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6"/>
  </p:notesMasterIdLst>
  <p:sldIdLst>
    <p:sldId id="290" r:id="rId5"/>
    <p:sldId id="304" r:id="rId6"/>
    <p:sldId id="302" r:id="rId7"/>
    <p:sldId id="260" r:id="rId8"/>
    <p:sldId id="291" r:id="rId9"/>
    <p:sldId id="292" r:id="rId10"/>
    <p:sldId id="295" r:id="rId11"/>
    <p:sldId id="293" r:id="rId12"/>
    <p:sldId id="294" r:id="rId13"/>
    <p:sldId id="297" r:id="rId14"/>
    <p:sldId id="268" r:id="rId15"/>
  </p:sldIdLst>
  <p:sldSz cx="18288000" cy="10287000"/>
  <p:notesSz cx="6858000" cy="9144000"/>
  <p:embeddedFontLst>
    <p:embeddedFont>
      <p:font typeface="Plus Jakarta Sans" pitchFamily="2" charset="-18"/>
      <p:regular r:id="rId17"/>
      <p:bold r:id="rId18"/>
      <p:italic r:id="rId19"/>
      <p:boldItalic r:id="rId20"/>
    </p:embeddedFont>
    <p:embeddedFont>
      <p:font typeface="Plus Jakarta Sans 1" panose="020B0604020202020204" charset="-18"/>
      <p:regular r:id="rId21"/>
      <p:bold r:id="rId22"/>
    </p:embeddedFont>
    <p:embeddedFont>
      <p:font typeface="Plus Jakarta Sans 2" panose="020B0604020202020204" charset="-18"/>
      <p:regular r:id="rId23"/>
      <p:bold r:id="rId24"/>
    </p:embeddedFont>
    <p:embeddedFont>
      <p:font typeface="Plus Jakarta Sans 3" panose="020B0604020202020204" charset="-18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5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54" autoAdjust="0"/>
  </p:normalViewPr>
  <p:slideViewPr>
    <p:cSldViewPr>
      <p:cViewPr varScale="1">
        <p:scale>
          <a:sx n="70" d="100"/>
          <a:sy n="70" d="100"/>
        </p:scale>
        <p:origin x="6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57E74-6DF0-49D9-9B5A-E8250B2452C0}" type="datetimeFigureOut">
              <a:rPr lang="pl-PL" smtClean="0"/>
              <a:t>22.10.2025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B9A02-B94F-4E67-8A05-0C4ADD48A4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650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16930-402C-42A8-7B53-7178EF919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49E3711-B180-2675-6A2F-6858E29ED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2E999C0-C4CC-62BD-4D71-235B0137D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B4EA50B-1209-9326-EA65-0FBF8FAC2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57004-C2DE-41FE-B6AF-345BC352A2FD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16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B9A02-B94F-4E67-8A05-0C4ADD48A4EE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3606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19200" y="7277100"/>
            <a:ext cx="70866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l-PL" sz="4000" b="1" dirty="0">
                <a:latin typeface="Plus Jakarta Sans 2" panose="020B0604020202020204" charset="-18"/>
                <a:cs typeface="Plus Jakarta Sans 2" panose="020B0604020202020204" charset="-18"/>
              </a:rPr>
              <a:t>Z</a:t>
            </a:r>
            <a:r>
              <a:rPr lang="pl-PL" sz="4000" b="1" noProof="0" dirty="0" err="1">
                <a:latin typeface="Plus Jakarta Sans 2" panose="020B0604020202020204" charset="-18"/>
                <a:cs typeface="Plus Jakarta Sans 2" panose="020B0604020202020204" charset="-18"/>
              </a:rPr>
              <a:t>abezpieczanie</a:t>
            </a:r>
            <a:r>
              <a:rPr lang="pl-PL" sz="4000" b="1" noProof="0" dirty="0">
                <a:latin typeface="Plus Jakarta Sans 2" panose="020B0604020202020204" charset="-18"/>
                <a:cs typeface="Plus Jakarta Sans 2" panose="020B0604020202020204" charset="-18"/>
              </a:rPr>
              <a:t> powierzchni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BD23D9-E278-6250-3AC1-4220D7F22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667500"/>
            <a:ext cx="7772400" cy="3886200"/>
          </a:xfrm>
          <a:prstGeom prst="rect">
            <a:avLst/>
          </a:prstGeom>
        </p:spPr>
      </p:pic>
      <p:pic>
        <p:nvPicPr>
          <p:cNvPr id="3" name="Obraz 2" descr="Obraz zawierający cylinder, butelka, biały, śruba&#10;&#10;Zawartość wygenerowana przez AI może być niepoprawna.">
            <a:extLst>
              <a:ext uri="{FF2B5EF4-FFF2-40B4-BE49-F238E27FC236}">
                <a16:creationId xmlns:a16="http://schemas.microsoft.com/office/drawing/2014/main" id="{FD02AE78-9753-4E64-8A41-6ACAC7422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t="21291" r="27122" b="37577"/>
          <a:stretch>
            <a:fillRect/>
          </a:stretch>
        </p:blipFill>
        <p:spPr>
          <a:xfrm>
            <a:off x="8522828" y="-647701"/>
            <a:ext cx="9993771" cy="1135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00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7095A2C-A06A-460D-8B75-BE01D6D86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" b="1901"/>
          <a:stretch/>
        </p:blipFill>
        <p:spPr>
          <a:xfrm>
            <a:off x="5138452" y="-29934"/>
            <a:ext cx="7849379" cy="502375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254C037-A0ED-4C0C-9A61-512422796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b="16875"/>
          <a:stretch/>
        </p:blipFill>
        <p:spPr>
          <a:xfrm>
            <a:off x="13231588" y="-35377"/>
            <a:ext cx="5056412" cy="502375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725AD6F-354C-4778-B6C8-F2AEE2FC05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r="24769"/>
          <a:stretch>
            <a:fillRect/>
          </a:stretch>
        </p:blipFill>
        <p:spPr>
          <a:xfrm>
            <a:off x="5138452" y="5215166"/>
            <a:ext cx="5028688" cy="502375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A4C5B13-0D7F-4152-9E3C-B231E545E5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" b="1028"/>
          <a:stretch/>
        </p:blipFill>
        <p:spPr>
          <a:xfrm>
            <a:off x="10398066" y="5215166"/>
            <a:ext cx="7826829" cy="5107212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23B19190-2CB3-44E3-B31C-74C78D162D2E}"/>
              </a:ext>
            </a:extLst>
          </p:cNvPr>
          <p:cNvSpPr/>
          <p:nvPr/>
        </p:nvSpPr>
        <p:spPr>
          <a:xfrm>
            <a:off x="16575376" y="9098846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4583D-6F1B-828B-B0AA-5636E7330C0E}"/>
              </a:ext>
            </a:extLst>
          </p:cNvPr>
          <p:cNvSpPr txBox="1"/>
          <p:nvPr/>
        </p:nvSpPr>
        <p:spPr>
          <a:xfrm>
            <a:off x="362483" y="1638300"/>
            <a:ext cx="4438117" cy="8432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pl-PL" sz="2400" dirty="0">
                <a:solidFill>
                  <a:schemeClr val="bg1"/>
                </a:solidFill>
                <a:latin typeface="Plus Jakarta Sans 1"/>
              </a:rPr>
              <a:t>Wszystkie poprzednie działania, wykonywane w ściśle kontrolowanych  warunkach, nie byłyby uzasadnione bez  </a:t>
            </a:r>
            <a:r>
              <a:rPr lang="pl-PL" sz="2400" noProof="0" dirty="0">
                <a:solidFill>
                  <a:srgbClr val="9D5E39"/>
                </a:solidFill>
                <a:latin typeface="Plus Jakarta Sans 2"/>
              </a:rPr>
              <a:t>ostatecznej walidacji</a:t>
            </a:r>
            <a:r>
              <a:rPr lang="en-GB" sz="2400" dirty="0">
                <a:solidFill>
                  <a:schemeClr val="bg1"/>
                </a:solidFill>
                <a:latin typeface="Plus Jakarta Sans 1"/>
              </a:rPr>
              <a:t>.</a:t>
            </a:r>
            <a:r>
              <a:rPr lang="en-GB" sz="2400" noProof="0" dirty="0">
                <a:solidFill>
                  <a:srgbClr val="9D5E39"/>
                </a:solidFill>
                <a:latin typeface="Plus Jakarta Sans 2"/>
              </a:rPr>
              <a:t> </a:t>
            </a:r>
          </a:p>
          <a:p>
            <a:pPr algn="l">
              <a:lnSpc>
                <a:spcPts val="3000"/>
              </a:lnSpc>
            </a:pPr>
            <a:endParaRPr lang="en-GB" sz="2400" cap="small" noProof="0" dirty="0">
              <a:solidFill>
                <a:schemeClr val="bg1"/>
              </a:solidFill>
              <a:latin typeface="Plus Jakarta Sans 1"/>
            </a:endParaRPr>
          </a:p>
          <a:p>
            <a:pPr>
              <a:lnSpc>
                <a:spcPts val="3000"/>
              </a:lnSpc>
            </a:pPr>
            <a:r>
              <a:rPr lang="en-GB" sz="2400" cap="small" noProof="0" dirty="0">
                <a:solidFill>
                  <a:schemeClr val="bg1"/>
                </a:solidFill>
                <a:latin typeface="Plus Jakarta Sans 1"/>
              </a:rPr>
              <a:t>Norlys</a:t>
            </a:r>
            <a:r>
              <a:rPr lang="en-GB" sz="2400" noProof="0" dirty="0">
                <a:solidFill>
                  <a:schemeClr val="bg1"/>
                </a:solidFill>
                <a:latin typeface="Plus Jakarta Sans 1"/>
              </a:rPr>
              <a:t> </a:t>
            </a:r>
            <a:r>
              <a:rPr lang="pl-PL" sz="2400" dirty="0">
                <a:solidFill>
                  <a:schemeClr val="bg1"/>
                </a:solidFill>
                <a:latin typeface="Plus Jakarta Sans 1"/>
              </a:rPr>
              <a:t>stale kontroluje próbki z produkcji, a także nowo proponowane modyfikacje </a:t>
            </a:r>
          </a:p>
          <a:p>
            <a:pPr>
              <a:lnSpc>
                <a:spcPts val="3000"/>
              </a:lnSpc>
            </a:pPr>
            <a:r>
              <a:rPr lang="pl-PL" sz="2400" dirty="0">
                <a:solidFill>
                  <a:schemeClr val="bg1"/>
                </a:solidFill>
                <a:latin typeface="Plus Jakarta Sans 1"/>
              </a:rPr>
              <a:t>i ulepszenia procesów </a:t>
            </a:r>
            <a:r>
              <a:rPr lang="en-GB" sz="2400" dirty="0" err="1">
                <a:solidFill>
                  <a:srgbClr val="9D5E39"/>
                </a:solidFill>
                <a:latin typeface="Plus Jakarta Sans 2"/>
              </a:rPr>
              <a:t>chemicznej</a:t>
            </a:r>
            <a:r>
              <a:rPr lang="en-GB" sz="2400" dirty="0">
                <a:solidFill>
                  <a:srgbClr val="9D5E39"/>
                </a:solidFill>
                <a:latin typeface="Plus Jakarta Sans 2"/>
              </a:rPr>
              <a:t> </a:t>
            </a:r>
            <a:r>
              <a:rPr lang="en-GB" sz="2400" dirty="0" err="1">
                <a:solidFill>
                  <a:srgbClr val="9D5E39"/>
                </a:solidFill>
                <a:latin typeface="Plus Jakarta Sans 2"/>
              </a:rPr>
              <a:t>obróbki</a:t>
            </a:r>
            <a:r>
              <a:rPr lang="en-GB" sz="2400" dirty="0">
                <a:solidFill>
                  <a:srgbClr val="9D5E39"/>
                </a:solidFill>
                <a:latin typeface="Plus Jakarta Sans 2"/>
              </a:rPr>
              <a:t> </a:t>
            </a:r>
            <a:r>
              <a:rPr lang="en-GB" sz="2400" dirty="0" err="1">
                <a:solidFill>
                  <a:srgbClr val="9D5E39"/>
                </a:solidFill>
                <a:latin typeface="Plus Jakarta Sans 2"/>
              </a:rPr>
              <a:t>powierzchni</a:t>
            </a:r>
            <a:r>
              <a:rPr lang="en-GB" sz="2400" dirty="0">
                <a:solidFill>
                  <a:schemeClr val="bg1"/>
                </a:solidFill>
                <a:latin typeface="Plus Jakarta Sans 1"/>
              </a:rPr>
              <a:t> </a:t>
            </a:r>
            <a:r>
              <a:rPr lang="pl-PL" sz="2400" noProof="0" dirty="0">
                <a:solidFill>
                  <a:schemeClr val="bg1"/>
                </a:solidFill>
                <a:latin typeface="Plus Jakarta Sans 1"/>
              </a:rPr>
              <a:t>w swojej </a:t>
            </a:r>
            <a:r>
              <a:rPr lang="pl-PL" sz="2400" dirty="0">
                <a:solidFill>
                  <a:srgbClr val="9D5E39"/>
                </a:solidFill>
                <a:latin typeface="Plus Jakarta Sans 2"/>
              </a:rPr>
              <a:t>komorze solnej</a:t>
            </a:r>
            <a:r>
              <a:rPr lang="en-GB" sz="2400" noProof="0" dirty="0">
                <a:solidFill>
                  <a:schemeClr val="bg1"/>
                </a:solidFill>
                <a:latin typeface="Plus Jakarta Sans 1"/>
              </a:rPr>
              <a:t>.</a:t>
            </a:r>
          </a:p>
          <a:p>
            <a:pPr algn="l">
              <a:lnSpc>
                <a:spcPts val="3000"/>
              </a:lnSpc>
            </a:pPr>
            <a:endParaRPr lang="en-GB" sz="2400" noProof="0" dirty="0">
              <a:solidFill>
                <a:schemeClr val="bg1"/>
              </a:solidFill>
              <a:latin typeface="Plus Jakarta Sans 1"/>
            </a:endParaRPr>
          </a:p>
          <a:p>
            <a:pPr>
              <a:lnSpc>
                <a:spcPts val="3000"/>
              </a:lnSpc>
            </a:pPr>
            <a:r>
              <a:rPr lang="pl-PL" sz="2400" dirty="0">
                <a:solidFill>
                  <a:schemeClr val="bg1"/>
                </a:solidFill>
                <a:latin typeface="Plus Jakarta Sans 1"/>
              </a:rPr>
              <a:t>Testy te, przeprowadzane zgodnie z normą </a:t>
            </a:r>
            <a:r>
              <a:rPr lang="en-GB" sz="2400" dirty="0">
                <a:solidFill>
                  <a:srgbClr val="9D5E39"/>
                </a:solidFill>
                <a:latin typeface="Plus Jakarta Sans 2"/>
              </a:rPr>
              <a:t>ISO 9227</a:t>
            </a:r>
            <a:r>
              <a:rPr lang="pl-PL" sz="2400" dirty="0">
                <a:solidFill>
                  <a:schemeClr val="bg1"/>
                </a:solidFill>
                <a:latin typeface="Plus Jakarta Sans 1"/>
              </a:rPr>
              <a:t>, </a:t>
            </a:r>
          </a:p>
          <a:p>
            <a:pPr>
              <a:lnSpc>
                <a:spcPts val="3000"/>
              </a:lnSpc>
            </a:pPr>
            <a:r>
              <a:rPr lang="pl-PL" sz="2400" dirty="0">
                <a:solidFill>
                  <a:schemeClr val="bg1"/>
                </a:solidFill>
                <a:latin typeface="Plus Jakarta Sans 1"/>
              </a:rPr>
              <a:t>są bardzo dobrym wskaźnikiem realnej odporności na korozję w rzeczywistych warunkach. </a:t>
            </a:r>
            <a:endParaRPr lang="en-GB" sz="2400" noProof="0" dirty="0">
              <a:solidFill>
                <a:schemeClr val="bg1"/>
              </a:solidFill>
              <a:latin typeface="Plus Jakarta Sans 1"/>
            </a:endParaRPr>
          </a:p>
          <a:p>
            <a:pPr algn="l">
              <a:lnSpc>
                <a:spcPts val="3000"/>
              </a:lnSpc>
            </a:pPr>
            <a:r>
              <a:rPr lang="en-GB" sz="2400" noProof="0" dirty="0">
                <a:solidFill>
                  <a:srgbClr val="121212"/>
                </a:solidFill>
                <a:latin typeface="Plus Jakarta Sans 1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8662C1-F3FF-082B-502C-C415370F8CF8}"/>
              </a:ext>
            </a:extLst>
          </p:cNvPr>
          <p:cNvSpPr txBox="1"/>
          <p:nvPr/>
        </p:nvSpPr>
        <p:spPr>
          <a:xfrm>
            <a:off x="304800" y="723900"/>
            <a:ext cx="3276600" cy="589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pl-PL" sz="4000" dirty="0">
                <a:solidFill>
                  <a:schemeClr val="bg1"/>
                </a:solidFill>
                <a:latin typeface="Plus Jakarta Sans 2"/>
              </a:rPr>
              <a:t>T</a:t>
            </a:r>
            <a:r>
              <a:rPr lang="en-GB" sz="4000" noProof="0" dirty="0" err="1">
                <a:solidFill>
                  <a:schemeClr val="bg1"/>
                </a:solidFill>
                <a:latin typeface="Plus Jakarta Sans 2"/>
              </a:rPr>
              <a:t>est</a:t>
            </a:r>
            <a:r>
              <a:rPr lang="pl-PL" sz="4000" noProof="0" dirty="0" err="1">
                <a:solidFill>
                  <a:schemeClr val="bg1"/>
                </a:solidFill>
                <a:latin typeface="Plus Jakarta Sans 2"/>
              </a:rPr>
              <a:t>owanie</a:t>
            </a:r>
            <a:endParaRPr lang="en-GB" sz="4000" noProof="0" dirty="0">
              <a:solidFill>
                <a:schemeClr val="bg1"/>
              </a:solidFill>
              <a:latin typeface="Plus Jakarta Sans 2"/>
            </a:endParaRPr>
          </a:p>
        </p:txBody>
      </p:sp>
    </p:spTree>
    <p:extLst>
      <p:ext uri="{BB962C8B-B14F-4D97-AF65-F5344CB8AC3E}">
        <p14:creationId xmlns:p14="http://schemas.microsoft.com/office/powerpoint/2010/main" val="940627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39575" y="5098597"/>
            <a:ext cx="10048425" cy="5188403"/>
          </a:xfrm>
          <a:custGeom>
            <a:avLst/>
            <a:gdLst/>
            <a:ahLst/>
            <a:cxnLst/>
            <a:rect l="l" t="t" r="r" b="b"/>
            <a:pathLst>
              <a:path w="10048425" h="5188403">
                <a:moveTo>
                  <a:pt x="0" y="0"/>
                </a:moveTo>
                <a:lnTo>
                  <a:pt x="10048425" y="0"/>
                </a:lnTo>
                <a:lnTo>
                  <a:pt x="10048425" y="5188403"/>
                </a:lnTo>
                <a:lnTo>
                  <a:pt x="0" y="51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  <p:sp>
        <p:nvSpPr>
          <p:cNvPr id="3" name="Freeform 3"/>
          <p:cNvSpPr/>
          <p:nvPr/>
        </p:nvSpPr>
        <p:spPr>
          <a:xfrm>
            <a:off x="0" y="123825"/>
            <a:ext cx="5484205" cy="1741018"/>
          </a:xfrm>
          <a:custGeom>
            <a:avLst/>
            <a:gdLst/>
            <a:ahLst/>
            <a:cxnLst/>
            <a:rect l="l" t="t" r="r" b="b"/>
            <a:pathLst>
              <a:path w="5484205" h="1741018">
                <a:moveTo>
                  <a:pt x="0" y="0"/>
                </a:moveTo>
                <a:lnTo>
                  <a:pt x="5484205" y="0"/>
                </a:lnTo>
                <a:lnTo>
                  <a:pt x="5484205" y="1741018"/>
                </a:lnTo>
                <a:lnTo>
                  <a:pt x="0" y="174101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537605" y="6164675"/>
            <a:ext cx="5070425" cy="1605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59"/>
              </a:lnSpc>
            </a:pPr>
            <a:r>
              <a:rPr lang="pl-PL" sz="9899" dirty="0">
                <a:solidFill>
                  <a:srgbClr val="FFFFFF"/>
                </a:solidFill>
                <a:latin typeface="Plus Jakarta Sans 2"/>
              </a:rPr>
              <a:t>K</a:t>
            </a:r>
            <a:r>
              <a:rPr lang="en-GB" sz="9899" noProof="0" dirty="0" err="1">
                <a:solidFill>
                  <a:srgbClr val="FFFFFF"/>
                </a:solidFill>
                <a:latin typeface="Plus Jakarta Sans 2"/>
              </a:rPr>
              <a:t>onta</a:t>
            </a:r>
            <a:r>
              <a:rPr lang="pl-PL" sz="9899" noProof="0" dirty="0">
                <a:solidFill>
                  <a:srgbClr val="FFFFFF"/>
                </a:solidFill>
                <a:latin typeface="Plus Jakarta Sans 2"/>
              </a:rPr>
              <a:t>k</a:t>
            </a:r>
            <a:r>
              <a:rPr lang="en-GB" sz="9899" noProof="0" dirty="0">
                <a:solidFill>
                  <a:srgbClr val="FFFFFF"/>
                </a:solidFill>
                <a:latin typeface="Plus Jakarta Sans 2"/>
              </a:rPr>
              <a:t>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3596" y="8500116"/>
            <a:ext cx="3997028" cy="1508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GB" sz="1700" noProof="0" dirty="0">
                <a:solidFill>
                  <a:srgbClr val="FFFFFF"/>
                </a:solidFill>
                <a:latin typeface="Plus Jakarta Sans 3"/>
              </a:rPr>
              <a:t>Norlys AS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GB" sz="1700" noProof="0" dirty="0" err="1">
                <a:solidFill>
                  <a:srgbClr val="FFFFFF"/>
                </a:solidFill>
                <a:latin typeface="Plus Jakarta Sans 3"/>
              </a:rPr>
              <a:t>Hovfaret</a:t>
            </a:r>
            <a:r>
              <a:rPr lang="en-GB" sz="1700" noProof="0" dirty="0">
                <a:solidFill>
                  <a:srgbClr val="FFFFFF"/>
                </a:solidFill>
                <a:latin typeface="Plus Jakarta Sans 3"/>
              </a:rPr>
              <a:t> 4B, NO-0275 Oslo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GB" sz="1700" noProof="0" dirty="0">
                <a:solidFill>
                  <a:srgbClr val="FFFFFF"/>
                </a:solidFill>
                <a:latin typeface="Plus Jakarta Sans 3"/>
              </a:rPr>
              <a:t>P.B 1014 Hoff, NO-0218 Oslo – Norway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GB" sz="1700" noProof="0" dirty="0">
                <a:solidFill>
                  <a:srgbClr val="FFFFFF"/>
                </a:solidFill>
                <a:latin typeface="Plus Jakarta Sans 3"/>
              </a:rPr>
              <a:t>info@norlys.com    </a:t>
            </a:r>
          </a:p>
          <a:p>
            <a:pPr algn="l">
              <a:lnSpc>
                <a:spcPts val="2380"/>
              </a:lnSpc>
              <a:spcBef>
                <a:spcPct val="0"/>
              </a:spcBef>
            </a:pPr>
            <a:endParaRPr lang="en-GB" sz="1700" noProof="0" dirty="0">
              <a:solidFill>
                <a:srgbClr val="FFFFFF"/>
              </a:solidFill>
              <a:latin typeface="Plus Jakarta Sans 3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97348-EC7E-5707-7602-539F23BD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50D2AC78-26FF-5490-9CF0-FBE94BCF39A9}"/>
              </a:ext>
            </a:extLst>
          </p:cNvPr>
          <p:cNvGrpSpPr/>
          <p:nvPr/>
        </p:nvGrpSpPr>
        <p:grpSpPr>
          <a:xfrm>
            <a:off x="533400" y="650394"/>
            <a:ext cx="4192876" cy="8878417"/>
            <a:chOff x="1674" y="-310384"/>
            <a:chExt cx="5152986" cy="6515288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FE3865F-06B8-6361-5968-722BD508A058}"/>
                </a:ext>
              </a:extLst>
            </p:cNvPr>
            <p:cNvSpPr txBox="1"/>
            <p:nvPr/>
          </p:nvSpPr>
          <p:spPr>
            <a:xfrm>
              <a:off x="1674" y="-310384"/>
              <a:ext cx="5152986" cy="1761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pl-PL" sz="3600" noProof="0" dirty="0">
                  <a:solidFill>
                    <a:schemeClr val="bg1"/>
                  </a:solidFill>
                  <a:latin typeface="Plus Jakarta Sans 2"/>
                </a:rPr>
                <a:t>Zabezpieczanie antykorozyjne powierzchni</a:t>
              </a:r>
              <a:endParaRPr lang="en-GB" sz="3600" noProof="0" dirty="0">
                <a:solidFill>
                  <a:schemeClr val="bg1"/>
                </a:solidFill>
                <a:latin typeface="Plus Jakarta Sans 2"/>
              </a:endParaRPr>
            </a:p>
            <a:p>
              <a:pPr algn="l"/>
              <a:r>
                <a:rPr lang="pl-PL" sz="2400" dirty="0">
                  <a:solidFill>
                    <a:schemeClr val="bg1"/>
                  </a:solidFill>
                  <a:latin typeface="Plus Jakarta Sans 2"/>
                </a:rPr>
                <a:t>j</a:t>
              </a:r>
              <a:r>
                <a:rPr lang="en-GB" sz="2400" noProof="0" dirty="0">
                  <a:solidFill>
                    <a:schemeClr val="bg1"/>
                  </a:solidFill>
                  <a:latin typeface="Plus Jakarta Sans 2"/>
                </a:rPr>
                <a:t>a</a:t>
              </a:r>
              <a:r>
                <a:rPr lang="pl-PL" sz="2400" noProof="0" dirty="0">
                  <a:solidFill>
                    <a:schemeClr val="bg1"/>
                  </a:solidFill>
                  <a:latin typeface="Plus Jakarta Sans 2"/>
                </a:rPr>
                <a:t>ko kluczowy proces podczas produkcji.</a:t>
              </a:r>
              <a:endParaRPr lang="en-GB" sz="2400" noProof="0" dirty="0">
                <a:solidFill>
                  <a:schemeClr val="bg1"/>
                </a:solidFill>
                <a:latin typeface="Plus Jakarta Sans 2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BD84D13-47A0-66E0-FD16-0AD8A01C18A6}"/>
                </a:ext>
              </a:extLst>
            </p:cNvPr>
            <p:cNvSpPr txBox="1"/>
            <p:nvPr/>
          </p:nvSpPr>
          <p:spPr>
            <a:xfrm>
              <a:off x="1674" y="1868449"/>
              <a:ext cx="4826002" cy="43364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GB" sz="1600" cap="small" noProof="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Norlys</a:t>
              </a:r>
              <a:r>
                <a:rPr lang="en-GB" sz="1600" noProof="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 o</a:t>
              </a:r>
              <a:r>
                <a:rPr lang="pl-PL" sz="1600" noProof="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feruje szeroki wybór produktów, które doskonale nadają się do</a:t>
              </a:r>
              <a:r>
                <a:rPr lang="en-GB" sz="1600" noProof="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 </a:t>
              </a:r>
              <a:r>
                <a:rPr lang="pl-PL" sz="1600" b="1" noProof="0" dirty="0">
                  <a:solidFill>
                    <a:srgbClr val="9D5E39"/>
                  </a:solidFill>
                  <a:latin typeface="Plus Jakarta Sans" pitchFamily="2" charset="-18"/>
                  <a:cs typeface="Plus Jakarta Sans" pitchFamily="2" charset="-18"/>
                </a:rPr>
                <a:t>obszarów przybrzeżnych</a:t>
              </a:r>
              <a:r>
                <a:rPr lang="en-GB" sz="1600" b="1" noProof="0" dirty="0">
                  <a:solidFill>
                    <a:srgbClr val="121212"/>
                  </a:solidFill>
                  <a:latin typeface="Plus Jakarta Sans" pitchFamily="2" charset="-18"/>
                  <a:cs typeface="Plus Jakarta Sans" pitchFamily="2" charset="-18"/>
                </a:rPr>
                <a:t> </a:t>
              </a:r>
              <a:r>
                <a:rPr lang="en-GB" sz="1600" noProof="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 (</a:t>
              </a:r>
              <a:r>
                <a:rPr lang="pl-PL" sz="1600" noProof="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Morze Północne, Morze Bałtyckie, Morze Śródziemne)</a:t>
              </a:r>
              <a:r>
                <a:rPr lang="en-GB" sz="1600" noProof="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, </a:t>
              </a:r>
              <a:r>
                <a:rPr lang="pl-PL" sz="1600" noProof="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jak i do </a:t>
              </a:r>
              <a:r>
                <a:rPr lang="pl-PL" sz="1600" b="1" noProof="0" dirty="0">
                  <a:solidFill>
                    <a:srgbClr val="9D5E39"/>
                  </a:solidFill>
                  <a:latin typeface="Plus Jakarta Sans" pitchFamily="2" charset="-18"/>
                  <a:cs typeface="Plus Jakarta Sans" pitchFamily="2" charset="-18"/>
                </a:rPr>
                <a:t>suchych </a:t>
              </a:r>
            </a:p>
            <a:p>
              <a:r>
                <a:rPr lang="pl-PL" sz="1600" b="1" noProof="0" dirty="0">
                  <a:solidFill>
                    <a:srgbClr val="9D5E39"/>
                  </a:solidFill>
                  <a:latin typeface="Plus Jakarta Sans" pitchFamily="2" charset="-18"/>
                  <a:cs typeface="Plus Jakarta Sans" pitchFamily="2" charset="-18"/>
                </a:rPr>
                <a:t>i piaszczystych</a:t>
              </a:r>
              <a:r>
                <a:rPr lang="en-GB" sz="1600" b="1" noProof="0" dirty="0">
                  <a:solidFill>
                    <a:srgbClr val="9D5E39"/>
                  </a:solidFill>
                  <a:latin typeface="Plus Jakarta Sans" pitchFamily="2" charset="-18"/>
                  <a:cs typeface="Plus Jakarta Sans" pitchFamily="2" charset="-18"/>
                </a:rPr>
                <a:t> </a:t>
              </a:r>
              <a:r>
                <a:rPr lang="pl-PL" sz="1600" noProof="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obszarów Bliskiego Wschodu i Afryki Północnej.</a:t>
              </a:r>
              <a:endParaRPr lang="en-GB" sz="1600" noProof="0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endParaRPr>
            </a:p>
            <a:p>
              <a:endParaRPr lang="en-GB" sz="1600" noProof="0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endParaRPr>
            </a:p>
            <a:p>
              <a:r>
                <a:rPr lang="pl-PL" sz="160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Z własnego doświadczenia wiemy, </a:t>
              </a:r>
            </a:p>
            <a:p>
              <a:r>
                <a:rPr lang="pl-PL" sz="160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że aby zapewnić długotrwałe </a:t>
              </a:r>
            </a:p>
            <a:p>
              <a:r>
                <a:rPr lang="pl-PL" sz="160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i bezawaryjne działanie produktów </a:t>
              </a:r>
            </a:p>
            <a:p>
              <a:r>
                <a:rPr lang="pl-PL" sz="160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w tych bardzo zróżnicowanych środowiskach,</a:t>
              </a:r>
              <a:r>
                <a:rPr lang="pl-PL" sz="1600" b="1" dirty="0">
                  <a:solidFill>
                    <a:srgbClr val="9D5E39"/>
                  </a:solidFill>
                  <a:latin typeface="Plus Jakarta Sans" pitchFamily="2" charset="-18"/>
                  <a:cs typeface="Plus Jakarta Sans" pitchFamily="2" charset="-18"/>
                </a:rPr>
                <a:t> konieczne jest włożenie bardzo dużego wysiłku w ich odpowiednie przygotowanie</a:t>
              </a:r>
              <a:r>
                <a:rPr lang="pl-PL" sz="160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.</a:t>
              </a:r>
              <a:endParaRPr lang="en-GB" sz="1600" b="1" noProof="0" dirty="0">
                <a:solidFill>
                  <a:srgbClr val="121212"/>
                </a:solidFill>
                <a:latin typeface="Plus Jakarta Sans" pitchFamily="2" charset="-18"/>
                <a:cs typeface="Plus Jakarta Sans" pitchFamily="2" charset="-18"/>
              </a:endParaRPr>
            </a:p>
            <a:p>
              <a:endParaRPr lang="en-GB" sz="1600" b="1" noProof="0" dirty="0">
                <a:solidFill>
                  <a:srgbClr val="121212"/>
                </a:solidFill>
                <a:latin typeface="Plus Jakarta Sans" pitchFamily="2" charset="-18"/>
                <a:cs typeface="Plus Jakarta Sans" pitchFamily="2" charset="-18"/>
              </a:endParaRPr>
            </a:p>
            <a:p>
              <a:r>
                <a:rPr lang="pl-PL" sz="160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Oprócz stosowania najlepszych komponentów elektrycznych </a:t>
              </a:r>
            </a:p>
            <a:p>
              <a:r>
                <a:rPr lang="pl-PL" sz="160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i surowców, w ciągu ponad 30 lat działalności firma Norlys stosuje i ciągle udoskonala </a:t>
              </a:r>
              <a:r>
                <a:rPr lang="pl-PL" sz="1600" b="1" dirty="0">
                  <a:solidFill>
                    <a:srgbClr val="9D5E39"/>
                  </a:solidFill>
                  <a:latin typeface="Plus Jakarta Sans" pitchFamily="2" charset="-18"/>
                  <a:cs typeface="Plus Jakarta Sans" pitchFamily="2" charset="-18"/>
                </a:rPr>
                <a:t>najnowocześniejsze procesy  ochrony powierzchni aluminium i stali</a:t>
              </a:r>
              <a:r>
                <a:rPr lang="pl-PL" sz="1600" dirty="0">
                  <a:solidFill>
                    <a:schemeClr val="bg1"/>
                  </a:solidFill>
                  <a:latin typeface="Plus Jakarta Sans" pitchFamily="2" charset="-18"/>
                  <a:cs typeface="Plus Jakarta Sans" pitchFamily="2" charset="-18"/>
                </a:rPr>
                <a:t>.</a:t>
              </a:r>
              <a:endParaRPr lang="en-GB" sz="1600" b="1" noProof="0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endParaRPr>
            </a:p>
            <a:p>
              <a:pPr algn="just"/>
              <a:endParaRPr lang="en-GB" sz="1600" noProof="0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endParaRPr>
            </a:p>
          </p:txBody>
        </p:sp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54339344-83A7-7AC7-BA5F-75F69E734118}"/>
              </a:ext>
            </a:extLst>
          </p:cNvPr>
          <p:cNvSpPr/>
          <p:nvPr/>
        </p:nvSpPr>
        <p:spPr>
          <a:xfrm>
            <a:off x="17068800" y="8872071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2521968-E6F0-A0B2-22F2-B757B469C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" b="1818"/>
          <a:stretch/>
        </p:blipFill>
        <p:spPr>
          <a:xfrm>
            <a:off x="5138452" y="-29934"/>
            <a:ext cx="7849379" cy="502375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049BB42-B3FD-2ACA-C810-203977C0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r="16408"/>
          <a:stretch/>
        </p:blipFill>
        <p:spPr>
          <a:xfrm>
            <a:off x="13231588" y="-35377"/>
            <a:ext cx="5056412" cy="502375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BF12B08-F20C-C91A-CDC5-1E88A7BAED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3" t="653" r="3671" b="489"/>
          <a:stretch>
            <a:fillRect/>
          </a:stretch>
        </p:blipFill>
        <p:spPr>
          <a:xfrm>
            <a:off x="5138452" y="5311063"/>
            <a:ext cx="5028688" cy="502375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30B8625-E0A5-8A78-3F4B-881C8F6A3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40131" r="-35" b="11385"/>
          <a:stretch>
            <a:fillRect/>
          </a:stretch>
        </p:blipFill>
        <p:spPr>
          <a:xfrm>
            <a:off x="10461171" y="5245490"/>
            <a:ext cx="7826829" cy="51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66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73A65-2475-A332-49BF-6459A993B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3B930803-58C7-3CF9-C8E3-2FF50BF052BF}"/>
              </a:ext>
            </a:extLst>
          </p:cNvPr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807BEE2-058A-AC88-0C7E-4DAD538A230B}"/>
              </a:ext>
            </a:extLst>
          </p:cNvPr>
          <p:cNvSpPr txBox="1"/>
          <p:nvPr/>
        </p:nvSpPr>
        <p:spPr>
          <a:xfrm>
            <a:off x="10210801" y="5753100"/>
            <a:ext cx="7239000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200" b="1" noProof="0" dirty="0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	</a:t>
            </a:r>
            <a:r>
              <a:rPr lang="pl-PL" sz="3200" b="1" noProof="0" dirty="0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Malowanie </a:t>
            </a:r>
            <a:r>
              <a:rPr lang="en-GB" sz="3200" b="1" noProof="0" dirty="0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P</a:t>
            </a:r>
            <a:r>
              <a:rPr lang="pl-PL" sz="3200" b="1" noProof="0" dirty="0" err="1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roszkowe</a:t>
            </a:r>
            <a:endParaRPr lang="en-GB" sz="32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  <a:p>
            <a:endParaRPr lang="en-GB" sz="24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  <a:p>
            <a:r>
              <a:rPr lang="pl-PL" sz="1600" dirty="0">
                <a:solidFill>
                  <a:schemeClr val="bg1"/>
                </a:solidFill>
                <a:latin typeface="Plus Jakarta Sans 1" panose="020B0604020202020204" charset="0"/>
                <a:cs typeface="Plus Jakarta Sans 1" panose="020B0604020202020204" charset="0"/>
              </a:rPr>
              <a:t>Większość elementów stalowych i aluminiowych jest pokryta powłoką lakierniczą, zapewniającą długotrwałą ochronę antykorozyjną. </a:t>
            </a:r>
          </a:p>
          <a:p>
            <a:endParaRPr lang="en-GB" sz="1600" noProof="0" dirty="0">
              <a:solidFill>
                <a:schemeClr val="bg1"/>
              </a:solidFill>
              <a:latin typeface="Plus Jakarta Sans 1" panose="020B0604020202020204" charset="0"/>
              <a:cs typeface="Plus Jakarta Sans 1" panose="020B0604020202020204" charset="0"/>
            </a:endParaRPr>
          </a:p>
          <a:p>
            <a:r>
              <a:rPr lang="pl-PL" sz="1600" dirty="0">
                <a:solidFill>
                  <a:schemeClr val="bg1"/>
                </a:solidFill>
                <a:latin typeface="Plus Jakarta Sans 1" panose="020B0604020202020204" charset="0"/>
                <a:cs typeface="Plus Jakarta Sans 1" panose="020B0604020202020204" charset="0"/>
              </a:rPr>
              <a:t>Przed malowaniem elementy poddawane są wieloetapowej obróbce fizykochemicznej, która zapewnia ich odporność na korozję.</a:t>
            </a:r>
          </a:p>
          <a:p>
            <a:endParaRPr lang="en-GB" sz="1600" noProof="0" dirty="0">
              <a:solidFill>
                <a:schemeClr val="bg1"/>
              </a:solidFill>
              <a:latin typeface="Plus Jakarta Sans 1" panose="020B0604020202020204" charset="0"/>
              <a:cs typeface="Plus Jakarta Sans 1" panose="020B0604020202020204" charset="0"/>
            </a:endParaRPr>
          </a:p>
          <a:p>
            <a:r>
              <a:rPr lang="pl-PL" sz="1600" noProof="0" dirty="0">
                <a:solidFill>
                  <a:schemeClr val="bg1"/>
                </a:solidFill>
                <a:latin typeface="Plus Jakarta Sans 1" panose="020B0604020202020204" charset="0"/>
                <a:cs typeface="Plus Jakarta Sans 1" panose="020B0604020202020204" charset="0"/>
              </a:rPr>
              <a:t>Nasza lakiernia proszkowa wykorzystuje</a:t>
            </a:r>
            <a:r>
              <a:rPr lang="en-GB" sz="1600" noProof="0" dirty="0">
                <a:solidFill>
                  <a:schemeClr val="bg1"/>
                </a:solidFill>
                <a:latin typeface="Plus Jakarta Sans 1" panose="020B0604020202020204" charset="0"/>
                <a:cs typeface="Plus Jakarta Sans 1" panose="020B0604020202020204" charset="0"/>
              </a:rPr>
              <a:t> </a:t>
            </a:r>
            <a:r>
              <a:rPr lang="pl-PL" b="1" noProof="0" dirty="0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t</a:t>
            </a:r>
            <a:r>
              <a:rPr lang="en-GB" b="1" noProof="0" dirty="0" err="1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echnologię</a:t>
            </a:r>
            <a:r>
              <a:rPr lang="en-GB" b="1" noProof="0" dirty="0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 </a:t>
            </a:r>
            <a:r>
              <a:rPr lang="en-GB" b="1" noProof="0" dirty="0" err="1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malowania</a:t>
            </a:r>
            <a:r>
              <a:rPr lang="en-GB" b="1" noProof="0" dirty="0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 </a:t>
            </a:r>
            <a:r>
              <a:rPr lang="en-GB" b="1" noProof="0" dirty="0" err="1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proszkowego</a:t>
            </a:r>
            <a:r>
              <a:rPr lang="en-GB" b="1" noProof="0" dirty="0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 TRIBO</a:t>
            </a:r>
            <a:r>
              <a:rPr lang="pl-PL" sz="1600" noProof="0" dirty="0">
                <a:solidFill>
                  <a:schemeClr val="bg1"/>
                </a:solidFill>
                <a:latin typeface="Plus Jakarta Sans 1" panose="020B0604020202020204" charset="0"/>
                <a:cs typeface="Plus Jakarta Sans 1" panose="020B0604020202020204" charset="0"/>
              </a:rPr>
              <a:t>, która zapewnia precyzyjne nakładanie farby proszkowej.</a:t>
            </a:r>
            <a:endParaRPr lang="en-GB" sz="1600" noProof="0" dirty="0">
              <a:solidFill>
                <a:schemeClr val="bg1"/>
              </a:solidFill>
              <a:latin typeface="Plus Jakarta Sans 1" panose="020B0604020202020204" charset="0"/>
              <a:cs typeface="Plus Jakarta Sans 1" panose="020B0604020202020204" charset="0"/>
            </a:endParaRPr>
          </a:p>
          <a:p>
            <a:endParaRPr lang="en-GB" sz="1600" noProof="0" dirty="0">
              <a:solidFill>
                <a:schemeClr val="bg1"/>
              </a:solidFill>
              <a:latin typeface="Plus Jakarta Sans 1" panose="020B0604020202020204" charset="0"/>
              <a:cs typeface="Plus Jakarta Sans 1" panose="020B0604020202020204" charset="0"/>
            </a:endParaRPr>
          </a:p>
          <a:p>
            <a:r>
              <a:rPr lang="pl-PL" sz="1600" dirty="0">
                <a:solidFill>
                  <a:schemeClr val="bg1"/>
                </a:solidFill>
                <a:latin typeface="Plus Jakarta Sans 1" panose="020B0604020202020204" charset="0"/>
                <a:cs typeface="Plus Jakarta Sans 1" panose="020B0604020202020204" charset="0"/>
              </a:rPr>
              <a:t>Natychmiast po nałożeniu farby proszkowej elementy poddawane są procesowi polimeryzacji w specjalnym piecu, co zapewnia trwałe </a:t>
            </a:r>
          </a:p>
          <a:p>
            <a:r>
              <a:rPr lang="pl-PL" sz="1600" dirty="0">
                <a:solidFill>
                  <a:schemeClr val="bg1"/>
                </a:solidFill>
                <a:latin typeface="Plus Jakarta Sans 1" panose="020B0604020202020204" charset="0"/>
                <a:cs typeface="Plus Jakarta Sans 1" panose="020B0604020202020204" charset="0"/>
              </a:rPr>
              <a:t>i wizualnie nienaganne wykończenie.</a:t>
            </a:r>
            <a:endParaRPr lang="en-GB" sz="1600" noProof="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9651B56F-FD17-251E-B5EF-9F91EE0892BE}"/>
              </a:ext>
            </a:extLst>
          </p:cNvPr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D571861-F14F-674A-58CC-358FEBE7DBFB}"/>
              </a:ext>
            </a:extLst>
          </p:cNvPr>
          <p:cNvSpPr/>
          <p:nvPr/>
        </p:nvSpPr>
        <p:spPr>
          <a:xfrm>
            <a:off x="13608000" y="0"/>
            <a:ext cx="4680000" cy="4680000"/>
          </a:xfrm>
          <a:custGeom>
            <a:avLst/>
            <a:gdLst/>
            <a:ahLst/>
            <a:cxnLst/>
            <a:rect l="l" t="t" r="r" b="b"/>
            <a:pathLst>
              <a:path w="13205539" h="10287000">
                <a:moveTo>
                  <a:pt x="0" y="0"/>
                </a:moveTo>
                <a:lnTo>
                  <a:pt x="13205538" y="0"/>
                </a:lnTo>
                <a:lnTo>
                  <a:pt x="132055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122" r="-46040"/>
            </a:stretch>
          </a:blipFill>
        </p:spPr>
        <p:txBody>
          <a:bodyPr/>
          <a:lstStyle/>
          <a:p>
            <a:endParaRPr lang="en-GB" noProof="0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C87136AB-11D0-ACBF-C6B9-05452C64672C}"/>
              </a:ext>
            </a:extLst>
          </p:cNvPr>
          <p:cNvSpPr txBox="1"/>
          <p:nvPr/>
        </p:nvSpPr>
        <p:spPr>
          <a:xfrm>
            <a:off x="842468" y="2042731"/>
            <a:ext cx="7805000" cy="2905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200" b="1" noProof="0" dirty="0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	</a:t>
            </a:r>
            <a:r>
              <a:rPr lang="pl-PL" sz="3200" b="1" noProof="0" dirty="0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Cynkowanie Ogniowe</a:t>
            </a:r>
            <a:endParaRPr lang="en-GB" sz="32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  <a:p>
            <a:endParaRPr lang="en-GB" noProof="0" dirty="0">
              <a:solidFill>
                <a:schemeClr val="bg1"/>
              </a:solidFill>
              <a:latin typeface="Plus Jakarta Sans 3" panose="020B0604020202020204" charset="-18"/>
              <a:cs typeface="Plus Jakarta Sans 3" panose="020B0604020202020204" charset="-18"/>
            </a:endParaRPr>
          </a:p>
          <a:p>
            <a:r>
              <a:rPr lang="pl-PL" sz="1600" noProof="0" dirty="0">
                <a:solidFill>
                  <a:schemeClr val="bg1"/>
                </a:solidFill>
                <a:latin typeface="Plus Jakarta Sans 1" panose="020B0604020202020204" charset="0"/>
                <a:cs typeface="Plus Jakarta Sans 1" panose="020B0604020202020204" charset="0"/>
              </a:rPr>
              <a:t>Zapewnia</a:t>
            </a:r>
            <a:r>
              <a:rPr lang="en-GB" sz="1600" noProof="0" dirty="0">
                <a:solidFill>
                  <a:schemeClr val="bg1"/>
                </a:solidFill>
                <a:latin typeface="Plus Jakarta Sans 1" panose="020B0604020202020204" charset="0"/>
                <a:cs typeface="Plus Jakarta Sans 1" panose="020B0604020202020204" charset="0"/>
              </a:rPr>
              <a:t> </a:t>
            </a:r>
            <a:r>
              <a:rPr lang="pl-PL" b="1" noProof="0" dirty="0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długotrwałą ochronę antykorozyjną i mechaniczną</a:t>
            </a:r>
            <a:r>
              <a:rPr lang="en-GB" b="1" noProof="0" dirty="0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  </a:t>
            </a:r>
            <a:r>
              <a:rPr lang="pl-PL" sz="1600" noProof="0" dirty="0">
                <a:solidFill>
                  <a:schemeClr val="bg1"/>
                </a:solidFill>
                <a:latin typeface="Plus Jakarta Sans 1" panose="020B0604020202020204" charset="0"/>
                <a:cs typeface="Plus Jakarta Sans 1" panose="020B0604020202020204" charset="0"/>
              </a:rPr>
              <a:t>dla elementów stalowych. Może być stosowane zarówno jako ostateczna obróbka powierzchni, jak i etap pośredni przed dalszym malowaniem proszkowym.</a:t>
            </a:r>
            <a:r>
              <a:rPr lang="en-GB" sz="1600" noProof="0" dirty="0">
                <a:solidFill>
                  <a:schemeClr val="bg1"/>
                </a:solidFill>
                <a:latin typeface="Plus Jakarta Sans 1" panose="020B0604020202020204" charset="0"/>
                <a:cs typeface="Plus Jakarta Sans 1" panose="020B0604020202020204" charset="0"/>
              </a:rPr>
              <a:t> </a:t>
            </a:r>
          </a:p>
          <a:p>
            <a:pPr>
              <a:lnSpc>
                <a:spcPts val="2520"/>
              </a:lnSpc>
            </a:pPr>
            <a:endParaRPr lang="en-GB" sz="1600" noProof="0" dirty="0">
              <a:solidFill>
                <a:schemeClr val="bg1"/>
              </a:solidFill>
              <a:latin typeface="Plus Jakarta Sans 1" panose="020B0604020202020204" charset="0"/>
              <a:cs typeface="Plus Jakarta Sans 1" panose="020B0604020202020204" charset="0"/>
            </a:endParaRPr>
          </a:p>
          <a:p>
            <a:r>
              <a:rPr lang="pl-PL" sz="1600" noProof="0" dirty="0">
                <a:solidFill>
                  <a:schemeClr val="bg1"/>
                </a:solidFill>
                <a:latin typeface="Plus Jakarta Sans 1" panose="020B0604020202020204" charset="0"/>
                <a:cs typeface="Plus Jakarta Sans 1" panose="020B0604020202020204" charset="0"/>
              </a:rPr>
              <a:t>W naszym zakładzie wykorzystujemy jedną z</a:t>
            </a:r>
            <a:r>
              <a:rPr lang="en-GB" sz="1600" noProof="0" dirty="0">
                <a:solidFill>
                  <a:schemeClr val="bg1"/>
                </a:solidFill>
                <a:latin typeface="Plus Jakarta Sans 1" panose="020B0604020202020204" charset="0"/>
                <a:cs typeface="Plus Jakarta Sans 1" panose="020B0604020202020204" charset="0"/>
              </a:rPr>
              <a:t> </a:t>
            </a:r>
            <a:r>
              <a:rPr lang="pl-PL" sz="1600" b="1" dirty="0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n</a:t>
            </a:r>
            <a:r>
              <a:rPr lang="en-GB" b="1" noProof="0" dirty="0" err="1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ajmniejszych</a:t>
            </a:r>
            <a:r>
              <a:rPr lang="en-GB" b="1" noProof="0" dirty="0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 </a:t>
            </a:r>
            <a:r>
              <a:rPr lang="en-GB" b="1" noProof="0" dirty="0" err="1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wanien</a:t>
            </a:r>
            <a:r>
              <a:rPr lang="en-GB" b="1" noProof="0" dirty="0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 </a:t>
            </a:r>
            <a:r>
              <a:rPr lang="en-GB" b="1" noProof="0" dirty="0" err="1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zanurzeniowych</a:t>
            </a:r>
            <a:r>
              <a:rPr lang="en-GB" b="1" noProof="0" dirty="0">
                <a:solidFill>
                  <a:srgbClr val="9D5E39"/>
                </a:solidFill>
                <a:latin typeface="Plus Jakarta Sans 1" panose="020B0604020202020204" charset="0"/>
                <a:cs typeface="Plus Jakarta Sans 1" panose="020B0604020202020204" charset="0"/>
              </a:rPr>
              <a:t>  </a:t>
            </a:r>
            <a:r>
              <a:rPr lang="pl-PL" sz="1600" noProof="0" dirty="0">
                <a:solidFill>
                  <a:schemeClr val="bg1"/>
                </a:solidFill>
                <a:latin typeface="Plus Jakarta Sans 1" panose="020B0604020202020204" charset="0"/>
                <a:cs typeface="Plus Jakarta Sans 1" panose="020B0604020202020204" charset="0"/>
              </a:rPr>
              <a:t>ze stopionym cynkiem, co pozwala nam na precyzyjną kontrolę całego procesu cynkowania w celu uzyskania najwyższej  jakości otrzymanej powłoki.</a:t>
            </a:r>
            <a:endParaRPr lang="en-GB" sz="1600" noProof="0" dirty="0">
              <a:solidFill>
                <a:schemeClr val="bg1"/>
              </a:solidFill>
              <a:latin typeface="Plus Jakarta Sans 1" panose="020B0604020202020204" charset="0"/>
              <a:cs typeface="Plus Jakarta Sans 1" panose="020B060402020202020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4BB216B4-8939-0405-9A30-4BB6860F7E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9" t="-155" r="21715" b="-1805"/>
          <a:stretch/>
        </p:blipFill>
        <p:spPr>
          <a:xfrm>
            <a:off x="10786" y="5604551"/>
            <a:ext cx="4680000" cy="4865210"/>
          </a:xfrm>
          <a:prstGeom prst="rect">
            <a:avLst/>
          </a:prstGeom>
        </p:spPr>
      </p:pic>
      <p:sp>
        <p:nvSpPr>
          <p:cNvPr id="26" name="Prostokąt: jeden zaokrąglony róg 25">
            <a:extLst>
              <a:ext uri="{FF2B5EF4-FFF2-40B4-BE49-F238E27FC236}">
                <a16:creationId xmlns:a16="http://schemas.microsoft.com/office/drawing/2014/main" id="{54A5D43F-902F-A695-03FD-837BB203E4F6}"/>
              </a:ext>
            </a:extLst>
          </p:cNvPr>
          <p:cNvSpPr/>
          <p:nvPr/>
        </p:nvSpPr>
        <p:spPr>
          <a:xfrm rot="10800000">
            <a:off x="8787734" y="12700"/>
            <a:ext cx="4680000" cy="4680000"/>
          </a:xfrm>
          <a:prstGeom prst="round1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8" name="Prostokąt: jeden zaokrąglony róg 27">
            <a:extLst>
              <a:ext uri="{FF2B5EF4-FFF2-40B4-BE49-F238E27FC236}">
                <a16:creationId xmlns:a16="http://schemas.microsoft.com/office/drawing/2014/main" id="{002DB863-5B1D-BB3A-8FFD-55A801465AFC}"/>
              </a:ext>
            </a:extLst>
          </p:cNvPr>
          <p:cNvSpPr/>
          <p:nvPr/>
        </p:nvSpPr>
        <p:spPr>
          <a:xfrm>
            <a:off x="4902890" y="5607000"/>
            <a:ext cx="4680000" cy="4680000"/>
          </a:xfrm>
          <a:prstGeom prst="round1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5" name="Grafika 4" descr="Ogień z wypełnieniem pełnym">
            <a:extLst>
              <a:ext uri="{FF2B5EF4-FFF2-40B4-BE49-F238E27FC236}">
                <a16:creationId xmlns:a16="http://schemas.microsoft.com/office/drawing/2014/main" id="{58B62663-6AA8-BA8B-DAF6-6732659FA0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6986" y="1899951"/>
            <a:ext cx="770780" cy="770780"/>
          </a:xfrm>
          <a:prstGeom prst="rect">
            <a:avLst/>
          </a:prstGeom>
        </p:spPr>
      </p:pic>
      <p:pic>
        <p:nvPicPr>
          <p:cNvPr id="11" name="Grafika 10" descr="Farba z wypełnieniem pełnym">
            <a:extLst>
              <a:ext uri="{FF2B5EF4-FFF2-40B4-BE49-F238E27FC236}">
                <a16:creationId xmlns:a16="http://schemas.microsoft.com/office/drawing/2014/main" id="{A4AE6B63-5A9B-4C93-F644-362F4A26C0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58400" y="5600700"/>
            <a:ext cx="838200" cy="838200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ED414057-1C32-62BE-09BC-C7650ABAB3DC}"/>
              </a:ext>
            </a:extLst>
          </p:cNvPr>
          <p:cNvSpPr txBox="1"/>
          <p:nvPr/>
        </p:nvSpPr>
        <p:spPr>
          <a:xfrm>
            <a:off x="842468" y="495300"/>
            <a:ext cx="7615732" cy="1230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000" b="1" noProof="0" dirty="0" err="1">
                <a:solidFill>
                  <a:schemeClr val="bg1"/>
                </a:solidFill>
                <a:latin typeface="Plus Jakarta Sans 2"/>
              </a:rPr>
              <a:t>Typ</a:t>
            </a:r>
            <a:r>
              <a:rPr lang="pl-PL" sz="4000" b="1" noProof="0" dirty="0">
                <a:solidFill>
                  <a:schemeClr val="bg1"/>
                </a:solidFill>
                <a:latin typeface="Plus Jakarta Sans 2"/>
              </a:rPr>
              <a:t>y</a:t>
            </a:r>
            <a:r>
              <a:rPr lang="en-GB" sz="4000" b="1" noProof="0" dirty="0">
                <a:solidFill>
                  <a:schemeClr val="bg1"/>
                </a:solidFill>
                <a:latin typeface="Plus Jakarta Sans 2"/>
              </a:rPr>
              <a:t> </a:t>
            </a:r>
            <a:r>
              <a:rPr lang="pl-PL" sz="4000" b="1" noProof="0" dirty="0">
                <a:solidFill>
                  <a:schemeClr val="bg1"/>
                </a:solidFill>
                <a:latin typeface="Plus Jakarta Sans 2"/>
              </a:rPr>
              <a:t>zabezpieczania antykorozyjnego powierzchni</a:t>
            </a:r>
            <a:r>
              <a:rPr lang="en-GB" sz="4000" b="1" noProof="0" dirty="0">
                <a:solidFill>
                  <a:schemeClr val="bg1"/>
                </a:solidFill>
                <a:latin typeface="Plus Jakarta Sans 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7092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1028700" y="2781300"/>
            <a:ext cx="6007729" cy="689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pl-PL" sz="2400" dirty="0">
                <a:solidFill>
                  <a:schemeClr val="bg1"/>
                </a:solidFill>
                <a:latin typeface="Plus Jakarta Sans 1"/>
              </a:rPr>
              <a:t>Istnieje wielowiekowa tradycja obróbki  </a:t>
            </a:r>
          </a:p>
          <a:p>
            <a:pPr>
              <a:lnSpc>
                <a:spcPts val="3000"/>
              </a:lnSpc>
            </a:pPr>
            <a:r>
              <a:rPr lang="pl-PL" sz="2400" dirty="0">
                <a:solidFill>
                  <a:schemeClr val="bg1"/>
                </a:solidFill>
                <a:latin typeface="Plus Jakarta Sans 1"/>
              </a:rPr>
              <a:t>i formowania stali, która jest niezwykle trwałym, a jednocześnie podatnym na obróbkę materiałem. Dobrze znana technologia i metody </a:t>
            </a:r>
            <a:r>
              <a:rPr lang="pl-PL" sz="2400" noProof="0" dirty="0">
                <a:solidFill>
                  <a:srgbClr val="9D5E39"/>
                </a:solidFill>
                <a:latin typeface="Plus Jakarta Sans 2"/>
              </a:rPr>
              <a:t>ochrony antykorozyjnej powierzchni</a:t>
            </a:r>
            <a:r>
              <a:rPr lang="en-GB" sz="2400" dirty="0">
                <a:solidFill>
                  <a:schemeClr val="bg1"/>
                </a:solidFill>
                <a:latin typeface="Plus Jakarta Sans 1"/>
              </a:rPr>
              <a:t>.</a:t>
            </a:r>
            <a:endParaRPr lang="en-GB" sz="2400" noProof="0" dirty="0">
              <a:solidFill>
                <a:srgbClr val="9D5E39"/>
              </a:solidFill>
              <a:latin typeface="Plus Jakarta Sans 2"/>
            </a:endParaRPr>
          </a:p>
          <a:p>
            <a:pPr algn="l">
              <a:lnSpc>
                <a:spcPts val="3000"/>
              </a:lnSpc>
            </a:pPr>
            <a:endParaRPr lang="en-GB" sz="2400" cap="small" noProof="0" dirty="0">
              <a:solidFill>
                <a:schemeClr val="bg1"/>
              </a:solidFill>
              <a:latin typeface="Plus Jakarta Sans 1"/>
            </a:endParaRPr>
          </a:p>
          <a:p>
            <a:pPr algn="l">
              <a:lnSpc>
                <a:spcPts val="3000"/>
              </a:lnSpc>
            </a:pPr>
            <a:r>
              <a:rPr lang="en-GB" sz="2400" cap="small" noProof="0" dirty="0">
                <a:solidFill>
                  <a:schemeClr val="bg1"/>
                </a:solidFill>
                <a:latin typeface="Plus Jakarta Sans 1"/>
              </a:rPr>
              <a:t>Norlys</a:t>
            </a:r>
            <a:r>
              <a:rPr lang="en-GB" sz="2400" noProof="0" dirty="0">
                <a:solidFill>
                  <a:schemeClr val="bg1"/>
                </a:solidFill>
                <a:latin typeface="Plus Jakarta Sans 1"/>
              </a:rPr>
              <a:t> </a:t>
            </a:r>
            <a:r>
              <a:rPr lang="pl-PL" sz="2400" noProof="0" dirty="0">
                <a:solidFill>
                  <a:schemeClr val="bg1"/>
                </a:solidFill>
                <a:latin typeface="Plus Jakarta Sans 1"/>
              </a:rPr>
              <a:t>w swoich procesach produkcyjnych wykorzystuje</a:t>
            </a:r>
            <a:r>
              <a:rPr lang="en-GB" sz="2400" noProof="0" dirty="0">
                <a:solidFill>
                  <a:schemeClr val="bg1"/>
                </a:solidFill>
                <a:latin typeface="Plus Jakarta Sans 1"/>
              </a:rPr>
              <a:t> </a:t>
            </a:r>
            <a:r>
              <a:rPr lang="pl-PL" sz="2400" noProof="0" dirty="0">
                <a:solidFill>
                  <a:srgbClr val="9D5E39"/>
                </a:solidFill>
                <a:latin typeface="Plus Jakarta Sans 2"/>
              </a:rPr>
              <a:t>blachy stalowe, rury i profile pochodzące </a:t>
            </a:r>
          </a:p>
          <a:p>
            <a:pPr algn="l">
              <a:lnSpc>
                <a:spcPts val="3000"/>
              </a:lnSpc>
            </a:pPr>
            <a:r>
              <a:rPr lang="pl-PL" sz="2400" noProof="0" dirty="0">
                <a:solidFill>
                  <a:srgbClr val="9D5E39"/>
                </a:solidFill>
                <a:latin typeface="Plus Jakarta Sans 2"/>
              </a:rPr>
              <a:t>z Europejskich źródeł</a:t>
            </a:r>
            <a:r>
              <a:rPr lang="en-GB" sz="2400" noProof="0" dirty="0">
                <a:solidFill>
                  <a:schemeClr val="bg1"/>
                </a:solidFill>
                <a:latin typeface="Plus Jakarta Sans 1"/>
              </a:rPr>
              <a:t>.</a:t>
            </a:r>
          </a:p>
          <a:p>
            <a:pPr algn="l">
              <a:lnSpc>
                <a:spcPts val="3000"/>
              </a:lnSpc>
            </a:pPr>
            <a:endParaRPr lang="en-GB" sz="2400" noProof="0" dirty="0">
              <a:solidFill>
                <a:schemeClr val="bg1"/>
              </a:solidFill>
              <a:latin typeface="Plus Jakarta Sans 1"/>
            </a:endParaRPr>
          </a:p>
          <a:p>
            <a:pPr>
              <a:lnSpc>
                <a:spcPts val="3000"/>
              </a:lnSpc>
            </a:pPr>
            <a:r>
              <a:rPr lang="pl-PL" sz="2400" dirty="0">
                <a:solidFill>
                  <a:schemeClr val="bg1"/>
                </a:solidFill>
                <a:latin typeface="Plus Jakarta Sans 1"/>
              </a:rPr>
              <a:t>Aby zapewnić długotrwałą ochronę antykorozyjną, firma </a:t>
            </a:r>
            <a:r>
              <a:rPr lang="en-GB" sz="2400" noProof="0" dirty="0">
                <a:solidFill>
                  <a:schemeClr val="bg1"/>
                </a:solidFill>
                <a:latin typeface="Plus Jakarta Sans 1"/>
              </a:rPr>
              <a:t> </a:t>
            </a:r>
            <a:r>
              <a:rPr lang="en-GB" sz="2400" cap="small" noProof="0" dirty="0">
                <a:solidFill>
                  <a:schemeClr val="bg1"/>
                </a:solidFill>
                <a:latin typeface="Plus Jakarta Sans 1"/>
              </a:rPr>
              <a:t>Norlys</a:t>
            </a:r>
            <a:r>
              <a:rPr lang="en-GB" sz="2400" noProof="0" dirty="0">
                <a:solidFill>
                  <a:schemeClr val="bg1"/>
                </a:solidFill>
                <a:latin typeface="Plus Jakarta Sans 1"/>
              </a:rPr>
              <a:t> p</a:t>
            </a:r>
            <a:r>
              <a:rPr lang="pl-PL" sz="2400" noProof="0" dirty="0" err="1">
                <a:solidFill>
                  <a:schemeClr val="bg1"/>
                </a:solidFill>
                <a:latin typeface="Plus Jakarta Sans 1"/>
              </a:rPr>
              <a:t>rzeprowadza</a:t>
            </a:r>
            <a:r>
              <a:rPr lang="en-GB" sz="2400" noProof="0" dirty="0">
                <a:solidFill>
                  <a:schemeClr val="bg1"/>
                </a:solidFill>
                <a:latin typeface="Plus Jakarta Sans 1"/>
              </a:rPr>
              <a:t> </a:t>
            </a:r>
            <a:r>
              <a:rPr lang="pl-PL" sz="2400" noProof="0" dirty="0">
                <a:solidFill>
                  <a:srgbClr val="9D5E39"/>
                </a:solidFill>
                <a:latin typeface="Plus Jakarta Sans 2"/>
              </a:rPr>
              <a:t>wieloetapowy proces fizycznej i chemicznej obróbki powierzchni</a:t>
            </a:r>
            <a:r>
              <a:rPr lang="pl-PL" sz="2400" dirty="0">
                <a:solidFill>
                  <a:schemeClr val="bg1"/>
                </a:solidFill>
                <a:latin typeface="Plus Jakarta Sans 1"/>
              </a:rPr>
              <a:t>, a następnie maluje ją na pożądany kolor.</a:t>
            </a:r>
            <a:r>
              <a:rPr lang="en-GB" sz="2400" noProof="0" dirty="0">
                <a:solidFill>
                  <a:srgbClr val="121212"/>
                </a:solidFill>
                <a:latin typeface="Plus Jakarta Sans 1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3BB12D-7F3B-7830-606E-24EFCD10E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49816" y="190500"/>
            <a:ext cx="9885784" cy="478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31982-B605-E840-C9F2-11BF51695D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816" y="5143500"/>
            <a:ext cx="4790732" cy="4901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36804F-1273-7233-FDC2-5F116C409F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7747" y="5143500"/>
            <a:ext cx="4907853" cy="4901194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CE54DBFC-7C56-67C7-CB4E-35C4ADAC1CF0}"/>
              </a:ext>
            </a:extLst>
          </p:cNvPr>
          <p:cNvSpPr txBox="1"/>
          <p:nvPr/>
        </p:nvSpPr>
        <p:spPr>
          <a:xfrm>
            <a:off x="1029956" y="971550"/>
            <a:ext cx="5758365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St</a:t>
            </a:r>
            <a:r>
              <a:rPr lang="pl-PL" sz="4400" noProof="0" dirty="0">
                <a:solidFill>
                  <a:schemeClr val="bg1"/>
                </a:solidFill>
                <a:latin typeface="Plus Jakarta Sans 2"/>
              </a:rPr>
              <a:t>al – dlaczego używamy?</a:t>
            </a:r>
            <a:endParaRPr lang="en-GB" sz="4400" noProof="0" dirty="0">
              <a:solidFill>
                <a:schemeClr val="bg1"/>
              </a:solidFill>
              <a:latin typeface="Plus Jakarta Sans 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C5F02-2601-2C29-7ADC-D6FC0F358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E2FDE36A-CFE1-9D5A-1A4A-6185D64AD1D9}"/>
              </a:ext>
            </a:extLst>
          </p:cNvPr>
          <p:cNvSpPr/>
          <p:nvPr/>
        </p:nvSpPr>
        <p:spPr>
          <a:xfrm>
            <a:off x="16637573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  <p:sp>
        <p:nvSpPr>
          <p:cNvPr id="2" name="Prostokąt: zaokrąglone rogi po przekątnej 2">
            <a:extLst>
              <a:ext uri="{FF2B5EF4-FFF2-40B4-BE49-F238E27FC236}">
                <a16:creationId xmlns:a16="http://schemas.microsoft.com/office/drawing/2014/main" id="{946B9613-59DF-80B6-EA40-326C5904D035}"/>
              </a:ext>
            </a:extLst>
          </p:cNvPr>
          <p:cNvSpPr/>
          <p:nvPr/>
        </p:nvSpPr>
        <p:spPr>
          <a:xfrm rot="10800000" flipH="1">
            <a:off x="-7776" y="5575828"/>
            <a:ext cx="9500293" cy="4711175"/>
          </a:xfrm>
          <a:custGeom>
            <a:avLst/>
            <a:gdLst>
              <a:gd name="connsiteX0" fmla="*/ 798838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798838 w 9500266"/>
              <a:gd name="connsiteY8" fmla="*/ 0 h 4692700"/>
              <a:gd name="connsiteX0" fmla="*/ 288283 w 9543893"/>
              <a:gd name="connsiteY0" fmla="*/ 0 h 4692700"/>
              <a:gd name="connsiteX1" fmla="*/ 9543893 w 9543893"/>
              <a:gd name="connsiteY1" fmla="*/ 0 h 4692700"/>
              <a:gd name="connsiteX2" fmla="*/ 9543893 w 9543893"/>
              <a:gd name="connsiteY2" fmla="*/ 0 h 4692700"/>
              <a:gd name="connsiteX3" fmla="*/ 9543893 w 9543893"/>
              <a:gd name="connsiteY3" fmla="*/ 3893862 h 4692700"/>
              <a:gd name="connsiteX4" fmla="*/ 8745055 w 9543893"/>
              <a:gd name="connsiteY4" fmla="*/ 4692700 h 4692700"/>
              <a:gd name="connsiteX5" fmla="*/ 43627 w 9543893"/>
              <a:gd name="connsiteY5" fmla="*/ 4692700 h 4692700"/>
              <a:gd name="connsiteX6" fmla="*/ 43627 w 9543893"/>
              <a:gd name="connsiteY6" fmla="*/ 4692700 h 4692700"/>
              <a:gd name="connsiteX7" fmla="*/ 43627 w 9543893"/>
              <a:gd name="connsiteY7" fmla="*/ 798838 h 4692700"/>
              <a:gd name="connsiteX8" fmla="*/ 288283 w 9543893"/>
              <a:gd name="connsiteY8" fmla="*/ 0 h 4692700"/>
              <a:gd name="connsiteX0" fmla="*/ 244656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244656 w 9500266"/>
              <a:gd name="connsiteY8" fmla="*/ 0 h 4692700"/>
              <a:gd name="connsiteX0" fmla="*/ 41483 w 9500293"/>
              <a:gd name="connsiteY0" fmla="*/ 0 h 4711173"/>
              <a:gd name="connsiteX1" fmla="*/ 9500293 w 9500293"/>
              <a:gd name="connsiteY1" fmla="*/ 18473 h 4711173"/>
              <a:gd name="connsiteX2" fmla="*/ 9500293 w 9500293"/>
              <a:gd name="connsiteY2" fmla="*/ 18473 h 4711173"/>
              <a:gd name="connsiteX3" fmla="*/ 9500293 w 9500293"/>
              <a:gd name="connsiteY3" fmla="*/ 3912335 h 4711173"/>
              <a:gd name="connsiteX4" fmla="*/ 8701455 w 9500293"/>
              <a:gd name="connsiteY4" fmla="*/ 4711173 h 4711173"/>
              <a:gd name="connsiteX5" fmla="*/ 27 w 9500293"/>
              <a:gd name="connsiteY5" fmla="*/ 4711173 h 4711173"/>
              <a:gd name="connsiteX6" fmla="*/ 27 w 9500293"/>
              <a:gd name="connsiteY6" fmla="*/ 4711173 h 4711173"/>
              <a:gd name="connsiteX7" fmla="*/ 27 w 9500293"/>
              <a:gd name="connsiteY7" fmla="*/ 817311 h 4711173"/>
              <a:gd name="connsiteX8" fmla="*/ 41483 w 9500293"/>
              <a:gd name="connsiteY8" fmla="*/ 0 h 471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0293" h="4711173">
                <a:moveTo>
                  <a:pt x="41483" y="0"/>
                </a:moveTo>
                <a:lnTo>
                  <a:pt x="9500293" y="18473"/>
                </a:lnTo>
                <a:lnTo>
                  <a:pt x="9500293" y="18473"/>
                </a:lnTo>
                <a:lnTo>
                  <a:pt x="9500293" y="3912335"/>
                </a:lnTo>
                <a:cubicBezTo>
                  <a:pt x="9500293" y="4353521"/>
                  <a:pt x="9142641" y="4711173"/>
                  <a:pt x="8701455" y="4711173"/>
                </a:cubicBezTo>
                <a:lnTo>
                  <a:pt x="27" y="4711173"/>
                </a:lnTo>
                <a:lnTo>
                  <a:pt x="27" y="4711173"/>
                </a:lnTo>
                <a:lnTo>
                  <a:pt x="27" y="817311"/>
                </a:lnTo>
                <a:cubicBezTo>
                  <a:pt x="27" y="376125"/>
                  <a:pt x="-2539" y="0"/>
                  <a:pt x="41483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Prostokąt: zaokrąglone rogi po przekątnej 2">
            <a:extLst>
              <a:ext uri="{FF2B5EF4-FFF2-40B4-BE49-F238E27FC236}">
                <a16:creationId xmlns:a16="http://schemas.microsoft.com/office/drawing/2014/main" id="{B2F8A378-9BA2-6D72-307C-6C5660EFFCCA}"/>
              </a:ext>
            </a:extLst>
          </p:cNvPr>
          <p:cNvSpPr/>
          <p:nvPr/>
        </p:nvSpPr>
        <p:spPr>
          <a:xfrm rot="10800000" flipV="1">
            <a:off x="8768656" y="0"/>
            <a:ext cx="9519344" cy="4711173"/>
          </a:xfrm>
          <a:custGeom>
            <a:avLst/>
            <a:gdLst>
              <a:gd name="connsiteX0" fmla="*/ 798838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798838 w 9500266"/>
              <a:gd name="connsiteY8" fmla="*/ 0 h 4692700"/>
              <a:gd name="connsiteX0" fmla="*/ 288283 w 9543893"/>
              <a:gd name="connsiteY0" fmla="*/ 0 h 4692700"/>
              <a:gd name="connsiteX1" fmla="*/ 9543893 w 9543893"/>
              <a:gd name="connsiteY1" fmla="*/ 0 h 4692700"/>
              <a:gd name="connsiteX2" fmla="*/ 9543893 w 9543893"/>
              <a:gd name="connsiteY2" fmla="*/ 0 h 4692700"/>
              <a:gd name="connsiteX3" fmla="*/ 9543893 w 9543893"/>
              <a:gd name="connsiteY3" fmla="*/ 3893862 h 4692700"/>
              <a:gd name="connsiteX4" fmla="*/ 8745055 w 9543893"/>
              <a:gd name="connsiteY4" fmla="*/ 4692700 h 4692700"/>
              <a:gd name="connsiteX5" fmla="*/ 43627 w 9543893"/>
              <a:gd name="connsiteY5" fmla="*/ 4692700 h 4692700"/>
              <a:gd name="connsiteX6" fmla="*/ 43627 w 9543893"/>
              <a:gd name="connsiteY6" fmla="*/ 4692700 h 4692700"/>
              <a:gd name="connsiteX7" fmla="*/ 43627 w 9543893"/>
              <a:gd name="connsiteY7" fmla="*/ 798838 h 4692700"/>
              <a:gd name="connsiteX8" fmla="*/ 288283 w 9543893"/>
              <a:gd name="connsiteY8" fmla="*/ 0 h 4692700"/>
              <a:gd name="connsiteX0" fmla="*/ 244656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244656 w 9500266"/>
              <a:gd name="connsiteY8" fmla="*/ 0 h 4692700"/>
              <a:gd name="connsiteX0" fmla="*/ 41483 w 9500293"/>
              <a:gd name="connsiteY0" fmla="*/ 0 h 4711173"/>
              <a:gd name="connsiteX1" fmla="*/ 9500293 w 9500293"/>
              <a:gd name="connsiteY1" fmla="*/ 18473 h 4711173"/>
              <a:gd name="connsiteX2" fmla="*/ 9500293 w 9500293"/>
              <a:gd name="connsiteY2" fmla="*/ 18473 h 4711173"/>
              <a:gd name="connsiteX3" fmla="*/ 9500293 w 9500293"/>
              <a:gd name="connsiteY3" fmla="*/ 3912335 h 4711173"/>
              <a:gd name="connsiteX4" fmla="*/ 8701455 w 9500293"/>
              <a:gd name="connsiteY4" fmla="*/ 4711173 h 4711173"/>
              <a:gd name="connsiteX5" fmla="*/ 27 w 9500293"/>
              <a:gd name="connsiteY5" fmla="*/ 4711173 h 4711173"/>
              <a:gd name="connsiteX6" fmla="*/ 27 w 9500293"/>
              <a:gd name="connsiteY6" fmla="*/ 4711173 h 4711173"/>
              <a:gd name="connsiteX7" fmla="*/ 27 w 9500293"/>
              <a:gd name="connsiteY7" fmla="*/ 817311 h 4711173"/>
              <a:gd name="connsiteX8" fmla="*/ 41483 w 9500293"/>
              <a:gd name="connsiteY8" fmla="*/ 0 h 471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0293" h="4711173">
                <a:moveTo>
                  <a:pt x="41483" y="0"/>
                </a:moveTo>
                <a:lnTo>
                  <a:pt x="9500293" y="18473"/>
                </a:lnTo>
                <a:lnTo>
                  <a:pt x="9500293" y="18473"/>
                </a:lnTo>
                <a:lnTo>
                  <a:pt x="9500293" y="3912335"/>
                </a:lnTo>
                <a:cubicBezTo>
                  <a:pt x="9500293" y="4353521"/>
                  <a:pt x="9142641" y="4711173"/>
                  <a:pt x="8701455" y="4711173"/>
                </a:cubicBezTo>
                <a:lnTo>
                  <a:pt x="27" y="4711173"/>
                </a:lnTo>
                <a:lnTo>
                  <a:pt x="27" y="4711173"/>
                </a:lnTo>
                <a:lnTo>
                  <a:pt x="27" y="817311"/>
                </a:lnTo>
                <a:cubicBezTo>
                  <a:pt x="27" y="376125"/>
                  <a:pt x="-2539" y="0"/>
                  <a:pt x="41483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C3ACA5EA-B0A2-0DAF-C4A1-6B8A42B00844}"/>
              </a:ext>
            </a:extLst>
          </p:cNvPr>
          <p:cNvSpPr txBox="1"/>
          <p:nvPr/>
        </p:nvSpPr>
        <p:spPr>
          <a:xfrm>
            <a:off x="11658600" y="6772990"/>
            <a:ext cx="5905500" cy="2062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Chemic</a:t>
            </a:r>
            <a:r>
              <a:rPr lang="pl-PL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zna aktywacja</a:t>
            </a:r>
            <a:r>
              <a:rPr lang="en-GB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 </a:t>
            </a:r>
            <a:r>
              <a:rPr lang="pl-PL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rPr>
              <a:t>przed fosforanowaniem. Około 2 minuty w specjalnym roztworze o odczynie kwasowym. Zapewnia lepszą penetrację soli fosforu i lepszą przyczepność farby.</a:t>
            </a:r>
            <a:endParaRPr lang="en-GB" noProof="0" dirty="0">
              <a:solidFill>
                <a:schemeClr val="bg1"/>
              </a:solidFill>
              <a:latin typeface="Plus Jakarta Sans" pitchFamily="2" charset="-18"/>
              <a:cs typeface="Plus Jakarta Sans" pitchFamily="2" charset="-18"/>
            </a:endParaRPr>
          </a:p>
          <a:p>
            <a:endParaRPr lang="en-GB" sz="1600" noProof="0" dirty="0">
              <a:solidFill>
                <a:schemeClr val="bg1"/>
              </a:solidFill>
              <a:latin typeface="Plus Jakarta Sans" pitchFamily="2" charset="-18"/>
              <a:cs typeface="Plus Jakarta Sans" pitchFamily="2" charset="-18"/>
            </a:endParaRPr>
          </a:p>
          <a:p>
            <a:endParaRPr lang="en-GB" sz="1600" noProof="0" dirty="0">
              <a:solidFill>
                <a:schemeClr val="bg1"/>
              </a:solidFill>
              <a:latin typeface="Plus Jakarta Sans" pitchFamily="2" charset="-18"/>
              <a:cs typeface="Plus Jakarta Sans" pitchFamily="2" charset="-18"/>
            </a:endParaRPr>
          </a:p>
          <a:p>
            <a:pPr algn="just"/>
            <a:r>
              <a:rPr lang="pl-PL" sz="2400" b="1" noProof="0" dirty="0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Płukanie</a:t>
            </a:r>
            <a:endParaRPr lang="en-GB" sz="16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E6FBBB5E-09A1-582F-3202-11EFC93CA01D}"/>
              </a:ext>
            </a:extLst>
          </p:cNvPr>
          <p:cNvSpPr txBox="1"/>
          <p:nvPr/>
        </p:nvSpPr>
        <p:spPr>
          <a:xfrm>
            <a:off x="10448638" y="6685023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3.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B34F1BF5-4325-247A-C6C3-7705A34FE715}"/>
              </a:ext>
            </a:extLst>
          </p:cNvPr>
          <p:cNvSpPr txBox="1"/>
          <p:nvPr/>
        </p:nvSpPr>
        <p:spPr>
          <a:xfrm>
            <a:off x="10467688" y="8312299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4.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157E4EB3-73F1-D593-E28A-8B381D502AC6}"/>
              </a:ext>
            </a:extLst>
          </p:cNvPr>
          <p:cNvSpPr txBox="1"/>
          <p:nvPr/>
        </p:nvSpPr>
        <p:spPr>
          <a:xfrm>
            <a:off x="1981200" y="2434937"/>
            <a:ext cx="5905500" cy="2092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400" b="1" dirty="0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‚Mycie’ </a:t>
            </a:r>
            <a:r>
              <a:rPr lang="pl-PL" noProof="0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(fizykochemiczne, przy użyciu roztworu zasadowego wraz z silnymi detergentami) – około </a:t>
            </a:r>
          </a:p>
          <a:p>
            <a:pPr algn="just"/>
            <a:r>
              <a:rPr lang="pl-PL" noProof="0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10–15 minut w temperaturze ~50ºC. </a:t>
            </a:r>
            <a:r>
              <a:rPr lang="pl-PL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Kąpiel</a:t>
            </a:r>
            <a:r>
              <a:rPr lang="pl-PL" noProof="0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 jest </a:t>
            </a:r>
          </a:p>
          <a:p>
            <a:pPr algn="just"/>
            <a:r>
              <a:rPr lang="pl-PL" noProof="0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w ciągłym ruchu (pompy), co zapewnia doskonałe wyniki czyszczenia.</a:t>
            </a:r>
          </a:p>
          <a:p>
            <a:pPr algn="just"/>
            <a:endParaRPr lang="en-GB" sz="1600" noProof="0" dirty="0">
              <a:solidFill>
                <a:schemeClr val="bg1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  <a:p>
            <a:pPr algn="just"/>
            <a:r>
              <a:rPr lang="pl-PL" sz="2400" b="1" noProof="0" dirty="0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Płukanie</a:t>
            </a:r>
            <a:endParaRPr lang="en-GB" sz="16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77AA45-16E5-B8F0-2E18-2AF69B209BFA}"/>
              </a:ext>
            </a:extLst>
          </p:cNvPr>
          <p:cNvSpPr txBox="1"/>
          <p:nvPr/>
        </p:nvSpPr>
        <p:spPr>
          <a:xfrm>
            <a:off x="771238" y="2346970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1.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0430BA2-B7A0-86E0-EEDA-C4DC925A31B1}"/>
              </a:ext>
            </a:extLst>
          </p:cNvPr>
          <p:cNvSpPr txBox="1"/>
          <p:nvPr/>
        </p:nvSpPr>
        <p:spPr>
          <a:xfrm>
            <a:off x="790288" y="4000500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2.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A8487B6-1B1E-C2D6-62E0-E208C5565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228" y="-710"/>
            <a:ext cx="9220200" cy="4695359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86F6D405-28C8-EA80-25F0-1936EA10A3FD}"/>
              </a:ext>
            </a:extLst>
          </p:cNvPr>
          <p:cNvSpPr txBox="1"/>
          <p:nvPr/>
        </p:nvSpPr>
        <p:spPr>
          <a:xfrm>
            <a:off x="9492517" y="1003636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1.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C6B89A4-A401-3502-1DD2-265DF42425C8}"/>
              </a:ext>
            </a:extLst>
          </p:cNvPr>
          <p:cNvSpPr txBox="1"/>
          <p:nvPr/>
        </p:nvSpPr>
        <p:spPr>
          <a:xfrm>
            <a:off x="13934788" y="998577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2.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206E4850-5059-E7E4-2A4D-B0D8C85D6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09055"/>
            <a:ext cx="8918228" cy="4562677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FB18F9E7-85EF-0488-421D-80EAD18EC260}"/>
              </a:ext>
            </a:extLst>
          </p:cNvPr>
          <p:cNvSpPr txBox="1"/>
          <p:nvPr/>
        </p:nvSpPr>
        <p:spPr>
          <a:xfrm>
            <a:off x="663564" y="6598561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3.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5F3A326-91C5-5E53-BE1F-29D7B0FD2098}"/>
              </a:ext>
            </a:extLst>
          </p:cNvPr>
          <p:cNvSpPr txBox="1"/>
          <p:nvPr/>
        </p:nvSpPr>
        <p:spPr>
          <a:xfrm>
            <a:off x="4966730" y="6593591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4.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0C021C7E-2AA1-E1D4-FEE8-A0C15A2EA2D7}"/>
              </a:ext>
            </a:extLst>
          </p:cNvPr>
          <p:cNvSpPr txBox="1"/>
          <p:nvPr/>
        </p:nvSpPr>
        <p:spPr>
          <a:xfrm>
            <a:off x="766268" y="584498"/>
            <a:ext cx="761573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pl-PL" sz="4400" b="1" noProof="0" dirty="0">
                <a:solidFill>
                  <a:schemeClr val="bg1"/>
                </a:solidFill>
                <a:latin typeface="Plus Jakarta Sans 2"/>
              </a:rPr>
              <a:t>Proces przygotowania powierzchni - stal.</a:t>
            </a:r>
          </a:p>
        </p:txBody>
      </p:sp>
    </p:spTree>
    <p:extLst>
      <p:ext uri="{BB962C8B-B14F-4D97-AF65-F5344CB8AC3E}">
        <p14:creationId xmlns:p14="http://schemas.microsoft.com/office/powerpoint/2010/main" val="1060694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CC276-7C2B-E304-49DF-85206ED79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096C5F8F-E19A-27AE-D0F9-A261F22DA5E0}"/>
              </a:ext>
            </a:extLst>
          </p:cNvPr>
          <p:cNvSpPr/>
          <p:nvPr/>
        </p:nvSpPr>
        <p:spPr>
          <a:xfrm>
            <a:off x="16637573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  <p:sp>
        <p:nvSpPr>
          <p:cNvPr id="2" name="Prostokąt: zaokrąglone rogi po przekątnej 2">
            <a:extLst>
              <a:ext uri="{FF2B5EF4-FFF2-40B4-BE49-F238E27FC236}">
                <a16:creationId xmlns:a16="http://schemas.microsoft.com/office/drawing/2014/main" id="{C77EF6B4-BCA6-40F2-8ACC-4DE6A95D4444}"/>
              </a:ext>
            </a:extLst>
          </p:cNvPr>
          <p:cNvSpPr/>
          <p:nvPr/>
        </p:nvSpPr>
        <p:spPr>
          <a:xfrm flipH="1" flipV="1">
            <a:off x="8768656" y="5575827"/>
            <a:ext cx="9500293" cy="4711173"/>
          </a:xfrm>
          <a:custGeom>
            <a:avLst/>
            <a:gdLst>
              <a:gd name="connsiteX0" fmla="*/ 798838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798838 w 9500266"/>
              <a:gd name="connsiteY8" fmla="*/ 0 h 4692700"/>
              <a:gd name="connsiteX0" fmla="*/ 288283 w 9543893"/>
              <a:gd name="connsiteY0" fmla="*/ 0 h 4692700"/>
              <a:gd name="connsiteX1" fmla="*/ 9543893 w 9543893"/>
              <a:gd name="connsiteY1" fmla="*/ 0 h 4692700"/>
              <a:gd name="connsiteX2" fmla="*/ 9543893 w 9543893"/>
              <a:gd name="connsiteY2" fmla="*/ 0 h 4692700"/>
              <a:gd name="connsiteX3" fmla="*/ 9543893 w 9543893"/>
              <a:gd name="connsiteY3" fmla="*/ 3893862 h 4692700"/>
              <a:gd name="connsiteX4" fmla="*/ 8745055 w 9543893"/>
              <a:gd name="connsiteY4" fmla="*/ 4692700 h 4692700"/>
              <a:gd name="connsiteX5" fmla="*/ 43627 w 9543893"/>
              <a:gd name="connsiteY5" fmla="*/ 4692700 h 4692700"/>
              <a:gd name="connsiteX6" fmla="*/ 43627 w 9543893"/>
              <a:gd name="connsiteY6" fmla="*/ 4692700 h 4692700"/>
              <a:gd name="connsiteX7" fmla="*/ 43627 w 9543893"/>
              <a:gd name="connsiteY7" fmla="*/ 798838 h 4692700"/>
              <a:gd name="connsiteX8" fmla="*/ 288283 w 9543893"/>
              <a:gd name="connsiteY8" fmla="*/ 0 h 4692700"/>
              <a:gd name="connsiteX0" fmla="*/ 244656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244656 w 9500266"/>
              <a:gd name="connsiteY8" fmla="*/ 0 h 4692700"/>
              <a:gd name="connsiteX0" fmla="*/ 41483 w 9500293"/>
              <a:gd name="connsiteY0" fmla="*/ 0 h 4711173"/>
              <a:gd name="connsiteX1" fmla="*/ 9500293 w 9500293"/>
              <a:gd name="connsiteY1" fmla="*/ 18473 h 4711173"/>
              <a:gd name="connsiteX2" fmla="*/ 9500293 w 9500293"/>
              <a:gd name="connsiteY2" fmla="*/ 18473 h 4711173"/>
              <a:gd name="connsiteX3" fmla="*/ 9500293 w 9500293"/>
              <a:gd name="connsiteY3" fmla="*/ 3912335 h 4711173"/>
              <a:gd name="connsiteX4" fmla="*/ 8701455 w 9500293"/>
              <a:gd name="connsiteY4" fmla="*/ 4711173 h 4711173"/>
              <a:gd name="connsiteX5" fmla="*/ 27 w 9500293"/>
              <a:gd name="connsiteY5" fmla="*/ 4711173 h 4711173"/>
              <a:gd name="connsiteX6" fmla="*/ 27 w 9500293"/>
              <a:gd name="connsiteY6" fmla="*/ 4711173 h 4711173"/>
              <a:gd name="connsiteX7" fmla="*/ 27 w 9500293"/>
              <a:gd name="connsiteY7" fmla="*/ 817311 h 4711173"/>
              <a:gd name="connsiteX8" fmla="*/ 41483 w 9500293"/>
              <a:gd name="connsiteY8" fmla="*/ 0 h 471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0293" h="4711173">
                <a:moveTo>
                  <a:pt x="41483" y="0"/>
                </a:moveTo>
                <a:lnTo>
                  <a:pt x="9500293" y="18473"/>
                </a:lnTo>
                <a:lnTo>
                  <a:pt x="9500293" y="18473"/>
                </a:lnTo>
                <a:lnTo>
                  <a:pt x="9500293" y="3912335"/>
                </a:lnTo>
                <a:cubicBezTo>
                  <a:pt x="9500293" y="4353521"/>
                  <a:pt x="9142641" y="4711173"/>
                  <a:pt x="8701455" y="4711173"/>
                </a:cubicBezTo>
                <a:lnTo>
                  <a:pt x="27" y="4711173"/>
                </a:lnTo>
                <a:lnTo>
                  <a:pt x="27" y="4711173"/>
                </a:lnTo>
                <a:lnTo>
                  <a:pt x="27" y="817311"/>
                </a:lnTo>
                <a:cubicBezTo>
                  <a:pt x="27" y="376125"/>
                  <a:pt x="-2539" y="0"/>
                  <a:pt x="41483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Prostokąt: zaokrąglone rogi po przekątnej 2">
            <a:extLst>
              <a:ext uri="{FF2B5EF4-FFF2-40B4-BE49-F238E27FC236}">
                <a16:creationId xmlns:a16="http://schemas.microsoft.com/office/drawing/2014/main" id="{D6386CF7-358A-5970-13AF-9D54B62DF03E}"/>
              </a:ext>
            </a:extLst>
          </p:cNvPr>
          <p:cNvSpPr/>
          <p:nvPr/>
        </p:nvSpPr>
        <p:spPr>
          <a:xfrm rot="10800000" flipH="1" flipV="1">
            <a:off x="0" y="-33754"/>
            <a:ext cx="9500293" cy="4711173"/>
          </a:xfrm>
          <a:custGeom>
            <a:avLst/>
            <a:gdLst>
              <a:gd name="connsiteX0" fmla="*/ 798838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798838 w 9500266"/>
              <a:gd name="connsiteY8" fmla="*/ 0 h 4692700"/>
              <a:gd name="connsiteX0" fmla="*/ 288283 w 9543893"/>
              <a:gd name="connsiteY0" fmla="*/ 0 h 4692700"/>
              <a:gd name="connsiteX1" fmla="*/ 9543893 w 9543893"/>
              <a:gd name="connsiteY1" fmla="*/ 0 h 4692700"/>
              <a:gd name="connsiteX2" fmla="*/ 9543893 w 9543893"/>
              <a:gd name="connsiteY2" fmla="*/ 0 h 4692700"/>
              <a:gd name="connsiteX3" fmla="*/ 9543893 w 9543893"/>
              <a:gd name="connsiteY3" fmla="*/ 3893862 h 4692700"/>
              <a:gd name="connsiteX4" fmla="*/ 8745055 w 9543893"/>
              <a:gd name="connsiteY4" fmla="*/ 4692700 h 4692700"/>
              <a:gd name="connsiteX5" fmla="*/ 43627 w 9543893"/>
              <a:gd name="connsiteY5" fmla="*/ 4692700 h 4692700"/>
              <a:gd name="connsiteX6" fmla="*/ 43627 w 9543893"/>
              <a:gd name="connsiteY6" fmla="*/ 4692700 h 4692700"/>
              <a:gd name="connsiteX7" fmla="*/ 43627 w 9543893"/>
              <a:gd name="connsiteY7" fmla="*/ 798838 h 4692700"/>
              <a:gd name="connsiteX8" fmla="*/ 288283 w 9543893"/>
              <a:gd name="connsiteY8" fmla="*/ 0 h 4692700"/>
              <a:gd name="connsiteX0" fmla="*/ 244656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244656 w 9500266"/>
              <a:gd name="connsiteY8" fmla="*/ 0 h 4692700"/>
              <a:gd name="connsiteX0" fmla="*/ 41483 w 9500293"/>
              <a:gd name="connsiteY0" fmla="*/ 0 h 4711173"/>
              <a:gd name="connsiteX1" fmla="*/ 9500293 w 9500293"/>
              <a:gd name="connsiteY1" fmla="*/ 18473 h 4711173"/>
              <a:gd name="connsiteX2" fmla="*/ 9500293 w 9500293"/>
              <a:gd name="connsiteY2" fmla="*/ 18473 h 4711173"/>
              <a:gd name="connsiteX3" fmla="*/ 9500293 w 9500293"/>
              <a:gd name="connsiteY3" fmla="*/ 3912335 h 4711173"/>
              <a:gd name="connsiteX4" fmla="*/ 8701455 w 9500293"/>
              <a:gd name="connsiteY4" fmla="*/ 4711173 h 4711173"/>
              <a:gd name="connsiteX5" fmla="*/ 27 w 9500293"/>
              <a:gd name="connsiteY5" fmla="*/ 4711173 h 4711173"/>
              <a:gd name="connsiteX6" fmla="*/ 27 w 9500293"/>
              <a:gd name="connsiteY6" fmla="*/ 4711173 h 4711173"/>
              <a:gd name="connsiteX7" fmla="*/ 27 w 9500293"/>
              <a:gd name="connsiteY7" fmla="*/ 817311 h 4711173"/>
              <a:gd name="connsiteX8" fmla="*/ 41483 w 9500293"/>
              <a:gd name="connsiteY8" fmla="*/ 0 h 471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0293" h="4711173">
                <a:moveTo>
                  <a:pt x="41483" y="0"/>
                </a:moveTo>
                <a:lnTo>
                  <a:pt x="9500293" y="18473"/>
                </a:lnTo>
                <a:lnTo>
                  <a:pt x="9500293" y="18473"/>
                </a:lnTo>
                <a:lnTo>
                  <a:pt x="9500293" y="3912335"/>
                </a:lnTo>
                <a:cubicBezTo>
                  <a:pt x="9500293" y="4353521"/>
                  <a:pt x="9142641" y="4711173"/>
                  <a:pt x="8701455" y="4711173"/>
                </a:cubicBezTo>
                <a:lnTo>
                  <a:pt x="27" y="4711173"/>
                </a:lnTo>
                <a:lnTo>
                  <a:pt x="27" y="4711173"/>
                </a:lnTo>
                <a:lnTo>
                  <a:pt x="27" y="817311"/>
                </a:lnTo>
                <a:cubicBezTo>
                  <a:pt x="27" y="376125"/>
                  <a:pt x="-2539" y="0"/>
                  <a:pt x="41483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D97EEAC-7FB9-1050-A653-3577FA646D0B}"/>
              </a:ext>
            </a:extLst>
          </p:cNvPr>
          <p:cNvSpPr txBox="1"/>
          <p:nvPr/>
        </p:nvSpPr>
        <p:spPr>
          <a:xfrm>
            <a:off x="11658600" y="1562100"/>
            <a:ext cx="5905500" cy="2092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Fosforanowanie</a:t>
            </a:r>
            <a:r>
              <a:rPr lang="en-GB" noProof="0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rPr>
              <a:t>. </a:t>
            </a:r>
            <a:r>
              <a:rPr lang="pl-PL" noProof="0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rPr>
              <a:t> Zapewnia doskonałą ochronę przed korozją oraz bardzo dobrą przyczepność farby. Proces ten obejmuje zestaw wielu  złożonych reakcji chemicznych. Wymaga bardzo ścisłej kontroli parametrów, zarówno chemicznych jak i fizycznych.</a:t>
            </a:r>
          </a:p>
          <a:p>
            <a:endParaRPr lang="en-GB" sz="1600" noProof="0" dirty="0">
              <a:solidFill>
                <a:schemeClr val="bg1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  <a:p>
            <a:pPr algn="just"/>
            <a:r>
              <a:rPr lang="pl-PL" sz="2400" b="1" dirty="0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P</a:t>
            </a:r>
            <a:r>
              <a:rPr lang="pl-PL" sz="2400" b="1" noProof="0" dirty="0" err="1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odwójne</a:t>
            </a:r>
            <a:r>
              <a:rPr lang="pl-PL" sz="2400" b="1" noProof="0" dirty="0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 płukanie (w tym DEMI)</a:t>
            </a:r>
            <a:endParaRPr lang="en-GB" sz="16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F9E2CCF-979F-7830-A175-E5A7BB9F2433}"/>
              </a:ext>
            </a:extLst>
          </p:cNvPr>
          <p:cNvSpPr txBox="1"/>
          <p:nvPr/>
        </p:nvSpPr>
        <p:spPr>
          <a:xfrm>
            <a:off x="10448638" y="1474133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5.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E9A20AE6-1FB4-E782-F8A2-1585BBD6F3E7}"/>
              </a:ext>
            </a:extLst>
          </p:cNvPr>
          <p:cNvSpPr txBox="1"/>
          <p:nvPr/>
        </p:nvSpPr>
        <p:spPr>
          <a:xfrm>
            <a:off x="10467688" y="3130699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6.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7C46C723-1ECC-42F8-2056-EFFEFDF52BE4}"/>
              </a:ext>
            </a:extLst>
          </p:cNvPr>
          <p:cNvSpPr txBox="1"/>
          <p:nvPr/>
        </p:nvSpPr>
        <p:spPr>
          <a:xfrm>
            <a:off x="1981200" y="6286500"/>
            <a:ext cx="60198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Suszenie</a:t>
            </a:r>
            <a:endParaRPr lang="en-GB" sz="2400" b="1" noProof="0" dirty="0">
              <a:solidFill>
                <a:srgbClr val="9D5E39"/>
              </a:solidFill>
              <a:latin typeface="Plus Jakarta Sans" pitchFamily="2" charset="-18"/>
              <a:cs typeface="Plus Jakarta Sans" pitchFamily="2" charset="-18"/>
            </a:endParaRPr>
          </a:p>
          <a:p>
            <a:pPr algn="just"/>
            <a:endParaRPr lang="en-GB" sz="24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  <a:p>
            <a:pPr algn="just"/>
            <a:endParaRPr lang="en-GB" sz="24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  <a:p>
            <a:pPr algn="just"/>
            <a:r>
              <a:rPr lang="pl-PL" sz="2400" b="1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A</a:t>
            </a:r>
            <a:r>
              <a:rPr lang="pl-PL" sz="2400" b="1" noProof="0" dirty="0" err="1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plikacja</a:t>
            </a:r>
            <a:r>
              <a:rPr lang="pl-PL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 farby proszkowej (malowanie)</a:t>
            </a:r>
            <a:endParaRPr lang="en-GB" sz="2400" b="1" noProof="0" dirty="0">
              <a:solidFill>
                <a:srgbClr val="9D5E39"/>
              </a:solidFill>
              <a:latin typeface="Plus Jakarta Sans" pitchFamily="2" charset="-18"/>
              <a:cs typeface="Plus Jakarta Sans" pitchFamily="2" charset="-18"/>
            </a:endParaRPr>
          </a:p>
          <a:p>
            <a:pPr algn="just"/>
            <a:endParaRPr lang="en-GB" sz="20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  <a:p>
            <a:pPr algn="just"/>
            <a:endParaRPr lang="en-GB" sz="20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  <a:p>
            <a:pPr algn="just"/>
            <a:r>
              <a:rPr lang="en-GB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P</a:t>
            </a:r>
            <a:r>
              <a:rPr lang="pl-PL" sz="2400" b="1" noProof="0" dirty="0" err="1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olimeryzacja</a:t>
            </a:r>
            <a:r>
              <a:rPr lang="pl-PL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 farby w specjalnym piecu</a:t>
            </a:r>
            <a:r>
              <a:rPr lang="en-GB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 </a:t>
            </a:r>
            <a:endParaRPr lang="en-GB" sz="2800" b="1" noProof="0" dirty="0">
              <a:solidFill>
                <a:srgbClr val="9D5E39"/>
              </a:solidFill>
              <a:latin typeface="Plus Jakarta Sans" pitchFamily="2" charset="-18"/>
              <a:cs typeface="Plus Jakarta Sans" pitchFamily="2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FA7B73-C052-204F-DE60-762C851F7DC1}"/>
              </a:ext>
            </a:extLst>
          </p:cNvPr>
          <p:cNvSpPr txBox="1"/>
          <p:nvPr/>
        </p:nvSpPr>
        <p:spPr>
          <a:xfrm>
            <a:off x="771238" y="6198533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7.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FF44825-A51C-A548-FF2A-0D72FA7C46E4}"/>
              </a:ext>
            </a:extLst>
          </p:cNvPr>
          <p:cNvSpPr txBox="1"/>
          <p:nvPr/>
        </p:nvSpPr>
        <p:spPr>
          <a:xfrm>
            <a:off x="790288" y="7245499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8.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2879CB15-FA71-87C7-72CD-5A9AC0BB1AD3}"/>
              </a:ext>
            </a:extLst>
          </p:cNvPr>
          <p:cNvSpPr txBox="1"/>
          <p:nvPr/>
        </p:nvSpPr>
        <p:spPr>
          <a:xfrm>
            <a:off x="793601" y="8236099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9.</a:t>
            </a:r>
          </a:p>
        </p:txBody>
      </p:sp>
      <p:pic>
        <p:nvPicPr>
          <p:cNvPr id="9" name="Obraz 8" descr="Obraz zawierający zrzut ekranu, design, sztuka&#10;&#10;Zawartość wygenerowana przez AI może być niepoprawna.">
            <a:extLst>
              <a:ext uri="{FF2B5EF4-FFF2-40B4-BE49-F238E27FC236}">
                <a16:creationId xmlns:a16="http://schemas.microsoft.com/office/drawing/2014/main" id="{3DB9D35F-58B7-F664-7973-DCA74E71C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" y="-23197"/>
            <a:ext cx="9142266" cy="4677297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5F4986E0-6866-43C4-B505-CBB2E5126691}"/>
              </a:ext>
            </a:extLst>
          </p:cNvPr>
          <p:cNvSpPr txBox="1"/>
          <p:nvPr/>
        </p:nvSpPr>
        <p:spPr>
          <a:xfrm>
            <a:off x="771238" y="620431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5.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6B9779E5-938E-122D-C205-A49251692A91}"/>
              </a:ext>
            </a:extLst>
          </p:cNvPr>
          <p:cNvSpPr txBox="1"/>
          <p:nvPr/>
        </p:nvSpPr>
        <p:spPr>
          <a:xfrm>
            <a:off x="4846983" y="620430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6.</a:t>
            </a:r>
          </a:p>
        </p:txBody>
      </p:sp>
      <p:pic>
        <p:nvPicPr>
          <p:cNvPr id="17" name="Obraz 16" descr="Obraz zawierający zrzut ekranu, design, sztuka&#10;&#10;Zawartość wygenerowana przez AI może być niepoprawna.">
            <a:extLst>
              <a:ext uri="{FF2B5EF4-FFF2-40B4-BE49-F238E27FC236}">
                <a16:creationId xmlns:a16="http://schemas.microsoft.com/office/drawing/2014/main" id="{50310184-1910-F35E-2D42-909334FA7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091" y="5453395"/>
            <a:ext cx="9687088" cy="4956035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4EA7D1E6-A211-F509-B380-49BF715BC48A}"/>
              </a:ext>
            </a:extLst>
          </p:cNvPr>
          <p:cNvSpPr txBox="1"/>
          <p:nvPr/>
        </p:nvSpPr>
        <p:spPr>
          <a:xfrm>
            <a:off x="9500293" y="6155233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7.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3250241B-79DB-9660-46EB-D1AF1F95F825}"/>
              </a:ext>
            </a:extLst>
          </p:cNvPr>
          <p:cNvSpPr txBox="1"/>
          <p:nvPr/>
        </p:nvSpPr>
        <p:spPr>
          <a:xfrm>
            <a:off x="12496800" y="6155233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8.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3763C8F-A4A8-CA83-4E12-4909C972F4C2}"/>
              </a:ext>
            </a:extLst>
          </p:cNvPr>
          <p:cNvSpPr txBox="1"/>
          <p:nvPr/>
        </p:nvSpPr>
        <p:spPr>
          <a:xfrm>
            <a:off x="15171941" y="6160433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1988744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5F56E-7C2E-5908-322E-59F6E0D7A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BEC6FE35-BE6B-FF19-068D-AA87CA248481}"/>
              </a:ext>
            </a:extLst>
          </p:cNvPr>
          <p:cNvSpPr/>
          <p:nvPr/>
        </p:nvSpPr>
        <p:spPr>
          <a:xfrm>
            <a:off x="16656624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FDBCBA-E411-3266-A92E-86E7F0085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0" r="33760"/>
          <a:stretch/>
        </p:blipFill>
        <p:spPr>
          <a:xfrm>
            <a:off x="13258800" y="142436"/>
            <a:ext cx="4860000" cy="9963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9238A-9B14-8C54-5A27-55ABB4F05E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 r="13408"/>
          <a:stretch/>
        </p:blipFill>
        <p:spPr>
          <a:xfrm>
            <a:off x="8243668" y="156504"/>
            <a:ext cx="4860000" cy="9963279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A6842365-11D7-E45A-B002-654CAF485B34}"/>
              </a:ext>
            </a:extLst>
          </p:cNvPr>
          <p:cNvSpPr txBox="1"/>
          <p:nvPr/>
        </p:nvSpPr>
        <p:spPr>
          <a:xfrm>
            <a:off x="1029956" y="965498"/>
            <a:ext cx="5758365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Aluminium – </a:t>
            </a:r>
            <a:r>
              <a:rPr lang="pl-PL" sz="4400" noProof="0" dirty="0">
                <a:solidFill>
                  <a:schemeClr val="bg1"/>
                </a:solidFill>
                <a:latin typeface="Plus Jakarta Sans 2"/>
              </a:rPr>
              <a:t>dlaczego używamy</a:t>
            </a: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?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5A759DC-0B01-047A-2799-77BB87242397}"/>
              </a:ext>
            </a:extLst>
          </p:cNvPr>
          <p:cNvSpPr txBox="1"/>
          <p:nvPr/>
        </p:nvSpPr>
        <p:spPr>
          <a:xfrm>
            <a:off x="1028700" y="2781300"/>
            <a:ext cx="6362700" cy="6893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pl-PL" sz="2300" noProof="0" dirty="0">
                <a:solidFill>
                  <a:schemeClr val="bg1"/>
                </a:solidFill>
                <a:latin typeface="Plus Jakarta Sans 1"/>
              </a:rPr>
              <a:t>Aluminium jest jednym z najpopularniejszych surowców wykorzystywanych do produkcji opraw oświetleniowych . Aluminium zapewnia doskonałe przewodzenie ciepła z wnętrza opraw. Procesy odlewania ciśnieniowego umożliwiają producentom oferowanie wymyślnych kształtów i sprytnych rozwiązań technicznych, które byłyby bardzo trudne lub niemożliwe do uzyskania, gdyby produkty te były wykonane wyłącznie ze stali. </a:t>
            </a:r>
          </a:p>
          <a:p>
            <a:pPr>
              <a:lnSpc>
                <a:spcPts val="3000"/>
              </a:lnSpc>
            </a:pPr>
            <a:endParaRPr lang="en-GB" sz="2300" cap="small" noProof="0" dirty="0">
              <a:solidFill>
                <a:schemeClr val="bg1"/>
              </a:solidFill>
              <a:latin typeface="Plus Jakarta Sans 1"/>
            </a:endParaRPr>
          </a:p>
          <a:p>
            <a:pPr>
              <a:lnSpc>
                <a:spcPts val="3000"/>
              </a:lnSpc>
            </a:pPr>
            <a:r>
              <a:rPr lang="pl-PL" sz="2300" dirty="0">
                <a:solidFill>
                  <a:schemeClr val="bg1"/>
                </a:solidFill>
                <a:latin typeface="Plus Jakarta Sans 1"/>
              </a:rPr>
              <a:t>Podobnie jak w przypadku stali, firma </a:t>
            </a:r>
            <a:r>
              <a:rPr lang="en-GB" sz="2300" cap="small" noProof="0" dirty="0">
                <a:solidFill>
                  <a:schemeClr val="bg1"/>
                </a:solidFill>
                <a:latin typeface="Plus Jakarta Sans 1"/>
              </a:rPr>
              <a:t>Norlys</a:t>
            </a:r>
            <a:r>
              <a:rPr lang="en-GB" sz="2300" noProof="0" dirty="0">
                <a:solidFill>
                  <a:schemeClr val="bg1"/>
                </a:solidFill>
                <a:latin typeface="Plus Jakarta Sans 1"/>
              </a:rPr>
              <a:t> </a:t>
            </a:r>
            <a:r>
              <a:rPr lang="pl-PL" sz="2300" noProof="0" dirty="0">
                <a:solidFill>
                  <a:schemeClr val="bg1"/>
                </a:solidFill>
                <a:latin typeface="Plus Jakarta Sans 1"/>
              </a:rPr>
              <a:t>wykorzystuje </a:t>
            </a:r>
            <a:r>
              <a:rPr lang="en-GB" sz="2300" noProof="0" dirty="0">
                <a:solidFill>
                  <a:srgbClr val="9D5E39"/>
                </a:solidFill>
                <a:latin typeface="Plus Jakarta Sans 2"/>
              </a:rPr>
              <a:t>aluminium </a:t>
            </a:r>
            <a:r>
              <a:rPr lang="en-GB" sz="2300" noProof="0" dirty="0" err="1">
                <a:solidFill>
                  <a:srgbClr val="9D5E39"/>
                </a:solidFill>
                <a:latin typeface="Plus Jakarta Sans 2"/>
              </a:rPr>
              <a:t>pochodzące</a:t>
            </a:r>
            <a:r>
              <a:rPr lang="en-GB" sz="2300" noProof="0" dirty="0">
                <a:solidFill>
                  <a:srgbClr val="9D5E39"/>
                </a:solidFill>
                <a:latin typeface="Plus Jakarta Sans 2"/>
              </a:rPr>
              <a:t> z </a:t>
            </a:r>
            <a:r>
              <a:rPr lang="en-GB" sz="2300" noProof="0" dirty="0" err="1">
                <a:solidFill>
                  <a:srgbClr val="9D5E39"/>
                </a:solidFill>
                <a:latin typeface="Plus Jakarta Sans 2"/>
              </a:rPr>
              <a:t>Europy</a:t>
            </a:r>
            <a:r>
              <a:rPr lang="en-GB" sz="2300" noProof="0" dirty="0">
                <a:solidFill>
                  <a:srgbClr val="9D5E39"/>
                </a:solidFill>
                <a:latin typeface="Plus Jakarta Sans 2"/>
              </a:rPr>
              <a:t> </a:t>
            </a:r>
            <a:r>
              <a:rPr lang="pl-PL" sz="2300" noProof="0" dirty="0">
                <a:solidFill>
                  <a:schemeClr val="bg1"/>
                </a:solidFill>
                <a:latin typeface="Plus Jakarta Sans 1"/>
              </a:rPr>
              <a:t>i przeprowadza</a:t>
            </a:r>
            <a:r>
              <a:rPr lang="en-GB" sz="2300" noProof="0" dirty="0">
                <a:solidFill>
                  <a:schemeClr val="bg1"/>
                </a:solidFill>
                <a:latin typeface="Plus Jakarta Sans 1"/>
              </a:rPr>
              <a:t> </a:t>
            </a:r>
            <a:r>
              <a:rPr lang="pl-PL" sz="2300" noProof="0" dirty="0">
                <a:solidFill>
                  <a:srgbClr val="9D5E39"/>
                </a:solidFill>
                <a:latin typeface="Plus Jakarta Sans 2"/>
              </a:rPr>
              <a:t>wieloetapowy proces fizycznej i chemicznej obróbki powierzchni</a:t>
            </a:r>
            <a:r>
              <a:rPr lang="pl-PL" sz="2300" dirty="0">
                <a:solidFill>
                  <a:schemeClr val="bg1"/>
                </a:solidFill>
                <a:latin typeface="Plus Jakarta Sans 1"/>
              </a:rPr>
              <a:t>, aby zapewnić produktom długotrwałą ochronę antykorozyjną.</a:t>
            </a:r>
            <a:endParaRPr lang="en-GB" sz="2300" noProof="0" dirty="0">
              <a:solidFill>
                <a:schemeClr val="bg1"/>
              </a:solidFill>
              <a:latin typeface="Plus Jakarta Sans 1"/>
            </a:endParaRPr>
          </a:p>
          <a:p>
            <a:pPr algn="l">
              <a:lnSpc>
                <a:spcPts val="3000"/>
              </a:lnSpc>
            </a:pPr>
            <a:endParaRPr lang="en-GB" sz="2400" noProof="0" dirty="0">
              <a:solidFill>
                <a:schemeClr val="bg1"/>
              </a:solidFill>
              <a:latin typeface="Plus Jakarta Sans 1"/>
            </a:endParaRPr>
          </a:p>
        </p:txBody>
      </p:sp>
    </p:spTree>
    <p:extLst>
      <p:ext uri="{BB962C8B-B14F-4D97-AF65-F5344CB8AC3E}">
        <p14:creationId xmlns:p14="http://schemas.microsoft.com/office/powerpoint/2010/main" val="1265404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1CA96-B3AD-CA2D-ED5C-C52C85A4C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072BDE1C-B81A-5009-99AB-B518B0899F50}"/>
              </a:ext>
            </a:extLst>
          </p:cNvPr>
          <p:cNvSpPr/>
          <p:nvPr/>
        </p:nvSpPr>
        <p:spPr>
          <a:xfrm>
            <a:off x="16637573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  <p:sp>
        <p:nvSpPr>
          <p:cNvPr id="2" name="Prostokąt: zaokrąglone rogi po przekątnej 2">
            <a:extLst>
              <a:ext uri="{FF2B5EF4-FFF2-40B4-BE49-F238E27FC236}">
                <a16:creationId xmlns:a16="http://schemas.microsoft.com/office/drawing/2014/main" id="{EFE7B543-0A45-FC8A-2585-DF130AA9F000}"/>
              </a:ext>
            </a:extLst>
          </p:cNvPr>
          <p:cNvSpPr/>
          <p:nvPr/>
        </p:nvSpPr>
        <p:spPr>
          <a:xfrm rot="10800000" flipH="1">
            <a:off x="-7776" y="5575828"/>
            <a:ext cx="9500293" cy="4711175"/>
          </a:xfrm>
          <a:custGeom>
            <a:avLst/>
            <a:gdLst>
              <a:gd name="connsiteX0" fmla="*/ 798838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798838 w 9500266"/>
              <a:gd name="connsiteY8" fmla="*/ 0 h 4692700"/>
              <a:gd name="connsiteX0" fmla="*/ 288283 w 9543893"/>
              <a:gd name="connsiteY0" fmla="*/ 0 h 4692700"/>
              <a:gd name="connsiteX1" fmla="*/ 9543893 w 9543893"/>
              <a:gd name="connsiteY1" fmla="*/ 0 h 4692700"/>
              <a:gd name="connsiteX2" fmla="*/ 9543893 w 9543893"/>
              <a:gd name="connsiteY2" fmla="*/ 0 h 4692700"/>
              <a:gd name="connsiteX3" fmla="*/ 9543893 w 9543893"/>
              <a:gd name="connsiteY3" fmla="*/ 3893862 h 4692700"/>
              <a:gd name="connsiteX4" fmla="*/ 8745055 w 9543893"/>
              <a:gd name="connsiteY4" fmla="*/ 4692700 h 4692700"/>
              <a:gd name="connsiteX5" fmla="*/ 43627 w 9543893"/>
              <a:gd name="connsiteY5" fmla="*/ 4692700 h 4692700"/>
              <a:gd name="connsiteX6" fmla="*/ 43627 w 9543893"/>
              <a:gd name="connsiteY6" fmla="*/ 4692700 h 4692700"/>
              <a:gd name="connsiteX7" fmla="*/ 43627 w 9543893"/>
              <a:gd name="connsiteY7" fmla="*/ 798838 h 4692700"/>
              <a:gd name="connsiteX8" fmla="*/ 288283 w 9543893"/>
              <a:gd name="connsiteY8" fmla="*/ 0 h 4692700"/>
              <a:gd name="connsiteX0" fmla="*/ 244656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244656 w 9500266"/>
              <a:gd name="connsiteY8" fmla="*/ 0 h 4692700"/>
              <a:gd name="connsiteX0" fmla="*/ 41483 w 9500293"/>
              <a:gd name="connsiteY0" fmla="*/ 0 h 4711173"/>
              <a:gd name="connsiteX1" fmla="*/ 9500293 w 9500293"/>
              <a:gd name="connsiteY1" fmla="*/ 18473 h 4711173"/>
              <a:gd name="connsiteX2" fmla="*/ 9500293 w 9500293"/>
              <a:gd name="connsiteY2" fmla="*/ 18473 h 4711173"/>
              <a:gd name="connsiteX3" fmla="*/ 9500293 w 9500293"/>
              <a:gd name="connsiteY3" fmla="*/ 3912335 h 4711173"/>
              <a:gd name="connsiteX4" fmla="*/ 8701455 w 9500293"/>
              <a:gd name="connsiteY4" fmla="*/ 4711173 h 4711173"/>
              <a:gd name="connsiteX5" fmla="*/ 27 w 9500293"/>
              <a:gd name="connsiteY5" fmla="*/ 4711173 h 4711173"/>
              <a:gd name="connsiteX6" fmla="*/ 27 w 9500293"/>
              <a:gd name="connsiteY6" fmla="*/ 4711173 h 4711173"/>
              <a:gd name="connsiteX7" fmla="*/ 27 w 9500293"/>
              <a:gd name="connsiteY7" fmla="*/ 817311 h 4711173"/>
              <a:gd name="connsiteX8" fmla="*/ 41483 w 9500293"/>
              <a:gd name="connsiteY8" fmla="*/ 0 h 471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0293" h="4711173">
                <a:moveTo>
                  <a:pt x="41483" y="0"/>
                </a:moveTo>
                <a:lnTo>
                  <a:pt x="9500293" y="18473"/>
                </a:lnTo>
                <a:lnTo>
                  <a:pt x="9500293" y="18473"/>
                </a:lnTo>
                <a:lnTo>
                  <a:pt x="9500293" y="3912335"/>
                </a:lnTo>
                <a:cubicBezTo>
                  <a:pt x="9500293" y="4353521"/>
                  <a:pt x="9142641" y="4711173"/>
                  <a:pt x="8701455" y="4711173"/>
                </a:cubicBezTo>
                <a:lnTo>
                  <a:pt x="27" y="4711173"/>
                </a:lnTo>
                <a:lnTo>
                  <a:pt x="27" y="4711173"/>
                </a:lnTo>
                <a:lnTo>
                  <a:pt x="27" y="817311"/>
                </a:lnTo>
                <a:cubicBezTo>
                  <a:pt x="27" y="376125"/>
                  <a:pt x="-2539" y="0"/>
                  <a:pt x="41483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Prostokąt: zaokrąglone rogi po przekątnej 2">
            <a:extLst>
              <a:ext uri="{FF2B5EF4-FFF2-40B4-BE49-F238E27FC236}">
                <a16:creationId xmlns:a16="http://schemas.microsoft.com/office/drawing/2014/main" id="{4B8D191C-1879-D04C-BB37-098C36AA79D7}"/>
              </a:ext>
            </a:extLst>
          </p:cNvPr>
          <p:cNvSpPr/>
          <p:nvPr/>
        </p:nvSpPr>
        <p:spPr>
          <a:xfrm rot="10800000" flipV="1">
            <a:off x="8768656" y="0"/>
            <a:ext cx="9519344" cy="4711173"/>
          </a:xfrm>
          <a:custGeom>
            <a:avLst/>
            <a:gdLst>
              <a:gd name="connsiteX0" fmla="*/ 798838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798838 w 9500266"/>
              <a:gd name="connsiteY8" fmla="*/ 0 h 4692700"/>
              <a:gd name="connsiteX0" fmla="*/ 288283 w 9543893"/>
              <a:gd name="connsiteY0" fmla="*/ 0 h 4692700"/>
              <a:gd name="connsiteX1" fmla="*/ 9543893 w 9543893"/>
              <a:gd name="connsiteY1" fmla="*/ 0 h 4692700"/>
              <a:gd name="connsiteX2" fmla="*/ 9543893 w 9543893"/>
              <a:gd name="connsiteY2" fmla="*/ 0 h 4692700"/>
              <a:gd name="connsiteX3" fmla="*/ 9543893 w 9543893"/>
              <a:gd name="connsiteY3" fmla="*/ 3893862 h 4692700"/>
              <a:gd name="connsiteX4" fmla="*/ 8745055 w 9543893"/>
              <a:gd name="connsiteY4" fmla="*/ 4692700 h 4692700"/>
              <a:gd name="connsiteX5" fmla="*/ 43627 w 9543893"/>
              <a:gd name="connsiteY5" fmla="*/ 4692700 h 4692700"/>
              <a:gd name="connsiteX6" fmla="*/ 43627 w 9543893"/>
              <a:gd name="connsiteY6" fmla="*/ 4692700 h 4692700"/>
              <a:gd name="connsiteX7" fmla="*/ 43627 w 9543893"/>
              <a:gd name="connsiteY7" fmla="*/ 798838 h 4692700"/>
              <a:gd name="connsiteX8" fmla="*/ 288283 w 9543893"/>
              <a:gd name="connsiteY8" fmla="*/ 0 h 4692700"/>
              <a:gd name="connsiteX0" fmla="*/ 244656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244656 w 9500266"/>
              <a:gd name="connsiteY8" fmla="*/ 0 h 4692700"/>
              <a:gd name="connsiteX0" fmla="*/ 41483 w 9500293"/>
              <a:gd name="connsiteY0" fmla="*/ 0 h 4711173"/>
              <a:gd name="connsiteX1" fmla="*/ 9500293 w 9500293"/>
              <a:gd name="connsiteY1" fmla="*/ 18473 h 4711173"/>
              <a:gd name="connsiteX2" fmla="*/ 9500293 w 9500293"/>
              <a:gd name="connsiteY2" fmla="*/ 18473 h 4711173"/>
              <a:gd name="connsiteX3" fmla="*/ 9500293 w 9500293"/>
              <a:gd name="connsiteY3" fmla="*/ 3912335 h 4711173"/>
              <a:gd name="connsiteX4" fmla="*/ 8701455 w 9500293"/>
              <a:gd name="connsiteY4" fmla="*/ 4711173 h 4711173"/>
              <a:gd name="connsiteX5" fmla="*/ 27 w 9500293"/>
              <a:gd name="connsiteY5" fmla="*/ 4711173 h 4711173"/>
              <a:gd name="connsiteX6" fmla="*/ 27 w 9500293"/>
              <a:gd name="connsiteY6" fmla="*/ 4711173 h 4711173"/>
              <a:gd name="connsiteX7" fmla="*/ 27 w 9500293"/>
              <a:gd name="connsiteY7" fmla="*/ 817311 h 4711173"/>
              <a:gd name="connsiteX8" fmla="*/ 41483 w 9500293"/>
              <a:gd name="connsiteY8" fmla="*/ 0 h 471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0293" h="4711173">
                <a:moveTo>
                  <a:pt x="41483" y="0"/>
                </a:moveTo>
                <a:lnTo>
                  <a:pt x="9500293" y="18473"/>
                </a:lnTo>
                <a:lnTo>
                  <a:pt x="9500293" y="18473"/>
                </a:lnTo>
                <a:lnTo>
                  <a:pt x="9500293" y="3912335"/>
                </a:lnTo>
                <a:cubicBezTo>
                  <a:pt x="9500293" y="4353521"/>
                  <a:pt x="9142641" y="4711173"/>
                  <a:pt x="8701455" y="4711173"/>
                </a:cubicBezTo>
                <a:lnTo>
                  <a:pt x="27" y="4711173"/>
                </a:lnTo>
                <a:lnTo>
                  <a:pt x="27" y="4711173"/>
                </a:lnTo>
                <a:lnTo>
                  <a:pt x="27" y="817311"/>
                </a:lnTo>
                <a:cubicBezTo>
                  <a:pt x="27" y="376125"/>
                  <a:pt x="-2539" y="0"/>
                  <a:pt x="41483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03FF0FE-40A1-800C-080C-E465094D8AFB}"/>
              </a:ext>
            </a:extLst>
          </p:cNvPr>
          <p:cNvSpPr txBox="1"/>
          <p:nvPr/>
        </p:nvSpPr>
        <p:spPr>
          <a:xfrm>
            <a:off x="11658600" y="6772990"/>
            <a:ext cx="5905500" cy="2092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Chemic</a:t>
            </a:r>
            <a:r>
              <a:rPr lang="pl-PL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zna</a:t>
            </a:r>
            <a:r>
              <a:rPr lang="en-GB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 a</a:t>
            </a:r>
            <a:r>
              <a:rPr lang="pl-PL" sz="2400" b="1" noProof="0" dirty="0" err="1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ktywacja</a:t>
            </a:r>
            <a:r>
              <a:rPr lang="en-GB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 </a:t>
            </a:r>
            <a:r>
              <a:rPr lang="pl-PL" noProof="0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rPr>
              <a:t>przed chromianowaniem</a:t>
            </a:r>
            <a:r>
              <a:rPr lang="en-GB" noProof="0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rPr>
              <a:t>. </a:t>
            </a:r>
            <a:r>
              <a:rPr lang="pl-PL" noProof="0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rPr>
              <a:t>Około 2 minuty w specjalnym roztworze o odczynie kwasowym. Zapewnia lepszą penetrację polimeru chromowego i lepszą końcową przyczepność farby.</a:t>
            </a:r>
          </a:p>
          <a:p>
            <a:endParaRPr lang="en-GB" sz="1600" noProof="0" dirty="0">
              <a:solidFill>
                <a:schemeClr val="bg1"/>
              </a:solidFill>
              <a:latin typeface="Plus Jakarta Sans" pitchFamily="2" charset="-18"/>
              <a:cs typeface="Plus Jakarta Sans" pitchFamily="2" charset="-18"/>
            </a:endParaRPr>
          </a:p>
          <a:p>
            <a:pPr algn="just"/>
            <a:r>
              <a:rPr lang="pl-PL" sz="2400" b="1" noProof="0" dirty="0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Płukanie</a:t>
            </a:r>
            <a:endParaRPr lang="en-GB" sz="16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2DE1812-3A6F-0F51-EE14-12A25E8CD943}"/>
              </a:ext>
            </a:extLst>
          </p:cNvPr>
          <p:cNvSpPr txBox="1"/>
          <p:nvPr/>
        </p:nvSpPr>
        <p:spPr>
          <a:xfrm>
            <a:off x="10448638" y="6685023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3.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E657614-4D9C-8F1E-EBDA-552530E5D6C7}"/>
              </a:ext>
            </a:extLst>
          </p:cNvPr>
          <p:cNvSpPr txBox="1"/>
          <p:nvPr/>
        </p:nvSpPr>
        <p:spPr>
          <a:xfrm>
            <a:off x="10467688" y="8343900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513C2A-9777-AC11-1DEF-19A6CFA5E969}"/>
              </a:ext>
            </a:extLst>
          </p:cNvPr>
          <p:cNvSpPr txBox="1"/>
          <p:nvPr/>
        </p:nvSpPr>
        <p:spPr>
          <a:xfrm>
            <a:off x="771238" y="2346970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1.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110A1B6-21EB-55B8-3D3F-A0C292EA0B96}"/>
              </a:ext>
            </a:extLst>
          </p:cNvPr>
          <p:cNvSpPr txBox="1"/>
          <p:nvPr/>
        </p:nvSpPr>
        <p:spPr>
          <a:xfrm>
            <a:off x="782968" y="3968899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2.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7D783B9-3D40-BAB1-52C5-EAAA983A5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228" y="-710"/>
            <a:ext cx="9220200" cy="4695359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B4651C23-E9D2-D30A-ADE4-B3A3A10678FA}"/>
              </a:ext>
            </a:extLst>
          </p:cNvPr>
          <p:cNvSpPr txBox="1"/>
          <p:nvPr/>
        </p:nvSpPr>
        <p:spPr>
          <a:xfrm>
            <a:off x="9492517" y="1003636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1.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B0B9E2E-36FE-687A-156F-E62CF7B43F62}"/>
              </a:ext>
            </a:extLst>
          </p:cNvPr>
          <p:cNvSpPr txBox="1"/>
          <p:nvPr/>
        </p:nvSpPr>
        <p:spPr>
          <a:xfrm>
            <a:off x="13934788" y="998577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2.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8787E71F-C316-BD83-CDDF-86B5BE0F4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09055"/>
            <a:ext cx="8918228" cy="4562677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AA77BB86-6DF6-7D38-0DA6-5350CA8CD35E}"/>
              </a:ext>
            </a:extLst>
          </p:cNvPr>
          <p:cNvSpPr txBox="1"/>
          <p:nvPr/>
        </p:nvSpPr>
        <p:spPr>
          <a:xfrm>
            <a:off x="663564" y="6598561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3.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1AC049DB-B831-6595-EE20-57F097E19354}"/>
              </a:ext>
            </a:extLst>
          </p:cNvPr>
          <p:cNvSpPr txBox="1"/>
          <p:nvPr/>
        </p:nvSpPr>
        <p:spPr>
          <a:xfrm>
            <a:off x="4966730" y="6593591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4.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47943C66-9423-2172-B86A-9172D11651EB}"/>
              </a:ext>
            </a:extLst>
          </p:cNvPr>
          <p:cNvSpPr txBox="1"/>
          <p:nvPr/>
        </p:nvSpPr>
        <p:spPr>
          <a:xfrm>
            <a:off x="842468" y="571500"/>
            <a:ext cx="761573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GB" sz="4400" b="1" dirty="0">
                <a:solidFill>
                  <a:schemeClr val="bg1"/>
                </a:solidFill>
                <a:latin typeface="Plus Jakarta Sans 2"/>
              </a:rPr>
              <a:t>P</a:t>
            </a:r>
            <a:r>
              <a:rPr lang="pl-PL" sz="4400" b="1" dirty="0" err="1">
                <a:solidFill>
                  <a:schemeClr val="bg1"/>
                </a:solidFill>
                <a:latin typeface="Plus Jakarta Sans 2"/>
              </a:rPr>
              <a:t>roces</a:t>
            </a:r>
            <a:r>
              <a:rPr lang="pl-PL" sz="4400" b="1" dirty="0">
                <a:solidFill>
                  <a:schemeClr val="bg1"/>
                </a:solidFill>
                <a:latin typeface="Plus Jakarta Sans 2"/>
              </a:rPr>
              <a:t> p</a:t>
            </a:r>
            <a:r>
              <a:rPr lang="en-GB" sz="4400" b="1" dirty="0">
                <a:solidFill>
                  <a:schemeClr val="bg1"/>
                </a:solidFill>
                <a:latin typeface="Plus Jakarta Sans 2"/>
              </a:rPr>
              <a:t>r</a:t>
            </a:r>
            <a:r>
              <a:rPr lang="pl-PL" sz="4400" b="1" dirty="0" err="1">
                <a:solidFill>
                  <a:schemeClr val="bg1"/>
                </a:solidFill>
                <a:latin typeface="Plus Jakarta Sans 2"/>
              </a:rPr>
              <a:t>zygotowania</a:t>
            </a:r>
            <a:r>
              <a:rPr lang="pl-PL" sz="4400" b="1" dirty="0">
                <a:solidFill>
                  <a:schemeClr val="bg1"/>
                </a:solidFill>
                <a:latin typeface="Plus Jakarta Sans 2"/>
              </a:rPr>
              <a:t> powierzchni - aluminium</a:t>
            </a:r>
            <a:r>
              <a:rPr lang="en-GB" sz="4400" b="1" noProof="0" dirty="0">
                <a:solidFill>
                  <a:schemeClr val="bg1"/>
                </a:solidFill>
                <a:latin typeface="Plus Jakarta Sans 2"/>
              </a:rPr>
              <a:t>.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EC8DF68-5350-4C10-C4EB-D9922513461F}"/>
              </a:ext>
            </a:extLst>
          </p:cNvPr>
          <p:cNvSpPr txBox="1"/>
          <p:nvPr/>
        </p:nvSpPr>
        <p:spPr>
          <a:xfrm>
            <a:off x="1981200" y="2441019"/>
            <a:ext cx="5905500" cy="2092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400" b="1" dirty="0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‚Mycie’ </a:t>
            </a:r>
            <a:r>
              <a:rPr lang="pl-PL" noProof="0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(fizykochemiczne, przy użyciu roztworu zasadowego wraz z silnymi detergentami) – około </a:t>
            </a:r>
          </a:p>
          <a:p>
            <a:pPr algn="just"/>
            <a:r>
              <a:rPr lang="pl-PL" noProof="0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10–15 minut w temperaturze ~50ºC. </a:t>
            </a:r>
            <a:r>
              <a:rPr lang="pl-PL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Kąpiel</a:t>
            </a:r>
            <a:r>
              <a:rPr lang="pl-PL" noProof="0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 jest </a:t>
            </a:r>
          </a:p>
          <a:p>
            <a:pPr algn="just"/>
            <a:r>
              <a:rPr lang="pl-PL" noProof="0" dirty="0">
                <a:solidFill>
                  <a:schemeClr val="bg1"/>
                </a:solidFill>
                <a:latin typeface="Plus Jakarta Sans 1" panose="020B0604020202020204" charset="-18"/>
                <a:cs typeface="Plus Jakarta Sans 1" panose="020B0604020202020204" charset="-18"/>
              </a:rPr>
              <a:t>w ciągłym ruchu (pompy), co zapewnia doskonałe wyniki czyszczenia.</a:t>
            </a:r>
          </a:p>
          <a:p>
            <a:pPr algn="just"/>
            <a:endParaRPr lang="en-GB" sz="1600" noProof="0" dirty="0">
              <a:solidFill>
                <a:schemeClr val="bg1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  <a:p>
            <a:pPr algn="just"/>
            <a:r>
              <a:rPr lang="pl-PL" sz="2400" b="1" noProof="0" dirty="0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Płukanie</a:t>
            </a:r>
            <a:endParaRPr lang="en-GB" sz="16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94697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2B0CD-9EBD-EC46-F62C-ECA0D62A9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AD15DF07-3739-9D9E-5EAB-D9C0C7506379}"/>
              </a:ext>
            </a:extLst>
          </p:cNvPr>
          <p:cNvSpPr/>
          <p:nvPr/>
        </p:nvSpPr>
        <p:spPr>
          <a:xfrm>
            <a:off x="16637573" y="9063468"/>
            <a:ext cx="1631376" cy="1223532"/>
          </a:xfrm>
          <a:custGeom>
            <a:avLst/>
            <a:gdLst/>
            <a:ahLst/>
            <a:cxnLst/>
            <a:rect l="l" t="t" r="r" b="b"/>
            <a:pathLst>
              <a:path w="1631376" h="1223532">
                <a:moveTo>
                  <a:pt x="0" y="0"/>
                </a:moveTo>
                <a:lnTo>
                  <a:pt x="1631376" y="0"/>
                </a:lnTo>
                <a:lnTo>
                  <a:pt x="1631376" y="1223532"/>
                </a:lnTo>
                <a:lnTo>
                  <a:pt x="0" y="12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noProof="0" dirty="0"/>
          </a:p>
        </p:txBody>
      </p:sp>
      <p:sp>
        <p:nvSpPr>
          <p:cNvPr id="2" name="Prostokąt: zaokrąglone rogi po przekątnej 2">
            <a:extLst>
              <a:ext uri="{FF2B5EF4-FFF2-40B4-BE49-F238E27FC236}">
                <a16:creationId xmlns:a16="http://schemas.microsoft.com/office/drawing/2014/main" id="{B1760FD5-C329-13C0-F774-B22000266ED6}"/>
              </a:ext>
            </a:extLst>
          </p:cNvPr>
          <p:cNvSpPr/>
          <p:nvPr/>
        </p:nvSpPr>
        <p:spPr>
          <a:xfrm flipH="1" flipV="1">
            <a:off x="8768656" y="5575827"/>
            <a:ext cx="9500293" cy="4711173"/>
          </a:xfrm>
          <a:custGeom>
            <a:avLst/>
            <a:gdLst>
              <a:gd name="connsiteX0" fmla="*/ 798838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798838 w 9500266"/>
              <a:gd name="connsiteY8" fmla="*/ 0 h 4692700"/>
              <a:gd name="connsiteX0" fmla="*/ 288283 w 9543893"/>
              <a:gd name="connsiteY0" fmla="*/ 0 h 4692700"/>
              <a:gd name="connsiteX1" fmla="*/ 9543893 w 9543893"/>
              <a:gd name="connsiteY1" fmla="*/ 0 h 4692700"/>
              <a:gd name="connsiteX2" fmla="*/ 9543893 w 9543893"/>
              <a:gd name="connsiteY2" fmla="*/ 0 h 4692700"/>
              <a:gd name="connsiteX3" fmla="*/ 9543893 w 9543893"/>
              <a:gd name="connsiteY3" fmla="*/ 3893862 h 4692700"/>
              <a:gd name="connsiteX4" fmla="*/ 8745055 w 9543893"/>
              <a:gd name="connsiteY4" fmla="*/ 4692700 h 4692700"/>
              <a:gd name="connsiteX5" fmla="*/ 43627 w 9543893"/>
              <a:gd name="connsiteY5" fmla="*/ 4692700 h 4692700"/>
              <a:gd name="connsiteX6" fmla="*/ 43627 w 9543893"/>
              <a:gd name="connsiteY6" fmla="*/ 4692700 h 4692700"/>
              <a:gd name="connsiteX7" fmla="*/ 43627 w 9543893"/>
              <a:gd name="connsiteY7" fmla="*/ 798838 h 4692700"/>
              <a:gd name="connsiteX8" fmla="*/ 288283 w 9543893"/>
              <a:gd name="connsiteY8" fmla="*/ 0 h 4692700"/>
              <a:gd name="connsiteX0" fmla="*/ 244656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244656 w 9500266"/>
              <a:gd name="connsiteY8" fmla="*/ 0 h 4692700"/>
              <a:gd name="connsiteX0" fmla="*/ 41483 w 9500293"/>
              <a:gd name="connsiteY0" fmla="*/ 0 h 4711173"/>
              <a:gd name="connsiteX1" fmla="*/ 9500293 w 9500293"/>
              <a:gd name="connsiteY1" fmla="*/ 18473 h 4711173"/>
              <a:gd name="connsiteX2" fmla="*/ 9500293 w 9500293"/>
              <a:gd name="connsiteY2" fmla="*/ 18473 h 4711173"/>
              <a:gd name="connsiteX3" fmla="*/ 9500293 w 9500293"/>
              <a:gd name="connsiteY3" fmla="*/ 3912335 h 4711173"/>
              <a:gd name="connsiteX4" fmla="*/ 8701455 w 9500293"/>
              <a:gd name="connsiteY4" fmla="*/ 4711173 h 4711173"/>
              <a:gd name="connsiteX5" fmla="*/ 27 w 9500293"/>
              <a:gd name="connsiteY5" fmla="*/ 4711173 h 4711173"/>
              <a:gd name="connsiteX6" fmla="*/ 27 w 9500293"/>
              <a:gd name="connsiteY6" fmla="*/ 4711173 h 4711173"/>
              <a:gd name="connsiteX7" fmla="*/ 27 w 9500293"/>
              <a:gd name="connsiteY7" fmla="*/ 817311 h 4711173"/>
              <a:gd name="connsiteX8" fmla="*/ 41483 w 9500293"/>
              <a:gd name="connsiteY8" fmla="*/ 0 h 471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0293" h="4711173">
                <a:moveTo>
                  <a:pt x="41483" y="0"/>
                </a:moveTo>
                <a:lnTo>
                  <a:pt x="9500293" y="18473"/>
                </a:lnTo>
                <a:lnTo>
                  <a:pt x="9500293" y="18473"/>
                </a:lnTo>
                <a:lnTo>
                  <a:pt x="9500293" y="3912335"/>
                </a:lnTo>
                <a:cubicBezTo>
                  <a:pt x="9500293" y="4353521"/>
                  <a:pt x="9142641" y="4711173"/>
                  <a:pt x="8701455" y="4711173"/>
                </a:cubicBezTo>
                <a:lnTo>
                  <a:pt x="27" y="4711173"/>
                </a:lnTo>
                <a:lnTo>
                  <a:pt x="27" y="4711173"/>
                </a:lnTo>
                <a:lnTo>
                  <a:pt x="27" y="817311"/>
                </a:lnTo>
                <a:cubicBezTo>
                  <a:pt x="27" y="376125"/>
                  <a:pt x="-2539" y="0"/>
                  <a:pt x="41483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Prostokąt: zaokrąglone rogi po przekątnej 2">
            <a:extLst>
              <a:ext uri="{FF2B5EF4-FFF2-40B4-BE49-F238E27FC236}">
                <a16:creationId xmlns:a16="http://schemas.microsoft.com/office/drawing/2014/main" id="{8FC27A06-F42E-5EA6-ACB0-C6624DEA57E3}"/>
              </a:ext>
            </a:extLst>
          </p:cNvPr>
          <p:cNvSpPr/>
          <p:nvPr/>
        </p:nvSpPr>
        <p:spPr>
          <a:xfrm rot="10800000" flipH="1" flipV="1">
            <a:off x="0" y="-33754"/>
            <a:ext cx="9500293" cy="4711173"/>
          </a:xfrm>
          <a:custGeom>
            <a:avLst/>
            <a:gdLst>
              <a:gd name="connsiteX0" fmla="*/ 798838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798838 w 9500266"/>
              <a:gd name="connsiteY8" fmla="*/ 0 h 4692700"/>
              <a:gd name="connsiteX0" fmla="*/ 288283 w 9543893"/>
              <a:gd name="connsiteY0" fmla="*/ 0 h 4692700"/>
              <a:gd name="connsiteX1" fmla="*/ 9543893 w 9543893"/>
              <a:gd name="connsiteY1" fmla="*/ 0 h 4692700"/>
              <a:gd name="connsiteX2" fmla="*/ 9543893 w 9543893"/>
              <a:gd name="connsiteY2" fmla="*/ 0 h 4692700"/>
              <a:gd name="connsiteX3" fmla="*/ 9543893 w 9543893"/>
              <a:gd name="connsiteY3" fmla="*/ 3893862 h 4692700"/>
              <a:gd name="connsiteX4" fmla="*/ 8745055 w 9543893"/>
              <a:gd name="connsiteY4" fmla="*/ 4692700 h 4692700"/>
              <a:gd name="connsiteX5" fmla="*/ 43627 w 9543893"/>
              <a:gd name="connsiteY5" fmla="*/ 4692700 h 4692700"/>
              <a:gd name="connsiteX6" fmla="*/ 43627 w 9543893"/>
              <a:gd name="connsiteY6" fmla="*/ 4692700 h 4692700"/>
              <a:gd name="connsiteX7" fmla="*/ 43627 w 9543893"/>
              <a:gd name="connsiteY7" fmla="*/ 798838 h 4692700"/>
              <a:gd name="connsiteX8" fmla="*/ 288283 w 9543893"/>
              <a:gd name="connsiteY8" fmla="*/ 0 h 4692700"/>
              <a:gd name="connsiteX0" fmla="*/ 244656 w 9500266"/>
              <a:gd name="connsiteY0" fmla="*/ 0 h 4692700"/>
              <a:gd name="connsiteX1" fmla="*/ 9500266 w 9500266"/>
              <a:gd name="connsiteY1" fmla="*/ 0 h 4692700"/>
              <a:gd name="connsiteX2" fmla="*/ 9500266 w 9500266"/>
              <a:gd name="connsiteY2" fmla="*/ 0 h 4692700"/>
              <a:gd name="connsiteX3" fmla="*/ 9500266 w 9500266"/>
              <a:gd name="connsiteY3" fmla="*/ 3893862 h 4692700"/>
              <a:gd name="connsiteX4" fmla="*/ 8701428 w 9500266"/>
              <a:gd name="connsiteY4" fmla="*/ 4692700 h 4692700"/>
              <a:gd name="connsiteX5" fmla="*/ 0 w 9500266"/>
              <a:gd name="connsiteY5" fmla="*/ 4692700 h 4692700"/>
              <a:gd name="connsiteX6" fmla="*/ 0 w 9500266"/>
              <a:gd name="connsiteY6" fmla="*/ 4692700 h 4692700"/>
              <a:gd name="connsiteX7" fmla="*/ 0 w 9500266"/>
              <a:gd name="connsiteY7" fmla="*/ 798838 h 4692700"/>
              <a:gd name="connsiteX8" fmla="*/ 244656 w 9500266"/>
              <a:gd name="connsiteY8" fmla="*/ 0 h 4692700"/>
              <a:gd name="connsiteX0" fmla="*/ 41483 w 9500293"/>
              <a:gd name="connsiteY0" fmla="*/ 0 h 4711173"/>
              <a:gd name="connsiteX1" fmla="*/ 9500293 w 9500293"/>
              <a:gd name="connsiteY1" fmla="*/ 18473 h 4711173"/>
              <a:gd name="connsiteX2" fmla="*/ 9500293 w 9500293"/>
              <a:gd name="connsiteY2" fmla="*/ 18473 h 4711173"/>
              <a:gd name="connsiteX3" fmla="*/ 9500293 w 9500293"/>
              <a:gd name="connsiteY3" fmla="*/ 3912335 h 4711173"/>
              <a:gd name="connsiteX4" fmla="*/ 8701455 w 9500293"/>
              <a:gd name="connsiteY4" fmla="*/ 4711173 h 4711173"/>
              <a:gd name="connsiteX5" fmla="*/ 27 w 9500293"/>
              <a:gd name="connsiteY5" fmla="*/ 4711173 h 4711173"/>
              <a:gd name="connsiteX6" fmla="*/ 27 w 9500293"/>
              <a:gd name="connsiteY6" fmla="*/ 4711173 h 4711173"/>
              <a:gd name="connsiteX7" fmla="*/ 27 w 9500293"/>
              <a:gd name="connsiteY7" fmla="*/ 817311 h 4711173"/>
              <a:gd name="connsiteX8" fmla="*/ 41483 w 9500293"/>
              <a:gd name="connsiteY8" fmla="*/ 0 h 471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0293" h="4711173">
                <a:moveTo>
                  <a:pt x="41483" y="0"/>
                </a:moveTo>
                <a:lnTo>
                  <a:pt x="9500293" y="18473"/>
                </a:lnTo>
                <a:lnTo>
                  <a:pt x="9500293" y="18473"/>
                </a:lnTo>
                <a:lnTo>
                  <a:pt x="9500293" y="3912335"/>
                </a:lnTo>
                <a:cubicBezTo>
                  <a:pt x="9500293" y="4353521"/>
                  <a:pt x="9142641" y="4711173"/>
                  <a:pt x="8701455" y="4711173"/>
                </a:cubicBezTo>
                <a:lnTo>
                  <a:pt x="27" y="4711173"/>
                </a:lnTo>
                <a:lnTo>
                  <a:pt x="27" y="4711173"/>
                </a:lnTo>
                <a:lnTo>
                  <a:pt x="27" y="817311"/>
                </a:lnTo>
                <a:cubicBezTo>
                  <a:pt x="27" y="376125"/>
                  <a:pt x="-2539" y="0"/>
                  <a:pt x="41483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71A83672-C683-FDBA-BAC2-D8607465E22B}"/>
              </a:ext>
            </a:extLst>
          </p:cNvPr>
          <p:cNvSpPr txBox="1"/>
          <p:nvPr/>
        </p:nvSpPr>
        <p:spPr>
          <a:xfrm>
            <a:off x="11658600" y="1562100"/>
            <a:ext cx="59055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Chrom</a:t>
            </a:r>
            <a:r>
              <a:rPr lang="pl-PL" sz="2400" b="1" noProof="0" dirty="0" err="1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ianowane</a:t>
            </a:r>
            <a:r>
              <a:rPr lang="pl-PL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 </a:t>
            </a:r>
            <a:r>
              <a:rPr lang="en-GB" noProof="0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rPr>
              <a:t> (</a:t>
            </a:r>
            <a:r>
              <a:rPr lang="pl-PL" noProof="0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rPr>
              <a:t>na bazie polimerowej)</a:t>
            </a:r>
            <a:r>
              <a:rPr lang="en-GB" noProof="0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rPr>
              <a:t>. </a:t>
            </a:r>
            <a:r>
              <a:rPr lang="pl-PL" noProof="0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rPr>
              <a:t>Zapewnia doskonałą ochronę przeciwkorozyjną. Zastosowana formuła zapewnia również bardzo dobrą końcową przyczepność farby proszkowej.</a:t>
            </a:r>
            <a:endParaRPr lang="en-GB" noProof="0" dirty="0">
              <a:solidFill>
                <a:schemeClr val="bg1"/>
              </a:solidFill>
              <a:latin typeface="Plus Jakarta Sans" pitchFamily="2" charset="-18"/>
              <a:cs typeface="Plus Jakarta Sans" pitchFamily="2" charset="-18"/>
            </a:endParaRPr>
          </a:p>
          <a:p>
            <a:endParaRPr lang="en-GB" noProof="0" dirty="0">
              <a:solidFill>
                <a:schemeClr val="bg1"/>
              </a:solidFill>
              <a:latin typeface="Plus Jakarta Sans" pitchFamily="2" charset="-18"/>
              <a:cs typeface="Plus Jakarta Sans" pitchFamily="2" charset="-18"/>
            </a:endParaRPr>
          </a:p>
          <a:p>
            <a:pPr algn="just"/>
            <a:r>
              <a:rPr lang="pl-PL" sz="2400" b="1" dirty="0">
                <a:solidFill>
                  <a:srgbClr val="9D5E39"/>
                </a:solidFill>
                <a:latin typeface="Plus Jakarta Sans 1" panose="020B0604020202020204" charset="-18"/>
                <a:cs typeface="Plus Jakarta Sans 1" panose="020B0604020202020204" charset="-18"/>
              </a:rPr>
              <a:t>Podwójne płukanie (w tym DEMI)</a:t>
            </a:r>
            <a:endParaRPr lang="en-GB" sz="1600" b="1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45D37AE-27EF-4650-D320-9F0718D65BAA}"/>
              </a:ext>
            </a:extLst>
          </p:cNvPr>
          <p:cNvSpPr txBox="1"/>
          <p:nvPr/>
        </p:nvSpPr>
        <p:spPr>
          <a:xfrm>
            <a:off x="10448638" y="1474133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5.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F5D3DFE7-B89E-7190-B776-46BCF97FA4DF}"/>
              </a:ext>
            </a:extLst>
          </p:cNvPr>
          <p:cNvSpPr txBox="1"/>
          <p:nvPr/>
        </p:nvSpPr>
        <p:spPr>
          <a:xfrm>
            <a:off x="10467688" y="2857500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6.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159E4527-3626-3387-8F03-CA77511B9E63}"/>
              </a:ext>
            </a:extLst>
          </p:cNvPr>
          <p:cNvSpPr txBox="1"/>
          <p:nvPr/>
        </p:nvSpPr>
        <p:spPr>
          <a:xfrm>
            <a:off x="1981200" y="6286500"/>
            <a:ext cx="60960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l-PL" sz="2400" b="1" noProof="0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Suszenie</a:t>
            </a:r>
            <a:endParaRPr lang="en-GB" sz="2400" b="1" noProof="0" dirty="0">
              <a:solidFill>
                <a:srgbClr val="9D5E39"/>
              </a:solidFill>
              <a:latin typeface="Plus Jakarta Sans" pitchFamily="2" charset="-18"/>
              <a:cs typeface="Plus Jakarta Sans" pitchFamily="2" charset="-18"/>
            </a:endParaRPr>
          </a:p>
          <a:p>
            <a:pPr algn="just"/>
            <a:endParaRPr lang="en-GB" sz="24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  <a:p>
            <a:pPr algn="just"/>
            <a:endParaRPr lang="en-GB" sz="24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  <a:p>
            <a:pPr algn="just"/>
            <a:r>
              <a:rPr lang="pl-PL" sz="2400" b="1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Aplikacja farby proszkowej (malowanie)</a:t>
            </a:r>
            <a:endParaRPr lang="en-GB" sz="2400" b="1" dirty="0">
              <a:solidFill>
                <a:srgbClr val="9D5E39"/>
              </a:solidFill>
              <a:latin typeface="Plus Jakarta Sans" pitchFamily="2" charset="-18"/>
              <a:cs typeface="Plus Jakarta Sans" pitchFamily="2" charset="-18"/>
            </a:endParaRPr>
          </a:p>
          <a:p>
            <a:pPr algn="just"/>
            <a:endParaRPr lang="en-GB" sz="20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  <a:p>
            <a:pPr algn="just"/>
            <a:endParaRPr lang="en-GB" sz="2000" b="1" noProof="0" dirty="0">
              <a:solidFill>
                <a:srgbClr val="9D5E39"/>
              </a:solidFill>
              <a:latin typeface="Plus Jakarta Sans 1" panose="020B0604020202020204" charset="-18"/>
              <a:cs typeface="Plus Jakarta Sans 1" panose="020B0604020202020204" charset="-18"/>
            </a:endParaRPr>
          </a:p>
          <a:p>
            <a:pPr algn="just"/>
            <a:r>
              <a:rPr lang="en-GB" sz="2400" b="1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P</a:t>
            </a:r>
            <a:r>
              <a:rPr lang="pl-PL" sz="2400" b="1" dirty="0" err="1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olimeryzacja</a:t>
            </a:r>
            <a:r>
              <a:rPr lang="pl-PL" sz="2400" b="1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 farby w specjalnym piecu</a:t>
            </a:r>
            <a:r>
              <a:rPr lang="en-GB" sz="2400" b="1" dirty="0">
                <a:solidFill>
                  <a:srgbClr val="9D5E39"/>
                </a:solidFill>
                <a:latin typeface="Plus Jakarta Sans" pitchFamily="2" charset="-18"/>
                <a:cs typeface="Plus Jakarta Sans" pitchFamily="2" charset="-18"/>
              </a:rPr>
              <a:t> </a:t>
            </a:r>
            <a:endParaRPr lang="en-GB" sz="2800" b="1" dirty="0">
              <a:solidFill>
                <a:srgbClr val="9D5E39"/>
              </a:solidFill>
              <a:latin typeface="Plus Jakarta Sans" pitchFamily="2" charset="-18"/>
              <a:cs typeface="Plus Jakarta Sans" pitchFamily="2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6D83C-AB43-15F4-A0FA-2BC4CDC9D401}"/>
              </a:ext>
            </a:extLst>
          </p:cNvPr>
          <p:cNvSpPr txBox="1"/>
          <p:nvPr/>
        </p:nvSpPr>
        <p:spPr>
          <a:xfrm>
            <a:off x="771238" y="6198533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7.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59E2A24-1FD4-1FA1-2DDE-9C881C9E0876}"/>
              </a:ext>
            </a:extLst>
          </p:cNvPr>
          <p:cNvSpPr txBox="1"/>
          <p:nvPr/>
        </p:nvSpPr>
        <p:spPr>
          <a:xfrm>
            <a:off x="790288" y="7245499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8.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BA871435-2673-98F3-FB95-CA48485E308F}"/>
              </a:ext>
            </a:extLst>
          </p:cNvPr>
          <p:cNvSpPr txBox="1"/>
          <p:nvPr/>
        </p:nvSpPr>
        <p:spPr>
          <a:xfrm>
            <a:off x="793601" y="8236099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9.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728DE27A-B612-5BE7-5114-E2292C321DE0}"/>
              </a:ext>
            </a:extLst>
          </p:cNvPr>
          <p:cNvSpPr txBox="1"/>
          <p:nvPr/>
        </p:nvSpPr>
        <p:spPr>
          <a:xfrm>
            <a:off x="771238" y="620431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5.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B93E1988-872E-82D5-8350-F820060F54E5}"/>
              </a:ext>
            </a:extLst>
          </p:cNvPr>
          <p:cNvSpPr txBox="1"/>
          <p:nvPr/>
        </p:nvSpPr>
        <p:spPr>
          <a:xfrm>
            <a:off x="4846983" y="620430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6.</a:t>
            </a:r>
          </a:p>
        </p:txBody>
      </p:sp>
      <p:pic>
        <p:nvPicPr>
          <p:cNvPr id="17" name="Obraz 16" descr="Obraz zawierający zrzut ekranu, design, sztuka&#10;&#10;Zawartość wygenerowana przez AI może być niepoprawna.">
            <a:extLst>
              <a:ext uri="{FF2B5EF4-FFF2-40B4-BE49-F238E27FC236}">
                <a16:creationId xmlns:a16="http://schemas.microsoft.com/office/drawing/2014/main" id="{0CFE5328-9777-ED1A-B5F8-0F5D72250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091" y="5453395"/>
            <a:ext cx="9687088" cy="4956035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273ACE20-1D9D-5679-FF1E-74A0FB9446C2}"/>
              </a:ext>
            </a:extLst>
          </p:cNvPr>
          <p:cNvSpPr txBox="1"/>
          <p:nvPr/>
        </p:nvSpPr>
        <p:spPr>
          <a:xfrm>
            <a:off x="9500293" y="6155233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7.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50181065-D9FE-16FF-7F5A-11B9AE6B6B5D}"/>
              </a:ext>
            </a:extLst>
          </p:cNvPr>
          <p:cNvSpPr txBox="1"/>
          <p:nvPr/>
        </p:nvSpPr>
        <p:spPr>
          <a:xfrm>
            <a:off x="12496800" y="6155233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8.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E04F586F-56BE-8B4B-DEC3-23C3D427F941}"/>
              </a:ext>
            </a:extLst>
          </p:cNvPr>
          <p:cNvSpPr txBox="1"/>
          <p:nvPr/>
        </p:nvSpPr>
        <p:spPr>
          <a:xfrm>
            <a:off x="15171941" y="6160433"/>
            <a:ext cx="676562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GB" sz="4400" noProof="0" dirty="0">
                <a:solidFill>
                  <a:schemeClr val="bg1"/>
                </a:solidFill>
                <a:latin typeface="Plus Jakarta Sans 2"/>
              </a:rPr>
              <a:t>9.</a:t>
            </a:r>
          </a:p>
        </p:txBody>
      </p:sp>
      <p:pic>
        <p:nvPicPr>
          <p:cNvPr id="15" name="Obraz 14" descr="Obraz zawierający zrzut ekranu, design, sztuka&#10;&#10;Zawartość wygenerowana przez AI może być niepoprawna.">
            <a:extLst>
              <a:ext uri="{FF2B5EF4-FFF2-40B4-BE49-F238E27FC236}">
                <a16:creationId xmlns:a16="http://schemas.microsoft.com/office/drawing/2014/main" id="{61C2E03B-28F9-D088-E130-155D1C3C1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53"/>
            <a:ext cx="9500293" cy="48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2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C0CA59E72B93408CF33AE571116D23" ma:contentTypeVersion="1" ma:contentTypeDescription="Utwórz nowy dokument." ma:contentTypeScope="" ma:versionID="1bbf03ec04dd9e478f7b6f1851773a8b">
  <xsd:schema xmlns:xsd="http://www.w3.org/2001/XMLSchema" xmlns:xs="http://www.w3.org/2001/XMLSchema" xmlns:p="http://schemas.microsoft.com/office/2006/metadata/properties" xmlns:ns3="fa101507-515b-4fa1-9eb6-7e24241b99a1" targetNamespace="http://schemas.microsoft.com/office/2006/metadata/properties" ma:root="true" ma:fieldsID="cab304055143eebd9807a94d7aaa58f8" ns3:_="">
    <xsd:import namespace="fa101507-515b-4fa1-9eb6-7e24241b99a1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101507-515b-4fa1-9eb6-7e24241b99a1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E96327-300D-49F9-A0A1-D7D1A3CDBA95}">
  <ds:schemaRefs>
    <ds:schemaRef ds:uri="http://schemas.microsoft.com/office/2006/documentManagement/types"/>
    <ds:schemaRef ds:uri="http://purl.org/dc/dcmitype/"/>
    <ds:schemaRef ds:uri="fa101507-515b-4fa1-9eb6-7e24241b99a1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336B4D8-327C-46B8-8050-E4875FF25E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FCEB5A-BD99-490D-84DD-E81ABC0F3D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101507-515b-4fa1-9eb6-7e24241b99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5883</TotalTime>
  <Words>830</Words>
  <Application>Microsoft Office PowerPoint</Application>
  <PresentationFormat>Custom</PresentationFormat>
  <Paragraphs>132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Plus Jakarta Sans 2</vt:lpstr>
      <vt:lpstr>Plus Jakarta Sans</vt:lpstr>
      <vt:lpstr>Arial</vt:lpstr>
      <vt:lpstr>Plus Jakarta Sans 3</vt:lpstr>
      <vt:lpstr>Plus Jakarta Sans 1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Kopia norlys prezentacja</dc:title>
  <dc:creator>Marcin</dc:creator>
  <cp:lastModifiedBy>mareknorlys mareknorlys</cp:lastModifiedBy>
  <cp:revision>61</cp:revision>
  <dcterms:created xsi:type="dcterms:W3CDTF">2006-08-16T00:00:00Z</dcterms:created>
  <dcterms:modified xsi:type="dcterms:W3CDTF">2025-10-22T08:40:33Z</dcterms:modified>
  <dc:identifier>DAFscqo405I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0x010100E3C0CA59E72B93408CF33AE571116D23</vt:lpwstr>
  </property>
</Properties>
</file>