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3" r:id="rId10"/>
    <p:sldId id="264" r:id="rId11"/>
    <p:sldId id="265" r:id="rId12"/>
    <p:sldId id="266" r:id="rId13"/>
    <p:sldId id="267" r:id="rId14"/>
    <p:sldId id="268" r:id="rId15"/>
  </p:sldIdLst>
  <p:sldSz cx="18288000" cy="10287000"/>
  <p:notesSz cx="6858000" cy="9144000"/>
  <p:embeddedFontLst>
    <p:embeddedFont>
      <p:font typeface="Plus Jakarta Sans 1" panose="020B0604020202020204" charset="-18"/>
      <p:regular r:id="rId16"/>
    </p:embeddedFont>
    <p:embeddedFont>
      <p:font typeface="Plus Jakarta Sans 2" panose="020B0604020202020204" charset="-18"/>
      <p:regular r:id="rId17"/>
      <p:bold r:id="rId18"/>
    </p:embeddedFont>
    <p:embeddedFont>
      <p:font typeface="Plus Jakarta Sans 3" panose="020B0604020202020204" charset="-18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eknorlys mareknorlys" initials="mm" lastIdx="1" clrIdx="0">
    <p:extLst>
      <p:ext uri="{19B8F6BF-5375-455C-9EA6-DF929625EA0E}">
        <p15:presenceInfo xmlns:p15="http://schemas.microsoft.com/office/powerpoint/2012/main" userId="6ad3ed609338bf4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654" autoAdjust="0"/>
  </p:normalViewPr>
  <p:slideViewPr>
    <p:cSldViewPr>
      <p:cViewPr varScale="1">
        <p:scale>
          <a:sx n="70" d="100"/>
          <a:sy n="70" d="100"/>
        </p:scale>
        <p:origin x="69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05327" y="-105054"/>
            <a:ext cx="18611179" cy="10456104"/>
          </a:xfrm>
          <a:custGeom>
            <a:avLst/>
            <a:gdLst/>
            <a:ahLst/>
            <a:cxnLst/>
            <a:rect l="l" t="t" r="r" b="b"/>
            <a:pathLst>
              <a:path w="18611179" h="10456104">
                <a:moveTo>
                  <a:pt x="0" y="0"/>
                </a:moveTo>
                <a:lnTo>
                  <a:pt x="18611179" y="0"/>
                </a:lnTo>
                <a:lnTo>
                  <a:pt x="18611179" y="10456103"/>
                </a:lnTo>
                <a:lnTo>
                  <a:pt x="0" y="10456103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028700" y="8405978"/>
            <a:ext cx="6190552" cy="852322"/>
          </a:xfrm>
          <a:custGeom>
            <a:avLst/>
            <a:gdLst/>
            <a:ahLst/>
            <a:cxnLst/>
            <a:rect l="l" t="t" r="r" b="b"/>
            <a:pathLst>
              <a:path w="6190552" h="852322">
                <a:moveTo>
                  <a:pt x="0" y="0"/>
                </a:moveTo>
                <a:lnTo>
                  <a:pt x="6190552" y="0"/>
                </a:lnTo>
                <a:lnTo>
                  <a:pt x="6190552" y="852322"/>
                </a:lnTo>
                <a:lnTo>
                  <a:pt x="0" y="85232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1028700" y="6777473"/>
            <a:ext cx="6972300" cy="12616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3099" dirty="0">
                <a:solidFill>
                  <a:srgbClr val="FFFFFF"/>
                </a:solidFill>
                <a:latin typeface="Plus Jakarta Sans 1"/>
              </a:rPr>
              <a:t>MATERIA</a:t>
            </a:r>
            <a:r>
              <a:rPr lang="pl-PL" sz="3099" dirty="0">
                <a:solidFill>
                  <a:srgbClr val="FFFFFF"/>
                </a:solidFill>
                <a:latin typeface="Plus Jakarta Sans 1"/>
              </a:rPr>
              <a:t>ŁY UŻYWANE W PRODUKCJI</a:t>
            </a:r>
            <a:endParaRPr lang="en-US" sz="3099" dirty="0">
              <a:solidFill>
                <a:srgbClr val="FFFFFF"/>
              </a:solidFill>
              <a:latin typeface="Plus Jakarta Sans 1"/>
            </a:endParaRPr>
          </a:p>
          <a:p>
            <a:pPr algn="l"/>
            <a:r>
              <a:rPr lang="pl-PL" sz="3099" dirty="0">
                <a:solidFill>
                  <a:srgbClr val="FFFFFF"/>
                </a:solidFill>
                <a:latin typeface="Plus Jakarta Sans 1"/>
              </a:rPr>
              <a:t>ZABEZPIECZENIE  POWIERZCHNI </a:t>
            </a:r>
          </a:p>
          <a:p>
            <a:pPr algn="l"/>
            <a:r>
              <a:rPr lang="pl-PL" sz="2000" dirty="0">
                <a:solidFill>
                  <a:srgbClr val="FFFFFF"/>
                </a:solidFill>
                <a:latin typeface="Plus Jakarta Sans 1"/>
              </a:rPr>
              <a:t>(ANTYKOROZYJNOŚĆ)</a:t>
            </a:r>
            <a:endParaRPr lang="en-US" sz="2000" dirty="0">
              <a:solidFill>
                <a:srgbClr val="FFFFFF"/>
              </a:solidFill>
              <a:latin typeface="Plus Jakarta Sans 1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"/>
            <a:ext cx="8133990" cy="11010901"/>
            <a:chOff x="0" y="-190657"/>
            <a:chExt cx="2142286" cy="2899990"/>
          </a:xfrm>
        </p:grpSpPr>
        <p:sp>
          <p:nvSpPr>
            <p:cNvPr id="3" name="Freeform 3"/>
            <p:cNvSpPr/>
            <p:nvPr/>
          </p:nvSpPr>
          <p:spPr>
            <a:xfrm>
              <a:off x="18798" y="-190657"/>
              <a:ext cx="2123488" cy="2709333"/>
            </a:xfrm>
            <a:custGeom>
              <a:avLst/>
              <a:gdLst/>
              <a:ahLst/>
              <a:cxnLst/>
              <a:rect l="l" t="t" r="r" b="b"/>
              <a:pathLst>
                <a:path w="2123488" h="2709333">
                  <a:moveTo>
                    <a:pt x="0" y="0"/>
                  </a:moveTo>
                  <a:lnTo>
                    <a:pt x="2123488" y="0"/>
                  </a:lnTo>
                  <a:lnTo>
                    <a:pt x="212348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CEDE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123488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3259295" y="143876"/>
            <a:ext cx="4875304" cy="9963279"/>
          </a:xfrm>
          <a:custGeom>
            <a:avLst/>
            <a:gdLst/>
            <a:ahLst/>
            <a:cxnLst/>
            <a:rect l="l" t="t" r="r" b="b"/>
            <a:pathLst>
              <a:path w="4875304" h="9963279">
                <a:moveTo>
                  <a:pt x="0" y="0"/>
                </a:moveTo>
                <a:lnTo>
                  <a:pt x="4875304" y="0"/>
                </a:lnTo>
                <a:lnTo>
                  <a:pt x="4875304" y="9963279"/>
                </a:lnTo>
                <a:lnTo>
                  <a:pt x="0" y="996327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6656624" y="9063468"/>
            <a:ext cx="1631376" cy="1223532"/>
          </a:xfrm>
          <a:custGeom>
            <a:avLst/>
            <a:gdLst/>
            <a:ahLst/>
            <a:cxnLst/>
            <a:rect l="l" t="t" r="r" b="b"/>
            <a:pathLst>
              <a:path w="1631376" h="1223532">
                <a:moveTo>
                  <a:pt x="0" y="0"/>
                </a:moveTo>
                <a:lnTo>
                  <a:pt x="1631376" y="0"/>
                </a:lnTo>
                <a:lnTo>
                  <a:pt x="1631376" y="1223532"/>
                </a:lnTo>
                <a:lnTo>
                  <a:pt x="0" y="122353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8214952" y="143876"/>
            <a:ext cx="4882418" cy="9963279"/>
          </a:xfrm>
          <a:custGeom>
            <a:avLst/>
            <a:gdLst/>
            <a:ahLst/>
            <a:cxnLst/>
            <a:rect l="l" t="t" r="r" b="b"/>
            <a:pathLst>
              <a:path w="4882418" h="9963279">
                <a:moveTo>
                  <a:pt x="0" y="0"/>
                </a:moveTo>
                <a:lnTo>
                  <a:pt x="4882418" y="0"/>
                </a:lnTo>
                <a:lnTo>
                  <a:pt x="4882418" y="9963279"/>
                </a:lnTo>
                <a:lnTo>
                  <a:pt x="0" y="996327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8" name="Group 8"/>
          <p:cNvGrpSpPr/>
          <p:nvPr/>
        </p:nvGrpSpPr>
        <p:grpSpPr>
          <a:xfrm>
            <a:off x="1028700" y="971550"/>
            <a:ext cx="6007418" cy="6497869"/>
            <a:chOff x="0" y="-76200"/>
            <a:chExt cx="8009890" cy="8663829"/>
          </a:xfrm>
        </p:grpSpPr>
        <p:sp>
          <p:nvSpPr>
            <p:cNvPr id="9" name="TextBox 9"/>
            <p:cNvSpPr txBox="1"/>
            <p:nvPr/>
          </p:nvSpPr>
          <p:spPr>
            <a:xfrm>
              <a:off x="0" y="-76200"/>
              <a:ext cx="5943600" cy="77132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5039"/>
                </a:lnSpc>
              </a:pPr>
              <a:r>
                <a:rPr lang="en-US" sz="3599" dirty="0">
                  <a:solidFill>
                    <a:srgbClr val="9D5E39"/>
                  </a:solidFill>
                  <a:latin typeface="Plus Jakarta Sans 2"/>
                </a:rPr>
                <a:t>STA</a:t>
              </a:r>
              <a:r>
                <a:rPr lang="pl-PL" sz="3599" dirty="0">
                  <a:solidFill>
                    <a:srgbClr val="9D5E39"/>
                  </a:solidFill>
                  <a:latin typeface="Plus Jakarta Sans 2"/>
                </a:rPr>
                <a:t>L NIERDZEWNA</a:t>
              </a:r>
              <a:endParaRPr lang="en-US" sz="3599" dirty="0">
                <a:solidFill>
                  <a:srgbClr val="9D5E39"/>
                </a:solidFill>
                <a:latin typeface="Plus Jakarta Sans 2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379926"/>
              <a:ext cx="8009890" cy="72077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00"/>
                </a:lnSpc>
              </a:pPr>
              <a:r>
                <a:rPr lang="pl-PL" sz="2400" dirty="0">
                  <a:solidFill>
                    <a:srgbClr val="121212"/>
                  </a:solidFill>
                  <a:latin typeface="Plus Jakarta Sans 1"/>
                </a:rPr>
                <a:t>Cechuje ją bardzo wysoka</a:t>
              </a:r>
              <a:r>
                <a:rPr lang="en-US" sz="2400" dirty="0">
                  <a:solidFill>
                    <a:srgbClr val="121212"/>
                  </a:solidFill>
                  <a:latin typeface="Plus Jakarta Sans 1"/>
                </a:rPr>
                <a:t>, </a:t>
              </a:r>
              <a:r>
                <a:rPr lang="en-US" sz="2400" dirty="0">
                  <a:solidFill>
                    <a:srgbClr val="9D5E39"/>
                  </a:solidFill>
                  <a:latin typeface="Plus Jakarta Sans 2"/>
                </a:rPr>
                <a:t>natural</a:t>
              </a:r>
              <a:r>
                <a:rPr lang="pl-PL" sz="2400" dirty="0">
                  <a:solidFill>
                    <a:srgbClr val="9D5E39"/>
                  </a:solidFill>
                  <a:latin typeface="Plus Jakarta Sans 2"/>
                </a:rPr>
                <a:t>na odporność na korozję</a:t>
              </a:r>
              <a:r>
                <a:rPr lang="en-US" sz="2400" dirty="0">
                  <a:solidFill>
                    <a:srgbClr val="121212"/>
                  </a:solidFill>
                  <a:latin typeface="Plus Jakarta Sans 1"/>
                </a:rPr>
                <a:t>, </a:t>
              </a:r>
              <a:r>
                <a:rPr lang="pl-PL" sz="2400" dirty="0">
                  <a:solidFill>
                    <a:srgbClr val="121212"/>
                  </a:solidFill>
                  <a:latin typeface="Plus Jakarta Sans 1"/>
                </a:rPr>
                <a:t>jeśli </a:t>
              </a:r>
              <a:r>
                <a:rPr lang="en-US" sz="2400" dirty="0">
                  <a:solidFill>
                    <a:srgbClr val="121212"/>
                  </a:solidFill>
                  <a:latin typeface="Plus Jakarta Sans 1"/>
                </a:rPr>
                <a:t>regular</a:t>
              </a:r>
              <a:r>
                <a:rPr lang="pl-PL" sz="2400" dirty="0">
                  <a:solidFill>
                    <a:srgbClr val="121212"/>
                  </a:solidFill>
                  <a:latin typeface="Plus Jakarta Sans 1"/>
                </a:rPr>
                <a:t>nie wykonuje się zabiegi konserwacyjne</a:t>
              </a:r>
              <a:r>
                <a:rPr lang="en-US" sz="2400" dirty="0">
                  <a:solidFill>
                    <a:srgbClr val="121212"/>
                  </a:solidFill>
                  <a:latin typeface="Plus Jakarta Sans 1"/>
                </a:rPr>
                <a:t>.</a:t>
              </a:r>
            </a:p>
            <a:p>
              <a:pPr algn="l">
                <a:lnSpc>
                  <a:spcPts val="3000"/>
                </a:lnSpc>
              </a:pPr>
              <a:endParaRPr lang="en-US" sz="2400" dirty="0">
                <a:solidFill>
                  <a:srgbClr val="121212"/>
                </a:solidFill>
                <a:latin typeface="Plus Jakarta Sans 1"/>
              </a:endParaRPr>
            </a:p>
            <a:p>
              <a:pPr algn="l">
                <a:lnSpc>
                  <a:spcPts val="3000"/>
                </a:lnSpc>
              </a:pPr>
              <a:r>
                <a:rPr lang="pl-PL" sz="2400" dirty="0">
                  <a:solidFill>
                    <a:srgbClr val="121212"/>
                  </a:solidFill>
                  <a:latin typeface="Plus Jakarta Sans 1"/>
                </a:rPr>
                <a:t>Stali nierdzewnej używamy w ograniczonym stopniu, głównie by podkreślić walory dekoracyjne detali.</a:t>
              </a:r>
              <a:r>
                <a:rPr lang="en-US" sz="2400" dirty="0">
                  <a:solidFill>
                    <a:srgbClr val="121212"/>
                  </a:solidFill>
                  <a:latin typeface="Plus Jakarta Sans 1"/>
                </a:rPr>
                <a:t> </a:t>
              </a:r>
            </a:p>
            <a:p>
              <a:pPr algn="l">
                <a:lnSpc>
                  <a:spcPts val="3000"/>
                </a:lnSpc>
              </a:pPr>
              <a:endParaRPr lang="en-US" sz="2400" dirty="0">
                <a:solidFill>
                  <a:srgbClr val="121212"/>
                </a:solidFill>
                <a:latin typeface="Plus Jakarta Sans 1"/>
              </a:endParaRPr>
            </a:p>
            <a:p>
              <a:pPr marL="342900" indent="-342900" algn="l">
                <a:lnSpc>
                  <a:spcPts val="3000"/>
                </a:lnSpc>
                <a:buFont typeface="Wingdings" pitchFamily="2" charset="2"/>
                <a:buChar char="§"/>
              </a:pPr>
              <a:r>
                <a:rPr lang="en-US" sz="2400" dirty="0">
                  <a:solidFill>
                    <a:srgbClr val="9D5E39"/>
                  </a:solidFill>
                  <a:latin typeface="Plus Jakarta Sans 2"/>
                </a:rPr>
                <a:t>BASEL</a:t>
              </a:r>
              <a:endParaRPr lang="pl-PL" sz="2400" dirty="0">
                <a:solidFill>
                  <a:srgbClr val="9D5E39"/>
                </a:solidFill>
                <a:latin typeface="Plus Jakarta Sans 2"/>
              </a:endParaRPr>
            </a:p>
            <a:p>
              <a:pPr marL="342900" indent="-342900" algn="l">
                <a:lnSpc>
                  <a:spcPts val="3000"/>
                </a:lnSpc>
                <a:buFont typeface="Wingdings" pitchFamily="2" charset="2"/>
                <a:buChar char="§"/>
              </a:pPr>
              <a:r>
                <a:rPr lang="en-US" sz="2400" dirty="0">
                  <a:solidFill>
                    <a:srgbClr val="9D5E39"/>
                  </a:solidFill>
                  <a:latin typeface="Plus Jakarta Sans 2"/>
                </a:rPr>
                <a:t>RENA </a:t>
              </a:r>
            </a:p>
            <a:p>
              <a:pPr marL="342900" indent="-342900" algn="l">
                <a:lnSpc>
                  <a:spcPts val="3000"/>
                </a:lnSpc>
                <a:buFont typeface="Wingdings" pitchFamily="2" charset="2"/>
                <a:buChar char="§"/>
              </a:pPr>
              <a:r>
                <a:rPr lang="en-US" sz="2400" dirty="0">
                  <a:solidFill>
                    <a:srgbClr val="9D5E39"/>
                  </a:solidFill>
                  <a:latin typeface="Plus Jakarta Sans 2"/>
                </a:rPr>
                <a:t>MOSS</a:t>
              </a:r>
            </a:p>
            <a:p>
              <a:pPr marL="342900" indent="-342900">
                <a:lnSpc>
                  <a:spcPts val="3000"/>
                </a:lnSpc>
                <a:buFont typeface="Wingdings" pitchFamily="2" charset="2"/>
                <a:buChar char="§"/>
              </a:pPr>
              <a:r>
                <a:rPr lang="en-US" sz="2400" dirty="0">
                  <a:solidFill>
                    <a:srgbClr val="9D5E39"/>
                  </a:solidFill>
                  <a:latin typeface="Plus Jakarta Sans 2"/>
                </a:rPr>
                <a:t>BERN</a:t>
              </a:r>
            </a:p>
            <a:p>
              <a:pPr algn="l">
                <a:lnSpc>
                  <a:spcPts val="3000"/>
                </a:lnSpc>
              </a:pPr>
              <a:endParaRPr lang="en-US" sz="2400" dirty="0">
                <a:solidFill>
                  <a:srgbClr val="121212"/>
                </a:solidFill>
                <a:latin typeface="Plus Jakarta Sans 1"/>
              </a:endParaRPr>
            </a:p>
            <a:p>
              <a:pPr algn="l">
                <a:lnSpc>
                  <a:spcPts val="3499"/>
                </a:lnSpc>
              </a:pPr>
              <a:endParaRPr lang="en-US" sz="2499" dirty="0">
                <a:solidFill>
                  <a:srgbClr val="121212"/>
                </a:solidFill>
                <a:latin typeface="Plus Jakarta Sans 1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00" y="0"/>
            <a:ext cx="8062617" cy="10287000"/>
            <a:chOff x="0" y="0"/>
            <a:chExt cx="2123488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23488" cy="2709333"/>
            </a:xfrm>
            <a:custGeom>
              <a:avLst/>
              <a:gdLst/>
              <a:ahLst/>
              <a:cxnLst/>
              <a:rect l="l" t="t" r="r" b="b"/>
              <a:pathLst>
                <a:path w="2123488" h="2709333">
                  <a:moveTo>
                    <a:pt x="0" y="0"/>
                  </a:moveTo>
                  <a:lnTo>
                    <a:pt x="2123488" y="0"/>
                  </a:lnTo>
                  <a:lnTo>
                    <a:pt x="212348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CEDE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123488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3259295" y="5231851"/>
            <a:ext cx="4875304" cy="4875304"/>
          </a:xfrm>
          <a:custGeom>
            <a:avLst/>
            <a:gdLst/>
            <a:ahLst/>
            <a:cxnLst/>
            <a:rect l="l" t="t" r="r" b="b"/>
            <a:pathLst>
              <a:path w="4875304" h="4875304">
                <a:moveTo>
                  <a:pt x="0" y="0"/>
                </a:moveTo>
                <a:lnTo>
                  <a:pt x="4875304" y="0"/>
                </a:lnTo>
                <a:lnTo>
                  <a:pt x="4875304" y="4875304"/>
                </a:lnTo>
                <a:lnTo>
                  <a:pt x="0" y="487530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6656624" y="9063468"/>
            <a:ext cx="1631376" cy="1223532"/>
          </a:xfrm>
          <a:custGeom>
            <a:avLst/>
            <a:gdLst/>
            <a:ahLst/>
            <a:cxnLst/>
            <a:rect l="l" t="t" r="r" b="b"/>
            <a:pathLst>
              <a:path w="1631376" h="1223532">
                <a:moveTo>
                  <a:pt x="0" y="0"/>
                </a:moveTo>
                <a:lnTo>
                  <a:pt x="1631376" y="0"/>
                </a:lnTo>
                <a:lnTo>
                  <a:pt x="1631376" y="1223532"/>
                </a:lnTo>
                <a:lnTo>
                  <a:pt x="0" y="122353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8214952" y="143876"/>
            <a:ext cx="9919646" cy="4882418"/>
          </a:xfrm>
          <a:custGeom>
            <a:avLst/>
            <a:gdLst/>
            <a:ahLst/>
            <a:cxnLst/>
            <a:rect l="l" t="t" r="r" b="b"/>
            <a:pathLst>
              <a:path w="9919646" h="4882418">
                <a:moveTo>
                  <a:pt x="0" y="0"/>
                </a:moveTo>
                <a:lnTo>
                  <a:pt x="9919647" y="0"/>
                </a:lnTo>
                <a:lnTo>
                  <a:pt x="9919647" y="4882418"/>
                </a:lnTo>
                <a:lnTo>
                  <a:pt x="0" y="4882418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8214952" y="5231851"/>
            <a:ext cx="4882418" cy="4875304"/>
          </a:xfrm>
          <a:custGeom>
            <a:avLst/>
            <a:gdLst/>
            <a:ahLst/>
            <a:cxnLst/>
            <a:rect l="l" t="t" r="r" b="b"/>
            <a:pathLst>
              <a:path w="4882418" h="4875304">
                <a:moveTo>
                  <a:pt x="0" y="0"/>
                </a:moveTo>
                <a:lnTo>
                  <a:pt x="4882418" y="0"/>
                </a:lnTo>
                <a:lnTo>
                  <a:pt x="4882418" y="4875304"/>
                </a:lnTo>
                <a:lnTo>
                  <a:pt x="0" y="4875304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TextBox 9"/>
          <p:cNvSpPr txBox="1"/>
          <p:nvPr/>
        </p:nvSpPr>
        <p:spPr>
          <a:xfrm>
            <a:off x="1028700" y="952500"/>
            <a:ext cx="3906958" cy="578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9"/>
              </a:lnSpc>
            </a:pPr>
            <a:r>
              <a:rPr lang="pl-PL" sz="3599" dirty="0">
                <a:solidFill>
                  <a:srgbClr val="9D5E39"/>
                </a:solidFill>
                <a:latin typeface="Plus Jakarta Sans 2"/>
              </a:rPr>
              <a:t>MIEDŹ</a:t>
            </a:r>
            <a:endParaRPr lang="en-US" sz="3599" dirty="0">
              <a:solidFill>
                <a:srgbClr val="9D5E39"/>
              </a:solidFill>
              <a:latin typeface="Plus Jakarta Sans 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28700" y="2051738"/>
            <a:ext cx="6007418" cy="42516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Norlys u</a:t>
            </a:r>
            <a:r>
              <a:rPr lang="pl-PL" sz="2400" dirty="0">
                <a:solidFill>
                  <a:srgbClr val="121212"/>
                </a:solidFill>
                <a:latin typeface="Plus Jakarta Sans 1"/>
              </a:rPr>
              <a:t>żywa miedzi w kilku rodzinach swoich produktów – głównie jako opcjonalnej wersji wykończenia:</a:t>
            </a: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 </a:t>
            </a:r>
          </a:p>
          <a:p>
            <a:pPr algn="l">
              <a:lnSpc>
                <a:spcPts val="3000"/>
              </a:lnSpc>
            </a:pPr>
            <a:endParaRPr lang="en-GB" sz="2400" dirty="0">
              <a:solidFill>
                <a:srgbClr val="121212"/>
              </a:solidFill>
              <a:latin typeface="Plus Jakarta Sans 1"/>
            </a:endParaRPr>
          </a:p>
          <a:p>
            <a:pPr marL="342900" indent="-342900">
              <a:lnSpc>
                <a:spcPts val="3000"/>
              </a:lnSpc>
              <a:buFont typeface="Wingdings" pitchFamily="2" charset="2"/>
              <a:buChar char="§"/>
            </a:pPr>
            <a:r>
              <a:rPr lang="en-GB" sz="2400" dirty="0">
                <a:solidFill>
                  <a:srgbClr val="9D5E39"/>
                </a:solidFill>
                <a:latin typeface="Plus Jakarta Sans 2"/>
              </a:rPr>
              <a:t>BERN</a:t>
            </a:r>
          </a:p>
          <a:p>
            <a:pPr marL="342900" indent="-342900">
              <a:lnSpc>
                <a:spcPts val="3000"/>
              </a:lnSpc>
              <a:buFont typeface="Wingdings" pitchFamily="2" charset="2"/>
              <a:buChar char="§"/>
            </a:pPr>
            <a:r>
              <a:rPr lang="en-GB" sz="2400" dirty="0">
                <a:solidFill>
                  <a:srgbClr val="9D5E39"/>
                </a:solidFill>
                <a:latin typeface="Plus Jakarta Sans 2"/>
              </a:rPr>
              <a:t>BASEL </a:t>
            </a:r>
          </a:p>
          <a:p>
            <a:pPr marL="342900" indent="-342900">
              <a:lnSpc>
                <a:spcPts val="3000"/>
              </a:lnSpc>
              <a:buFont typeface="Wingdings" pitchFamily="2" charset="2"/>
              <a:buChar char="§"/>
            </a:pPr>
            <a:r>
              <a:rPr lang="en-GB" sz="2400" dirty="0">
                <a:solidFill>
                  <a:srgbClr val="9D5E39"/>
                </a:solidFill>
                <a:latin typeface="Plus Jakarta Sans 2"/>
              </a:rPr>
              <a:t>KARLSTAD</a:t>
            </a:r>
          </a:p>
          <a:p>
            <a:pPr marL="342900" indent="-342900">
              <a:lnSpc>
                <a:spcPts val="3000"/>
              </a:lnSpc>
              <a:buFont typeface="Wingdings" pitchFamily="2" charset="2"/>
              <a:buChar char="§"/>
            </a:pPr>
            <a:r>
              <a:rPr lang="en-GB" sz="2400" dirty="0">
                <a:solidFill>
                  <a:srgbClr val="9D5E39"/>
                </a:solidFill>
                <a:latin typeface="Plus Jakarta Sans 2"/>
              </a:rPr>
              <a:t>VANSBRO</a:t>
            </a:r>
          </a:p>
          <a:p>
            <a:pPr marL="342900" indent="-342900">
              <a:lnSpc>
                <a:spcPts val="3000"/>
              </a:lnSpc>
              <a:buFont typeface="Wingdings" pitchFamily="2" charset="2"/>
              <a:buChar char="§"/>
            </a:pPr>
            <a:r>
              <a:rPr lang="pl-PL" sz="2400" dirty="0">
                <a:solidFill>
                  <a:srgbClr val="9D5E39"/>
                </a:solidFill>
                <a:latin typeface="Plus Jakarta Sans 2"/>
              </a:rPr>
              <a:t>Cała rodzina opraw</a:t>
            </a:r>
            <a:r>
              <a:rPr lang="en-GB" sz="2400" dirty="0">
                <a:solidFill>
                  <a:srgbClr val="9D5E39"/>
                </a:solidFill>
                <a:latin typeface="Plus Jakarta Sans 2"/>
              </a:rPr>
              <a:t> CHELSEA</a:t>
            </a:r>
          </a:p>
          <a:p>
            <a:pPr marL="342900" indent="-342900">
              <a:lnSpc>
                <a:spcPts val="3000"/>
              </a:lnSpc>
              <a:buFont typeface="Wingdings" pitchFamily="2" charset="2"/>
              <a:buChar char="§"/>
            </a:pPr>
            <a:endParaRPr lang="en-US" sz="2400" dirty="0">
              <a:solidFill>
                <a:srgbClr val="9D5E39"/>
              </a:solidFill>
              <a:latin typeface="Plus Jakarta Sans 2"/>
            </a:endParaRPr>
          </a:p>
          <a:p>
            <a:pPr algn="l">
              <a:lnSpc>
                <a:spcPts val="3499"/>
              </a:lnSpc>
            </a:pPr>
            <a:endParaRPr lang="en-US" sz="2499" dirty="0">
              <a:solidFill>
                <a:srgbClr val="121212"/>
              </a:solidFill>
              <a:latin typeface="Plus Jakarta Sans 1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8062617" cy="10287000"/>
            <a:chOff x="0" y="0"/>
            <a:chExt cx="2123488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23488" cy="2709333"/>
            </a:xfrm>
            <a:custGeom>
              <a:avLst/>
              <a:gdLst/>
              <a:ahLst/>
              <a:cxnLst/>
              <a:rect l="l" t="t" r="r" b="b"/>
              <a:pathLst>
                <a:path w="2123488" h="2709333">
                  <a:moveTo>
                    <a:pt x="0" y="0"/>
                  </a:moveTo>
                  <a:lnTo>
                    <a:pt x="2123488" y="0"/>
                  </a:lnTo>
                  <a:lnTo>
                    <a:pt x="212348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CEDE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123488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6656624" y="9063468"/>
            <a:ext cx="1631376" cy="1223532"/>
          </a:xfrm>
          <a:custGeom>
            <a:avLst/>
            <a:gdLst/>
            <a:ahLst/>
            <a:cxnLst/>
            <a:rect l="l" t="t" r="r" b="b"/>
            <a:pathLst>
              <a:path w="1631376" h="1223532">
                <a:moveTo>
                  <a:pt x="0" y="0"/>
                </a:moveTo>
                <a:lnTo>
                  <a:pt x="1631376" y="0"/>
                </a:lnTo>
                <a:lnTo>
                  <a:pt x="1631376" y="1223532"/>
                </a:lnTo>
                <a:lnTo>
                  <a:pt x="0" y="122353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8214952" y="5231851"/>
            <a:ext cx="4882418" cy="4875304"/>
          </a:xfrm>
          <a:custGeom>
            <a:avLst/>
            <a:gdLst/>
            <a:ahLst/>
            <a:cxnLst/>
            <a:rect l="l" t="t" r="r" b="b"/>
            <a:pathLst>
              <a:path w="4882418" h="4875304">
                <a:moveTo>
                  <a:pt x="0" y="0"/>
                </a:moveTo>
                <a:lnTo>
                  <a:pt x="4882418" y="0"/>
                </a:lnTo>
                <a:lnTo>
                  <a:pt x="4882418" y="4875304"/>
                </a:lnTo>
                <a:lnTo>
                  <a:pt x="0" y="4875304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13259295" y="5231851"/>
            <a:ext cx="4875304" cy="4875304"/>
          </a:xfrm>
          <a:custGeom>
            <a:avLst/>
            <a:gdLst/>
            <a:ahLst/>
            <a:cxnLst/>
            <a:rect l="l" t="t" r="r" b="b"/>
            <a:pathLst>
              <a:path w="4875304" h="4875304">
                <a:moveTo>
                  <a:pt x="0" y="0"/>
                </a:moveTo>
                <a:lnTo>
                  <a:pt x="4875304" y="0"/>
                </a:lnTo>
                <a:lnTo>
                  <a:pt x="4875304" y="4875304"/>
                </a:lnTo>
                <a:lnTo>
                  <a:pt x="0" y="4875304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8214952" y="143876"/>
            <a:ext cx="9919646" cy="4882418"/>
          </a:xfrm>
          <a:custGeom>
            <a:avLst/>
            <a:gdLst/>
            <a:ahLst/>
            <a:cxnLst/>
            <a:rect l="l" t="t" r="r" b="b"/>
            <a:pathLst>
              <a:path w="9919646" h="4882418">
                <a:moveTo>
                  <a:pt x="0" y="0"/>
                </a:moveTo>
                <a:lnTo>
                  <a:pt x="9919647" y="0"/>
                </a:lnTo>
                <a:lnTo>
                  <a:pt x="9919647" y="4882418"/>
                </a:lnTo>
                <a:lnTo>
                  <a:pt x="0" y="4882418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TextBox 9"/>
          <p:cNvSpPr txBox="1"/>
          <p:nvPr/>
        </p:nvSpPr>
        <p:spPr>
          <a:xfrm>
            <a:off x="838200" y="571500"/>
            <a:ext cx="6743700" cy="5784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039"/>
              </a:lnSpc>
            </a:pPr>
            <a:r>
              <a:rPr lang="en-US" sz="3400" dirty="0">
                <a:solidFill>
                  <a:srgbClr val="9D5E39"/>
                </a:solidFill>
                <a:latin typeface="Plus Jakarta Sans 2"/>
              </a:rPr>
              <a:t>(S</a:t>
            </a:r>
            <a:r>
              <a:rPr lang="pl-PL" sz="3400" dirty="0">
                <a:solidFill>
                  <a:srgbClr val="9D5E39"/>
                </a:solidFill>
                <a:latin typeface="Plus Jakarta Sans 2"/>
              </a:rPr>
              <a:t>K</a:t>
            </a:r>
            <a:r>
              <a:rPr lang="en-US" sz="3400" dirty="0">
                <a:solidFill>
                  <a:srgbClr val="9D5E39"/>
                </a:solidFill>
                <a:latin typeface="Plus Jakarta Sans 2"/>
              </a:rPr>
              <a:t>AND</a:t>
            </a:r>
            <a:r>
              <a:rPr lang="pl-PL" sz="3400" dirty="0">
                <a:solidFill>
                  <a:srgbClr val="9D5E39"/>
                </a:solidFill>
                <a:latin typeface="Plus Jakarta Sans 2"/>
              </a:rPr>
              <a:t>Y</a:t>
            </a:r>
            <a:r>
              <a:rPr lang="en-US" sz="3400" dirty="0">
                <a:solidFill>
                  <a:srgbClr val="9D5E39"/>
                </a:solidFill>
                <a:latin typeface="Plus Jakarta Sans 2"/>
              </a:rPr>
              <a:t>NA</a:t>
            </a:r>
            <a:r>
              <a:rPr lang="pl-PL" sz="3400" dirty="0">
                <a:solidFill>
                  <a:srgbClr val="9D5E39"/>
                </a:solidFill>
                <a:latin typeface="Plus Jakarta Sans 2"/>
              </a:rPr>
              <a:t>WSKIE</a:t>
            </a:r>
            <a:r>
              <a:rPr lang="en-US" sz="3400" dirty="0">
                <a:solidFill>
                  <a:srgbClr val="9D5E39"/>
                </a:solidFill>
                <a:latin typeface="Plus Jakarta Sans 2"/>
              </a:rPr>
              <a:t>) </a:t>
            </a:r>
            <a:r>
              <a:rPr lang="pl-PL" sz="3400" dirty="0">
                <a:solidFill>
                  <a:srgbClr val="9D5E39"/>
                </a:solidFill>
                <a:latin typeface="Plus Jakarta Sans 2"/>
              </a:rPr>
              <a:t>DREWNO</a:t>
            </a:r>
            <a:endParaRPr lang="en-US" sz="3400" dirty="0">
              <a:solidFill>
                <a:srgbClr val="9D5E39"/>
              </a:solidFill>
              <a:latin typeface="Plus Jakarta Sans 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38200" y="1409700"/>
            <a:ext cx="6934200" cy="80452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GB" sz="2400" cap="small" dirty="0">
                <a:latin typeface="Plus Jakarta Sans 1"/>
              </a:rPr>
              <a:t>Norlys</a:t>
            </a: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 </a:t>
            </a:r>
            <a:r>
              <a:rPr lang="en-GB" sz="2300" dirty="0">
                <a:solidFill>
                  <a:srgbClr val="121212"/>
                </a:solidFill>
                <a:latin typeface="Plus Jakarta Sans 1"/>
              </a:rPr>
              <a:t>u</a:t>
            </a:r>
            <a:r>
              <a:rPr lang="pl-PL" sz="2300" dirty="0">
                <a:solidFill>
                  <a:srgbClr val="121212"/>
                </a:solidFill>
                <a:latin typeface="Plus Jakarta Sans 1"/>
              </a:rPr>
              <a:t>żywa naturalnego drewna w wielu rodzinach swoich opraw słupkowych (</a:t>
            </a:r>
            <a:r>
              <a:rPr lang="en-GB" sz="2300" dirty="0">
                <a:solidFill>
                  <a:srgbClr val="121212"/>
                </a:solidFill>
                <a:latin typeface="Plus Jakarta Sans 1"/>
              </a:rPr>
              <a:t>bollard</a:t>
            </a:r>
            <a:r>
              <a:rPr lang="pl-PL" sz="2300" dirty="0">
                <a:solidFill>
                  <a:srgbClr val="121212"/>
                </a:solidFill>
                <a:latin typeface="Plus Jakarta Sans 1"/>
              </a:rPr>
              <a:t>s)</a:t>
            </a:r>
            <a:r>
              <a:rPr lang="en-GB" sz="2300" dirty="0">
                <a:solidFill>
                  <a:srgbClr val="121212"/>
                </a:solidFill>
                <a:latin typeface="Plus Jakarta Sans 1"/>
              </a:rPr>
              <a:t>.</a:t>
            </a:r>
          </a:p>
          <a:p>
            <a:pPr algn="l">
              <a:lnSpc>
                <a:spcPts val="3000"/>
              </a:lnSpc>
            </a:pPr>
            <a:endParaRPr lang="en-GB" sz="2300" dirty="0">
              <a:solidFill>
                <a:srgbClr val="121212"/>
              </a:solidFill>
              <a:latin typeface="Plus Jakarta Sans 1"/>
            </a:endParaRPr>
          </a:p>
          <a:p>
            <a:pPr algn="l">
              <a:lnSpc>
                <a:spcPts val="3000"/>
              </a:lnSpc>
            </a:pPr>
            <a:r>
              <a:rPr lang="pl-PL" sz="2300" dirty="0">
                <a:solidFill>
                  <a:srgbClr val="121212"/>
                </a:solidFill>
                <a:latin typeface="Plus Jakarta Sans 1"/>
              </a:rPr>
              <a:t>Kupujemy elementy korpusów drewnianych opraw wyłącznie od jednego</a:t>
            </a:r>
            <a:r>
              <a:rPr lang="en-GB" sz="2300" dirty="0">
                <a:solidFill>
                  <a:srgbClr val="9D5E39"/>
                </a:solidFill>
                <a:latin typeface="Plus Jakarta Sans 2"/>
              </a:rPr>
              <a:t> </a:t>
            </a:r>
            <a:r>
              <a:rPr lang="en-GB" sz="2300" dirty="0" err="1">
                <a:solidFill>
                  <a:srgbClr val="9D5E39"/>
                </a:solidFill>
                <a:latin typeface="Plus Jakarta Sans 2"/>
              </a:rPr>
              <a:t>Szwedzkiego</a:t>
            </a:r>
            <a:r>
              <a:rPr lang="en-GB" sz="2300" dirty="0">
                <a:solidFill>
                  <a:srgbClr val="9D5E39"/>
                </a:solidFill>
                <a:latin typeface="Plus Jakarta Sans 2"/>
              </a:rPr>
              <a:t> </a:t>
            </a:r>
            <a:r>
              <a:rPr lang="en-GB" sz="2300" dirty="0" err="1">
                <a:solidFill>
                  <a:srgbClr val="9D5E39"/>
                </a:solidFill>
                <a:latin typeface="Plus Jakarta Sans 2"/>
              </a:rPr>
              <a:t>dostawcy</a:t>
            </a:r>
            <a:r>
              <a:rPr lang="pl-PL" sz="2300" dirty="0">
                <a:solidFill>
                  <a:srgbClr val="121212"/>
                </a:solidFill>
                <a:latin typeface="Plus Jakarta Sans 1"/>
              </a:rPr>
              <a:t>, który wybiera dla nas najlepszą </a:t>
            </a:r>
            <a:r>
              <a:rPr lang="en-GB" sz="2300" dirty="0" err="1">
                <a:solidFill>
                  <a:srgbClr val="9D5E39"/>
                </a:solidFill>
                <a:latin typeface="Plus Jakarta Sans 2"/>
              </a:rPr>
              <a:t>Skandynawską</a:t>
            </a:r>
            <a:r>
              <a:rPr lang="en-GB" sz="2300" dirty="0">
                <a:solidFill>
                  <a:srgbClr val="9D5E39"/>
                </a:solidFill>
                <a:latin typeface="Plus Jakarta Sans 2"/>
              </a:rPr>
              <a:t> </a:t>
            </a:r>
            <a:r>
              <a:rPr lang="en-GB" sz="2300" dirty="0" err="1">
                <a:solidFill>
                  <a:srgbClr val="9D5E39"/>
                </a:solidFill>
                <a:latin typeface="Plus Jakarta Sans 2"/>
              </a:rPr>
              <a:t>sosnę</a:t>
            </a:r>
            <a:r>
              <a:rPr lang="en-GB" sz="2300" dirty="0">
                <a:solidFill>
                  <a:srgbClr val="121212"/>
                </a:solidFill>
                <a:latin typeface="Plus Jakarta Sans 1"/>
              </a:rPr>
              <a:t>, </a:t>
            </a:r>
            <a:r>
              <a:rPr lang="pl-PL" sz="2300" dirty="0">
                <a:solidFill>
                  <a:srgbClr val="121212"/>
                </a:solidFill>
                <a:latin typeface="Plus Jakarta Sans 1"/>
              </a:rPr>
              <a:t>pochodzącą z lasów północnej Europy</a:t>
            </a:r>
            <a:endParaRPr lang="en-GB" sz="2300" dirty="0">
              <a:solidFill>
                <a:srgbClr val="9D5E39"/>
              </a:solidFill>
              <a:latin typeface="Plus Jakarta Sans 2"/>
            </a:endParaRPr>
          </a:p>
          <a:p>
            <a:pPr algn="l">
              <a:lnSpc>
                <a:spcPts val="3000"/>
              </a:lnSpc>
            </a:pPr>
            <a:endParaRPr lang="en-GB" sz="2300" dirty="0">
              <a:solidFill>
                <a:srgbClr val="121212"/>
              </a:solidFill>
              <a:latin typeface="Plus Jakarta Sans 1"/>
            </a:endParaRPr>
          </a:p>
          <a:p>
            <a:pPr algn="l">
              <a:lnSpc>
                <a:spcPts val="3000"/>
              </a:lnSpc>
            </a:pPr>
            <a:r>
              <a:rPr lang="pl-PL" sz="2300" dirty="0">
                <a:solidFill>
                  <a:srgbClr val="121212"/>
                </a:solidFill>
                <a:latin typeface="Plus Jakarta Sans 1"/>
              </a:rPr>
              <a:t>Standardowo oferujemy dwa rodzaje wykończenia powierzchni drewnianej</a:t>
            </a:r>
            <a:r>
              <a:rPr lang="en-GB" sz="2300" dirty="0">
                <a:solidFill>
                  <a:srgbClr val="121212"/>
                </a:solidFill>
                <a:latin typeface="Plus Jakarta Sans 1"/>
              </a:rPr>
              <a:t>: </a:t>
            </a:r>
          </a:p>
          <a:p>
            <a:pPr marL="342900" indent="-342900" algn="l">
              <a:lnSpc>
                <a:spcPts val="3000"/>
              </a:lnSpc>
              <a:buFont typeface="Wingdings" pitchFamily="2" charset="2"/>
              <a:buChar char="§"/>
            </a:pPr>
            <a:r>
              <a:rPr lang="pl-PL" sz="2300" dirty="0">
                <a:solidFill>
                  <a:srgbClr val="9D5E39"/>
                </a:solidFill>
                <a:latin typeface="Plus Jakarta Sans 2"/>
              </a:rPr>
              <a:t>Impregnacja</a:t>
            </a:r>
            <a:r>
              <a:rPr lang="pl-PL" sz="2300" dirty="0">
                <a:solidFill>
                  <a:srgbClr val="121212"/>
                </a:solidFill>
                <a:latin typeface="Plus Jakarta Sans 1"/>
              </a:rPr>
              <a:t> -</a:t>
            </a:r>
            <a:r>
              <a:rPr lang="en-GB" sz="2300" dirty="0">
                <a:solidFill>
                  <a:srgbClr val="121212"/>
                </a:solidFill>
                <a:latin typeface="Plus Jakarta Sans 1"/>
              </a:rPr>
              <a:t> </a:t>
            </a:r>
            <a:r>
              <a:rPr lang="pl-PL" sz="2300" dirty="0">
                <a:solidFill>
                  <a:srgbClr val="121212"/>
                </a:solidFill>
                <a:latin typeface="Plus Jakarta Sans 1"/>
              </a:rPr>
              <a:t>zachowuje naturalny kolor drewna, ale z czasem może szarzeć.</a:t>
            </a:r>
            <a:r>
              <a:rPr lang="en-GB" sz="2300" dirty="0">
                <a:solidFill>
                  <a:srgbClr val="121212"/>
                </a:solidFill>
                <a:latin typeface="Plus Jakarta Sans 1"/>
              </a:rPr>
              <a:t> </a:t>
            </a:r>
          </a:p>
          <a:p>
            <a:pPr marL="342900" indent="-342900" algn="l">
              <a:lnSpc>
                <a:spcPts val="3000"/>
              </a:lnSpc>
              <a:buFont typeface="Wingdings" pitchFamily="2" charset="2"/>
              <a:buChar char="§"/>
            </a:pPr>
            <a:r>
              <a:rPr lang="pl-PL" sz="2300" dirty="0">
                <a:solidFill>
                  <a:srgbClr val="9D5E39"/>
                </a:solidFill>
                <a:latin typeface="Plus Jakarta Sans 2"/>
              </a:rPr>
              <a:t>Malowanie</a:t>
            </a:r>
            <a:r>
              <a:rPr lang="pl-PL" sz="2300" dirty="0">
                <a:solidFill>
                  <a:srgbClr val="121212"/>
                </a:solidFill>
                <a:latin typeface="Plus Jakarta Sans 1"/>
              </a:rPr>
              <a:t> - charakterystyczne brązowe wykończenie lakierowane, które przy regularnej konserwacji może pozostać piękne przez lata.</a:t>
            </a:r>
            <a:endParaRPr lang="en-GB" sz="2300" dirty="0">
              <a:solidFill>
                <a:srgbClr val="121212"/>
              </a:solidFill>
              <a:latin typeface="Plus Jakarta Sans 1"/>
            </a:endParaRPr>
          </a:p>
          <a:p>
            <a:pPr algn="l">
              <a:lnSpc>
                <a:spcPts val="3000"/>
              </a:lnSpc>
            </a:pPr>
            <a:endParaRPr lang="en-GB" sz="2300" dirty="0">
              <a:solidFill>
                <a:srgbClr val="121212"/>
              </a:solidFill>
              <a:latin typeface="Plus Jakarta Sans 1"/>
            </a:endParaRPr>
          </a:p>
          <a:p>
            <a:pPr algn="l">
              <a:lnSpc>
                <a:spcPts val="3000"/>
              </a:lnSpc>
            </a:pPr>
            <a:r>
              <a:rPr lang="pl-PL" sz="2300" dirty="0">
                <a:solidFill>
                  <a:srgbClr val="121212"/>
                </a:solidFill>
                <a:latin typeface="Plus Jakarta Sans 1"/>
              </a:rPr>
              <a:t>W przypadku większych projektów jesteśmy w stanie zapewnić </a:t>
            </a:r>
            <a:r>
              <a:rPr lang="pl-PL" sz="2300" dirty="0">
                <a:solidFill>
                  <a:srgbClr val="9D5E39"/>
                </a:solidFill>
                <a:latin typeface="Plus Jakarta Sans 2"/>
              </a:rPr>
              <a:t>i</a:t>
            </a:r>
            <a:r>
              <a:rPr lang="en-GB" sz="2300" dirty="0" err="1">
                <a:solidFill>
                  <a:srgbClr val="9D5E39"/>
                </a:solidFill>
                <a:latin typeface="Plus Jakarta Sans 2"/>
              </a:rPr>
              <a:t>ndywidualne</a:t>
            </a:r>
            <a:r>
              <a:rPr lang="en-GB" sz="2300" dirty="0">
                <a:solidFill>
                  <a:srgbClr val="9D5E39"/>
                </a:solidFill>
                <a:latin typeface="Plus Jakarta Sans 2"/>
              </a:rPr>
              <a:t> </a:t>
            </a:r>
            <a:r>
              <a:rPr lang="en-GB" sz="2300" dirty="0" err="1">
                <a:solidFill>
                  <a:srgbClr val="9D5E39"/>
                </a:solidFill>
                <a:latin typeface="Plus Jakarta Sans 2"/>
              </a:rPr>
              <a:t>wykończenie</a:t>
            </a:r>
            <a:r>
              <a:rPr lang="en-GB" sz="2300" dirty="0">
                <a:solidFill>
                  <a:srgbClr val="9D5E39"/>
                </a:solidFill>
                <a:latin typeface="Plus Jakarta Sans 2"/>
              </a:rPr>
              <a:t> </a:t>
            </a:r>
            <a:r>
              <a:rPr lang="en-GB" sz="2300" dirty="0" err="1">
                <a:solidFill>
                  <a:srgbClr val="9D5E39"/>
                </a:solidFill>
                <a:latin typeface="Plus Jakarta Sans 2"/>
              </a:rPr>
              <a:t>drewn</a:t>
            </a:r>
            <a:r>
              <a:rPr lang="pl-PL" sz="2300" dirty="0">
                <a:solidFill>
                  <a:srgbClr val="9D5E39"/>
                </a:solidFill>
                <a:latin typeface="Plus Jakarta Sans 2"/>
              </a:rPr>
              <a:t>a </a:t>
            </a:r>
            <a:r>
              <a:rPr lang="pl-PL" sz="2300" dirty="0">
                <a:solidFill>
                  <a:srgbClr val="121212"/>
                </a:solidFill>
                <a:latin typeface="Plus Jakarta Sans 1"/>
              </a:rPr>
              <a:t>– zarówno pod względem koloru, jak i zastosowanej technologii.</a:t>
            </a:r>
            <a:r>
              <a:rPr lang="en-GB" sz="2300" dirty="0">
                <a:solidFill>
                  <a:srgbClr val="121212"/>
                </a:solidFill>
                <a:latin typeface="Plus Jakarta Sans 1"/>
              </a:rPr>
              <a:t> </a:t>
            </a:r>
            <a:endParaRPr lang="en-US" sz="2300" dirty="0">
              <a:solidFill>
                <a:srgbClr val="121212"/>
              </a:solidFill>
              <a:latin typeface="Plus Jakarta Sans 1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98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720075" y="4416710"/>
            <a:ext cx="4847850" cy="1247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57"/>
              </a:lnSpc>
            </a:pPr>
            <a:r>
              <a:rPr lang="pl-PL" sz="7683" dirty="0">
                <a:solidFill>
                  <a:srgbClr val="000000"/>
                </a:solidFill>
                <a:latin typeface="Plus Jakarta Sans 2"/>
              </a:rPr>
              <a:t>Dziękuję</a:t>
            </a:r>
            <a:endParaRPr lang="en-US" sz="7683" dirty="0">
              <a:solidFill>
                <a:srgbClr val="000000"/>
              </a:solidFill>
              <a:latin typeface="Plus Jakarta Sans 2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8239575" y="5098597"/>
            <a:ext cx="10048425" cy="5188403"/>
          </a:xfrm>
          <a:custGeom>
            <a:avLst/>
            <a:gdLst/>
            <a:ahLst/>
            <a:cxnLst/>
            <a:rect l="l" t="t" r="r" b="b"/>
            <a:pathLst>
              <a:path w="10048425" h="5188403">
                <a:moveTo>
                  <a:pt x="0" y="0"/>
                </a:moveTo>
                <a:lnTo>
                  <a:pt x="10048425" y="0"/>
                </a:lnTo>
                <a:lnTo>
                  <a:pt x="10048425" y="5188403"/>
                </a:lnTo>
                <a:lnTo>
                  <a:pt x="0" y="5188403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2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239575" y="5098597"/>
            <a:ext cx="10048425" cy="5188403"/>
          </a:xfrm>
          <a:custGeom>
            <a:avLst/>
            <a:gdLst/>
            <a:ahLst/>
            <a:cxnLst/>
            <a:rect l="l" t="t" r="r" b="b"/>
            <a:pathLst>
              <a:path w="10048425" h="5188403">
                <a:moveTo>
                  <a:pt x="0" y="0"/>
                </a:moveTo>
                <a:lnTo>
                  <a:pt x="10048425" y="0"/>
                </a:lnTo>
                <a:lnTo>
                  <a:pt x="10048425" y="5188403"/>
                </a:lnTo>
                <a:lnTo>
                  <a:pt x="0" y="5188403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0" y="123825"/>
            <a:ext cx="5484205" cy="1741018"/>
          </a:xfrm>
          <a:custGeom>
            <a:avLst/>
            <a:gdLst/>
            <a:ahLst/>
            <a:cxnLst/>
            <a:rect l="l" t="t" r="r" b="b"/>
            <a:pathLst>
              <a:path w="5484205" h="1741018">
                <a:moveTo>
                  <a:pt x="0" y="0"/>
                </a:moveTo>
                <a:lnTo>
                  <a:pt x="5484205" y="0"/>
                </a:lnTo>
                <a:lnTo>
                  <a:pt x="5484205" y="1741018"/>
                </a:lnTo>
                <a:lnTo>
                  <a:pt x="0" y="174101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537605" y="6164675"/>
            <a:ext cx="5070425" cy="1691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59"/>
              </a:lnSpc>
            </a:pPr>
            <a:r>
              <a:rPr lang="en-US" sz="9899">
                <a:solidFill>
                  <a:srgbClr val="FFFFFF"/>
                </a:solidFill>
                <a:latin typeface="Plus Jakarta Sans 2"/>
              </a:rPr>
              <a:t>Contact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73596" y="8500116"/>
            <a:ext cx="3997028" cy="1508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80"/>
              </a:lnSpc>
              <a:spcBef>
                <a:spcPct val="0"/>
              </a:spcBef>
            </a:pPr>
            <a:r>
              <a:rPr lang="en-US" sz="1700" dirty="0" err="1">
                <a:solidFill>
                  <a:srgbClr val="FFFFFF"/>
                </a:solidFill>
                <a:latin typeface="Plus Jakarta Sans 3"/>
              </a:rPr>
              <a:t>Norlys</a:t>
            </a:r>
            <a:r>
              <a:rPr lang="en-US" sz="1700" dirty="0">
                <a:solidFill>
                  <a:srgbClr val="FFFFFF"/>
                </a:solidFill>
                <a:latin typeface="Plus Jakarta Sans 3"/>
              </a:rPr>
              <a:t> AS</a:t>
            </a:r>
          </a:p>
          <a:p>
            <a:pPr algn="l">
              <a:lnSpc>
                <a:spcPts val="2380"/>
              </a:lnSpc>
              <a:spcBef>
                <a:spcPct val="0"/>
              </a:spcBef>
            </a:pPr>
            <a:r>
              <a:rPr lang="en-US" sz="1700" dirty="0" err="1">
                <a:solidFill>
                  <a:srgbClr val="FFFFFF"/>
                </a:solidFill>
                <a:latin typeface="Plus Jakarta Sans 3"/>
              </a:rPr>
              <a:t>Hovfaret</a:t>
            </a:r>
            <a:r>
              <a:rPr lang="en-US" sz="1700" dirty="0">
                <a:solidFill>
                  <a:srgbClr val="FFFFFF"/>
                </a:solidFill>
                <a:latin typeface="Plus Jakarta Sans 3"/>
              </a:rPr>
              <a:t> 4B, NO-0275 Oslo</a:t>
            </a:r>
          </a:p>
          <a:p>
            <a:pPr algn="l">
              <a:lnSpc>
                <a:spcPts val="2380"/>
              </a:lnSpc>
              <a:spcBef>
                <a:spcPct val="0"/>
              </a:spcBef>
            </a:pPr>
            <a:r>
              <a:rPr lang="en-US" sz="1700" dirty="0">
                <a:solidFill>
                  <a:srgbClr val="FFFFFF"/>
                </a:solidFill>
                <a:latin typeface="Plus Jakarta Sans 3"/>
              </a:rPr>
              <a:t>P.B 1014 Hoff, NO-0218 Oslo – Norway</a:t>
            </a:r>
          </a:p>
          <a:p>
            <a:pPr algn="l">
              <a:lnSpc>
                <a:spcPts val="2380"/>
              </a:lnSpc>
              <a:spcBef>
                <a:spcPct val="0"/>
              </a:spcBef>
            </a:pPr>
            <a:r>
              <a:rPr lang="en-US" sz="1700" dirty="0" err="1">
                <a:solidFill>
                  <a:srgbClr val="FFFFFF"/>
                </a:solidFill>
                <a:latin typeface="Plus Jakarta Sans 3"/>
              </a:rPr>
              <a:t>info@norlys.com</a:t>
            </a:r>
            <a:r>
              <a:rPr lang="en-US" sz="1700" dirty="0">
                <a:solidFill>
                  <a:srgbClr val="FFFFFF"/>
                </a:solidFill>
                <a:latin typeface="Plus Jakarta Sans 3"/>
              </a:rPr>
              <a:t>    </a:t>
            </a:r>
          </a:p>
          <a:p>
            <a:pPr algn="l">
              <a:lnSpc>
                <a:spcPts val="2380"/>
              </a:lnSpc>
              <a:spcBef>
                <a:spcPct val="0"/>
              </a:spcBef>
            </a:pPr>
            <a:endParaRPr lang="en-US" sz="1700" dirty="0">
              <a:solidFill>
                <a:srgbClr val="FFFFFF"/>
              </a:solidFill>
              <a:latin typeface="Plus Jakarta Sans 3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8214952" y="143876"/>
            <a:ext cx="9919646" cy="9963279"/>
          </a:xfrm>
          <a:custGeom>
            <a:avLst/>
            <a:gdLst/>
            <a:ahLst/>
            <a:cxnLst/>
            <a:rect l="l" t="t" r="r" b="b"/>
            <a:pathLst>
              <a:path w="9919646" h="9963279">
                <a:moveTo>
                  <a:pt x="9919647" y="0"/>
                </a:moveTo>
                <a:lnTo>
                  <a:pt x="0" y="0"/>
                </a:lnTo>
                <a:lnTo>
                  <a:pt x="0" y="9963279"/>
                </a:lnTo>
                <a:lnTo>
                  <a:pt x="9919647" y="9963279"/>
                </a:lnTo>
                <a:lnTo>
                  <a:pt x="9919647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-27991" y="8552"/>
            <a:ext cx="8090608" cy="10849948"/>
            <a:chOff x="-7372" y="-148266"/>
            <a:chExt cx="2130860" cy="2857599"/>
          </a:xfrm>
        </p:grpSpPr>
        <p:sp>
          <p:nvSpPr>
            <p:cNvPr id="4" name="Freeform 4"/>
            <p:cNvSpPr/>
            <p:nvPr/>
          </p:nvSpPr>
          <p:spPr>
            <a:xfrm>
              <a:off x="-7372" y="-148266"/>
              <a:ext cx="2123488" cy="2709333"/>
            </a:xfrm>
            <a:custGeom>
              <a:avLst/>
              <a:gdLst/>
              <a:ahLst/>
              <a:cxnLst/>
              <a:rect l="l" t="t" r="r" b="b"/>
              <a:pathLst>
                <a:path w="2123488" h="2709333">
                  <a:moveTo>
                    <a:pt x="0" y="0"/>
                  </a:moveTo>
                  <a:lnTo>
                    <a:pt x="2123488" y="0"/>
                  </a:lnTo>
                  <a:lnTo>
                    <a:pt x="212348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CEDE7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2123488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6656624" y="9063468"/>
            <a:ext cx="1631376" cy="1223532"/>
          </a:xfrm>
          <a:custGeom>
            <a:avLst/>
            <a:gdLst/>
            <a:ahLst/>
            <a:cxnLst/>
            <a:rect l="l" t="t" r="r" b="b"/>
            <a:pathLst>
              <a:path w="1631376" h="1223532">
                <a:moveTo>
                  <a:pt x="0" y="0"/>
                </a:moveTo>
                <a:lnTo>
                  <a:pt x="1631376" y="0"/>
                </a:lnTo>
                <a:lnTo>
                  <a:pt x="1631376" y="1223532"/>
                </a:lnTo>
                <a:lnTo>
                  <a:pt x="0" y="122353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7" name="Group 7"/>
          <p:cNvGrpSpPr/>
          <p:nvPr/>
        </p:nvGrpSpPr>
        <p:grpSpPr>
          <a:xfrm>
            <a:off x="1028700" y="971550"/>
            <a:ext cx="6007729" cy="8138070"/>
            <a:chOff x="0" y="-76200"/>
            <a:chExt cx="8010306" cy="10850765"/>
          </a:xfrm>
        </p:grpSpPr>
        <p:sp>
          <p:nvSpPr>
            <p:cNvPr id="8" name="TextBox 8"/>
            <p:cNvSpPr txBox="1"/>
            <p:nvPr/>
          </p:nvSpPr>
          <p:spPr>
            <a:xfrm>
              <a:off x="1675" y="-76200"/>
              <a:ext cx="7677821" cy="16262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040"/>
                </a:lnSpc>
              </a:pPr>
              <a:r>
                <a:rPr lang="pl-PL" sz="3600" dirty="0">
                  <a:solidFill>
                    <a:srgbClr val="9D5E39"/>
                  </a:solidFill>
                  <a:latin typeface="Plus Jakarta Sans 2"/>
                </a:rPr>
                <a:t>OCHRONA PRZECIWKOROZYJNA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2027978"/>
              <a:ext cx="8010306" cy="87465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00"/>
                </a:lnSpc>
              </a:pPr>
              <a:r>
                <a:rPr lang="pl-PL" sz="2400" cap="small" noProof="0" dirty="0">
                  <a:latin typeface="Plus Jakarta Sans 1"/>
                </a:rPr>
                <a:t>Norlys</a:t>
              </a:r>
              <a:r>
                <a:rPr lang="pl-PL" sz="2400" noProof="0" dirty="0">
                  <a:solidFill>
                    <a:srgbClr val="121212"/>
                  </a:solidFill>
                  <a:latin typeface="Plus Jakarta Sans 1"/>
                </a:rPr>
                <a:t> stosuje </a:t>
              </a:r>
              <a:r>
                <a:rPr lang="pl-PL" sz="2400" noProof="0" dirty="0">
                  <a:solidFill>
                    <a:srgbClr val="9D5E39"/>
                  </a:solidFill>
                  <a:latin typeface="Plus Jakarta Sans 2"/>
                </a:rPr>
                <a:t>solidne i sprawdzone procesy technologiczne</a:t>
              </a:r>
              <a:r>
                <a:rPr lang="pl-PL" sz="2400" noProof="0" dirty="0">
                  <a:solidFill>
                    <a:srgbClr val="121212"/>
                  </a:solidFill>
                  <a:latin typeface="Plus Jakarta Sans 1"/>
                </a:rPr>
                <a:t>, aby zapewnić najlepszą możliwą </a:t>
              </a:r>
              <a:r>
                <a:rPr lang="pl-PL" sz="2400" noProof="0" dirty="0">
                  <a:solidFill>
                    <a:srgbClr val="9D5E39"/>
                  </a:solidFill>
                  <a:latin typeface="Plus Jakarta Sans 2"/>
                </a:rPr>
                <a:t>ochronę antykorozyjną </a:t>
              </a:r>
              <a:r>
                <a:rPr lang="pl-PL" sz="2400" noProof="0" dirty="0">
                  <a:solidFill>
                    <a:srgbClr val="121212"/>
                  </a:solidFill>
                  <a:latin typeface="Plus Jakarta Sans 1"/>
                </a:rPr>
                <a:t>dla swoich produktów.</a:t>
              </a:r>
            </a:p>
            <a:p>
              <a:pPr algn="l">
                <a:lnSpc>
                  <a:spcPts val="3000"/>
                </a:lnSpc>
              </a:pPr>
              <a:endParaRPr lang="pl-PL" sz="2400" noProof="0" dirty="0">
                <a:solidFill>
                  <a:srgbClr val="121212"/>
                </a:solidFill>
                <a:latin typeface="Plus Jakarta Sans 1"/>
              </a:endParaRPr>
            </a:p>
            <a:p>
              <a:pPr>
                <a:lnSpc>
                  <a:spcPts val="3000"/>
                </a:lnSpc>
              </a:pPr>
              <a:r>
                <a:rPr lang="pl-PL" sz="2400" noProof="0" dirty="0">
                  <a:solidFill>
                    <a:srgbClr val="121212"/>
                  </a:solidFill>
                  <a:latin typeface="Plus Jakarta Sans 1"/>
                </a:rPr>
                <a:t>Dysponujemy </a:t>
              </a:r>
              <a:r>
                <a:rPr lang="pl-PL" sz="2400" noProof="0" dirty="0">
                  <a:solidFill>
                    <a:srgbClr val="9D5E39"/>
                  </a:solidFill>
                  <a:latin typeface="Plus Jakarta Sans 2"/>
                </a:rPr>
                <a:t>bazą laboratoryjną</a:t>
              </a:r>
              <a:r>
                <a:rPr lang="pl-PL" sz="2400" dirty="0">
                  <a:solidFill>
                    <a:srgbClr val="121212"/>
                  </a:solidFill>
                  <a:latin typeface="Plus Jakarta Sans 1"/>
                </a:rPr>
                <a:t>, która umożliwia nam stałe przeprowadzanie kontrolnych badań (składu materiału, gęstości, grubości powłok zabezpieczających warstw cynku i farby polimerowej), wraz z </a:t>
              </a:r>
              <a:r>
                <a:rPr lang="pl-PL" sz="2400" noProof="0" dirty="0">
                  <a:solidFill>
                    <a:srgbClr val="9D5E39"/>
                  </a:solidFill>
                  <a:latin typeface="Plus Jakarta Sans 2"/>
                </a:rPr>
                <a:t>końcowymi testami starzeniowymi i testami w komorze solnej</a:t>
              </a:r>
              <a:r>
                <a:rPr lang="pl-PL" sz="2400" noProof="0" dirty="0">
                  <a:solidFill>
                    <a:srgbClr val="121212"/>
                  </a:solidFill>
                  <a:latin typeface="Plus Jakarta Sans 1"/>
                </a:rPr>
                <a:t>, w celu sprawdzenia trwałości zastosowanych materiałów i technologii zabezpieczenia antykorozyjnego powierzchni.</a:t>
              </a:r>
            </a:p>
            <a:p>
              <a:pPr algn="l">
                <a:lnSpc>
                  <a:spcPts val="3499"/>
                </a:lnSpc>
              </a:pPr>
              <a:endParaRPr lang="en-US" sz="2499" dirty="0">
                <a:solidFill>
                  <a:srgbClr val="121212"/>
                </a:solidFill>
                <a:latin typeface="Plus Jakarta Sans 1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00" y="0"/>
            <a:ext cx="8062617" cy="10287000"/>
            <a:chOff x="0" y="0"/>
            <a:chExt cx="2123488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23488" cy="2709333"/>
            </a:xfrm>
            <a:custGeom>
              <a:avLst/>
              <a:gdLst/>
              <a:ahLst/>
              <a:cxnLst/>
              <a:rect l="l" t="t" r="r" b="b"/>
              <a:pathLst>
                <a:path w="2123488" h="2709333">
                  <a:moveTo>
                    <a:pt x="0" y="0"/>
                  </a:moveTo>
                  <a:lnTo>
                    <a:pt x="2123488" y="0"/>
                  </a:lnTo>
                  <a:lnTo>
                    <a:pt x="212348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CEDE7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123488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6656624" y="9063468"/>
            <a:ext cx="1631376" cy="1223532"/>
          </a:xfrm>
          <a:custGeom>
            <a:avLst/>
            <a:gdLst/>
            <a:ahLst/>
            <a:cxnLst/>
            <a:rect l="l" t="t" r="r" b="b"/>
            <a:pathLst>
              <a:path w="1631376" h="1223532">
                <a:moveTo>
                  <a:pt x="0" y="0"/>
                </a:moveTo>
                <a:lnTo>
                  <a:pt x="1631376" y="0"/>
                </a:lnTo>
                <a:lnTo>
                  <a:pt x="1631376" y="1223532"/>
                </a:lnTo>
                <a:lnTo>
                  <a:pt x="0" y="122353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1002982" y="952500"/>
            <a:ext cx="6007418" cy="578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9"/>
              </a:lnSpc>
            </a:pPr>
            <a:r>
              <a:rPr lang="en-US" sz="3599" dirty="0">
                <a:solidFill>
                  <a:srgbClr val="9D5E39"/>
                </a:solidFill>
                <a:latin typeface="Plus Jakarta Sans 2"/>
              </a:rPr>
              <a:t>LIST</a:t>
            </a:r>
            <a:r>
              <a:rPr lang="pl-PL" sz="3599" dirty="0">
                <a:solidFill>
                  <a:srgbClr val="9D5E39"/>
                </a:solidFill>
                <a:latin typeface="Plus Jakarta Sans 2"/>
              </a:rPr>
              <a:t>A</a:t>
            </a:r>
            <a:r>
              <a:rPr lang="en-US" sz="3599" dirty="0">
                <a:solidFill>
                  <a:srgbClr val="9D5E39"/>
                </a:solidFill>
                <a:latin typeface="Plus Jakarta Sans 2"/>
              </a:rPr>
              <a:t> MATERIA</a:t>
            </a:r>
            <a:r>
              <a:rPr lang="pl-PL" sz="3599" dirty="0">
                <a:solidFill>
                  <a:srgbClr val="9D5E39"/>
                </a:solidFill>
                <a:latin typeface="Plus Jakarta Sans 2"/>
              </a:rPr>
              <a:t>ŁÓW</a:t>
            </a:r>
            <a:endParaRPr lang="en-US" sz="3599" dirty="0">
              <a:solidFill>
                <a:srgbClr val="9D5E39"/>
              </a:solidFill>
              <a:latin typeface="Plus Jakarta Sans 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85800" y="2019300"/>
            <a:ext cx="7086600" cy="80672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400" dirty="0">
                <a:solidFill>
                  <a:srgbClr val="9D5E39"/>
                </a:solidFill>
                <a:latin typeface="Plus Jakarta Sans 2"/>
              </a:rPr>
              <a:t>ALUMINIUM</a:t>
            </a: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  - s</a:t>
            </a:r>
            <a:r>
              <a:rPr lang="pl-PL" sz="2400" dirty="0">
                <a:solidFill>
                  <a:srgbClr val="121212"/>
                </a:solidFill>
                <a:latin typeface="Plus Jakarta Sans 1"/>
              </a:rPr>
              <a:t>topy odlewnicze</a:t>
            </a: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, </a:t>
            </a:r>
            <a:r>
              <a:rPr lang="pl-PL" sz="2400" dirty="0">
                <a:solidFill>
                  <a:srgbClr val="121212"/>
                </a:solidFill>
                <a:latin typeface="Plus Jakarta Sans 1"/>
              </a:rPr>
              <a:t>profile, płyty, rury</a:t>
            </a:r>
            <a:endParaRPr lang="en-GB" sz="2400" dirty="0">
              <a:solidFill>
                <a:srgbClr val="121212"/>
              </a:solidFill>
              <a:latin typeface="Plus Jakarta Sans 1"/>
            </a:endParaRPr>
          </a:p>
          <a:p>
            <a:pPr algn="l">
              <a:lnSpc>
                <a:spcPct val="150000"/>
              </a:lnSpc>
            </a:pPr>
            <a:endParaRPr lang="en-GB" sz="2400" dirty="0">
              <a:solidFill>
                <a:srgbClr val="121212"/>
              </a:solidFill>
              <a:latin typeface="Plus Jakarta Sans 1"/>
            </a:endParaRP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400" dirty="0">
                <a:solidFill>
                  <a:srgbClr val="9D5E39"/>
                </a:solidFill>
                <a:latin typeface="Plus Jakarta Sans 2"/>
              </a:rPr>
              <a:t>ST</a:t>
            </a:r>
            <a:r>
              <a:rPr lang="pl-PL" sz="2400" dirty="0">
                <a:solidFill>
                  <a:srgbClr val="9D5E39"/>
                </a:solidFill>
                <a:latin typeface="Plus Jakarta Sans 2"/>
              </a:rPr>
              <a:t>AL</a:t>
            </a: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- p</a:t>
            </a:r>
            <a:r>
              <a:rPr lang="pl-PL" sz="2400" dirty="0" err="1">
                <a:solidFill>
                  <a:srgbClr val="121212"/>
                </a:solidFill>
                <a:latin typeface="Plus Jakarta Sans 1"/>
              </a:rPr>
              <a:t>łyty</a:t>
            </a:r>
            <a:r>
              <a:rPr lang="pl-PL" sz="2400" dirty="0">
                <a:solidFill>
                  <a:srgbClr val="121212"/>
                </a:solidFill>
                <a:latin typeface="Plus Jakarta Sans 1"/>
              </a:rPr>
              <a:t>, profile, rury, – zarówno malowane proszkowo jak i galwanizowane</a:t>
            </a:r>
            <a:endParaRPr lang="en-GB" sz="2400" dirty="0">
              <a:solidFill>
                <a:srgbClr val="121212"/>
              </a:solidFill>
              <a:latin typeface="Plus Jakarta Sans 1"/>
            </a:endParaRP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§"/>
            </a:pPr>
            <a:endParaRPr lang="en-GB" sz="2400" dirty="0">
              <a:solidFill>
                <a:srgbClr val="121212"/>
              </a:solidFill>
              <a:latin typeface="Plus Jakarta Sans 1"/>
            </a:endParaRP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400" dirty="0">
                <a:solidFill>
                  <a:srgbClr val="9D5E39"/>
                </a:solidFill>
                <a:latin typeface="Plus Jakarta Sans 2"/>
              </a:rPr>
              <a:t>STA</a:t>
            </a:r>
            <a:r>
              <a:rPr lang="pl-PL" sz="2400" dirty="0">
                <a:solidFill>
                  <a:srgbClr val="9D5E39"/>
                </a:solidFill>
                <a:latin typeface="Plus Jakarta Sans 2"/>
              </a:rPr>
              <a:t>L NIERDZEWNA</a:t>
            </a:r>
            <a:r>
              <a:rPr lang="en-GB" sz="2400" dirty="0">
                <a:solidFill>
                  <a:srgbClr val="9D5E39"/>
                </a:solidFill>
                <a:latin typeface="Plus Jakarta Sans 2"/>
              </a:rPr>
              <a:t> </a:t>
            </a: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– p</a:t>
            </a:r>
            <a:r>
              <a:rPr lang="pl-PL" sz="2400" dirty="0" err="1">
                <a:solidFill>
                  <a:srgbClr val="121212"/>
                </a:solidFill>
                <a:latin typeface="Plus Jakarta Sans 1"/>
              </a:rPr>
              <a:t>łyty</a:t>
            </a:r>
            <a:r>
              <a:rPr lang="pl-PL" sz="2400" dirty="0">
                <a:solidFill>
                  <a:srgbClr val="121212"/>
                </a:solidFill>
                <a:latin typeface="Plus Jakarta Sans 1"/>
              </a:rPr>
              <a:t>, elementy złączne i ozdobne</a:t>
            </a:r>
            <a:endParaRPr lang="en-GB" sz="2400" dirty="0">
              <a:solidFill>
                <a:srgbClr val="121212"/>
              </a:solidFill>
              <a:latin typeface="Plus Jakarta Sans 1"/>
            </a:endParaRPr>
          </a:p>
          <a:p>
            <a:pPr algn="l">
              <a:lnSpc>
                <a:spcPct val="150000"/>
              </a:lnSpc>
            </a:pPr>
            <a:endParaRPr lang="en-GB" sz="2400" dirty="0">
              <a:solidFill>
                <a:srgbClr val="121212"/>
              </a:solidFill>
              <a:latin typeface="Plus Jakarta Sans 1"/>
            </a:endParaRP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pl-PL" sz="2400" dirty="0">
                <a:solidFill>
                  <a:srgbClr val="9D5E39"/>
                </a:solidFill>
                <a:latin typeface="Plus Jakarta Sans 2"/>
              </a:rPr>
              <a:t>MIEDŹ</a:t>
            </a: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 – p</a:t>
            </a:r>
            <a:r>
              <a:rPr lang="pl-PL" sz="2400" dirty="0" err="1">
                <a:solidFill>
                  <a:srgbClr val="121212"/>
                </a:solidFill>
                <a:latin typeface="Plus Jakarta Sans 1"/>
              </a:rPr>
              <a:t>łyty</a:t>
            </a:r>
            <a:r>
              <a:rPr lang="pl-PL" sz="2400" dirty="0">
                <a:solidFill>
                  <a:srgbClr val="121212"/>
                </a:solidFill>
                <a:latin typeface="Plus Jakarta Sans 1"/>
              </a:rPr>
              <a:t>, rury, elementy złączne i ozdobne</a:t>
            </a:r>
            <a:endParaRPr lang="en-GB" sz="2400" dirty="0">
              <a:solidFill>
                <a:srgbClr val="121212"/>
              </a:solidFill>
              <a:latin typeface="Plus Jakarta Sans 1"/>
            </a:endParaRPr>
          </a:p>
          <a:p>
            <a:pPr algn="l">
              <a:lnSpc>
                <a:spcPct val="150000"/>
              </a:lnSpc>
            </a:pPr>
            <a:endParaRPr lang="en-GB" sz="2400" dirty="0">
              <a:solidFill>
                <a:srgbClr val="121212"/>
              </a:solidFill>
              <a:latin typeface="Plus Jakarta Sans 1"/>
            </a:endParaRP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pl-PL" sz="2400" dirty="0">
                <a:solidFill>
                  <a:srgbClr val="9D5E39"/>
                </a:solidFill>
                <a:latin typeface="Plus Jakarta Sans 2"/>
              </a:rPr>
              <a:t>DREWNO</a:t>
            </a:r>
            <a:r>
              <a:rPr lang="en-GB" sz="2400" dirty="0">
                <a:solidFill>
                  <a:srgbClr val="9D5E39"/>
                </a:solidFill>
                <a:latin typeface="Plus Jakarta Sans 2"/>
              </a:rPr>
              <a:t> </a:t>
            </a: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– </a:t>
            </a:r>
            <a:r>
              <a:rPr lang="pl-PL" sz="2400" dirty="0">
                <a:solidFill>
                  <a:srgbClr val="121212"/>
                </a:solidFill>
                <a:latin typeface="Plus Jakarta Sans 1"/>
              </a:rPr>
              <a:t>skandynawska sosna jako element korpusów opraw słupkowych.</a:t>
            </a:r>
          </a:p>
          <a:p>
            <a:pPr algn="l">
              <a:lnSpc>
                <a:spcPts val="2660"/>
              </a:lnSpc>
            </a:pPr>
            <a:endParaRPr lang="en-US" sz="1900" dirty="0">
              <a:solidFill>
                <a:srgbClr val="121212"/>
              </a:solidFill>
              <a:latin typeface="Plus Jakarta Sans 1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CBE04B5-B9F6-4081-9946-EC509D99B9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49816" y="190500"/>
            <a:ext cx="9885784" cy="478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C5C518-AFFE-4D3B-94E8-167F6F1FF7E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9816" y="5143500"/>
            <a:ext cx="4790732" cy="4901194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06D80472-4EF4-4F4E-9442-28FD4F487F6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27747" y="5143500"/>
            <a:ext cx="4907853" cy="4901194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D88E7D71-83F3-4678-A1AF-811A6F1CAAB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9816" y="5136841"/>
            <a:ext cx="4790732" cy="4907853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F46BC233-25BE-408D-8C4A-A4E2F1AC6BA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9816" y="190500"/>
            <a:ext cx="9885784" cy="4790891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BFE98570-A2C2-4031-9E75-1D2DA4AE437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26646" y="5143500"/>
            <a:ext cx="4908953" cy="490119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214952" y="143876"/>
            <a:ext cx="9919646" cy="9963279"/>
          </a:xfrm>
          <a:custGeom>
            <a:avLst/>
            <a:gdLst/>
            <a:ahLst/>
            <a:cxnLst/>
            <a:rect l="l" t="t" r="r" b="b"/>
            <a:pathLst>
              <a:path w="9919646" h="9963279">
                <a:moveTo>
                  <a:pt x="0" y="0"/>
                </a:moveTo>
                <a:lnTo>
                  <a:pt x="9919647" y="0"/>
                </a:lnTo>
                <a:lnTo>
                  <a:pt x="9919647" y="9963279"/>
                </a:lnTo>
                <a:lnTo>
                  <a:pt x="0" y="996327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8062617" cy="10287000"/>
            <a:chOff x="0" y="0"/>
            <a:chExt cx="2123488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23488" cy="2709333"/>
            </a:xfrm>
            <a:custGeom>
              <a:avLst/>
              <a:gdLst/>
              <a:ahLst/>
              <a:cxnLst/>
              <a:rect l="l" t="t" r="r" b="b"/>
              <a:pathLst>
                <a:path w="2123488" h="2709333">
                  <a:moveTo>
                    <a:pt x="0" y="0"/>
                  </a:moveTo>
                  <a:lnTo>
                    <a:pt x="2123488" y="0"/>
                  </a:lnTo>
                  <a:lnTo>
                    <a:pt x="212348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CEDE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2123488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762000" y="571500"/>
            <a:ext cx="6007418" cy="622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9"/>
              </a:lnSpc>
            </a:pPr>
            <a:r>
              <a:rPr lang="en-US" sz="3599" dirty="0">
                <a:solidFill>
                  <a:srgbClr val="9D5E39"/>
                </a:solidFill>
                <a:latin typeface="Plus Jakarta Sans 2"/>
              </a:rPr>
              <a:t>ALUMINIUM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62000" y="1551494"/>
            <a:ext cx="7086600" cy="86212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660"/>
              </a:lnSpc>
            </a:pPr>
            <a:r>
              <a:rPr lang="en-GB" sz="2400" cap="small" dirty="0">
                <a:latin typeface="Plus Jakarta Sans 1"/>
              </a:rPr>
              <a:t>NORYLS</a:t>
            </a:r>
            <a:r>
              <a:rPr lang="en-GB" sz="2400" dirty="0">
                <a:solidFill>
                  <a:srgbClr val="9D5E39"/>
                </a:solidFill>
                <a:latin typeface="Plus Jakarta Sans 1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Plus Jakarta Sans 1"/>
              </a:rPr>
              <a:t>pos</a:t>
            </a:r>
            <a:r>
              <a:rPr lang="pl-PL" sz="2400" dirty="0" err="1">
                <a:solidFill>
                  <a:srgbClr val="121212"/>
                </a:solidFill>
                <a:latin typeface="Plus Jakarta Sans 1"/>
              </a:rPr>
              <a:t>iada</a:t>
            </a:r>
            <a:r>
              <a:rPr lang="pl-PL" sz="2400" dirty="0">
                <a:solidFill>
                  <a:srgbClr val="121212"/>
                </a:solidFill>
                <a:latin typeface="Plus Jakarta Sans 1"/>
              </a:rPr>
              <a:t> własną</a:t>
            </a: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 </a:t>
            </a:r>
            <a:r>
              <a:rPr lang="en-GB" sz="2400" dirty="0">
                <a:solidFill>
                  <a:srgbClr val="9D5E39"/>
                </a:solidFill>
                <a:latin typeface="Plus Jakarta Sans 2"/>
              </a:rPr>
              <a:t>n</a:t>
            </a:r>
            <a:r>
              <a:rPr lang="pl-PL" sz="2400" dirty="0" err="1">
                <a:solidFill>
                  <a:srgbClr val="9D5E39"/>
                </a:solidFill>
                <a:latin typeface="Plus Jakarta Sans 2"/>
              </a:rPr>
              <a:t>arzędziownię</a:t>
            </a:r>
            <a:r>
              <a:rPr lang="pl-PL" sz="2400" dirty="0">
                <a:solidFill>
                  <a:srgbClr val="121212"/>
                </a:solidFill>
                <a:latin typeface="Plus Jakarta Sans 1"/>
              </a:rPr>
              <a:t>, która służy do produkcji i ciągłej konserwacji</a:t>
            </a: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 </a:t>
            </a:r>
            <a:r>
              <a:rPr lang="en-GB" sz="2400" dirty="0" err="1">
                <a:solidFill>
                  <a:srgbClr val="9D5E39"/>
                </a:solidFill>
                <a:latin typeface="Plus Jakarta Sans 2"/>
              </a:rPr>
              <a:t>prec</a:t>
            </a:r>
            <a:r>
              <a:rPr lang="pl-PL" sz="2400" dirty="0" err="1">
                <a:solidFill>
                  <a:srgbClr val="9D5E39"/>
                </a:solidFill>
                <a:latin typeface="Plus Jakarta Sans 2"/>
              </a:rPr>
              <a:t>yzyjnych</a:t>
            </a:r>
            <a:r>
              <a:rPr lang="pl-PL" sz="2400" dirty="0">
                <a:solidFill>
                  <a:srgbClr val="9D5E39"/>
                </a:solidFill>
                <a:latin typeface="Plus Jakarta Sans 2"/>
              </a:rPr>
              <a:t> form odlewniczych do </a:t>
            </a:r>
            <a:r>
              <a:rPr lang="en-GB" sz="2400" dirty="0">
                <a:solidFill>
                  <a:srgbClr val="9D5E39"/>
                </a:solidFill>
                <a:latin typeface="Plus Jakarta Sans 2"/>
              </a:rPr>
              <a:t>aluminium.</a:t>
            </a: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 </a:t>
            </a:r>
            <a:r>
              <a:rPr lang="pl-PL" sz="2400" dirty="0">
                <a:solidFill>
                  <a:srgbClr val="121212"/>
                </a:solidFill>
                <a:latin typeface="Plus Jakarta Sans 1"/>
              </a:rPr>
              <a:t>W naszej własnej </a:t>
            </a:r>
            <a:r>
              <a:rPr lang="en-GB" sz="2400" dirty="0">
                <a:solidFill>
                  <a:srgbClr val="9D5E39"/>
                </a:solidFill>
                <a:latin typeface="Plus Jakarta Sans 2"/>
              </a:rPr>
              <a:t>w</a:t>
            </a:r>
            <a:r>
              <a:rPr lang="pl-PL" sz="2400" dirty="0" err="1">
                <a:solidFill>
                  <a:srgbClr val="9D5E39"/>
                </a:solidFill>
                <a:latin typeface="Plus Jakarta Sans 2"/>
              </a:rPr>
              <a:t>ysokociśnieniowej</a:t>
            </a:r>
            <a:r>
              <a:rPr lang="pl-PL" sz="2400" dirty="0">
                <a:solidFill>
                  <a:srgbClr val="9D5E39"/>
                </a:solidFill>
                <a:latin typeface="Plus Jakarta Sans 2"/>
              </a:rPr>
              <a:t> odlewni aluminium</a:t>
            </a:r>
            <a:r>
              <a:rPr lang="pl-PL" sz="2400" dirty="0">
                <a:solidFill>
                  <a:srgbClr val="121212"/>
                </a:solidFill>
                <a:latin typeface="Plus Jakarta Sans 1"/>
              </a:rPr>
              <a:t>, pracującej w reżimie ‚</a:t>
            </a:r>
            <a:r>
              <a:rPr lang="pl-PL" sz="2400" dirty="0" err="1">
                <a:solidFill>
                  <a:srgbClr val="121212"/>
                </a:solidFill>
                <a:latin typeface="Plus Jakarta Sans 1"/>
              </a:rPr>
              <a:t>automotive</a:t>
            </a:r>
            <a:r>
              <a:rPr lang="pl-PL" sz="2400" dirty="0">
                <a:solidFill>
                  <a:srgbClr val="121212"/>
                </a:solidFill>
                <a:latin typeface="Plus Jakarta Sans 1"/>
              </a:rPr>
              <a:t>’, jesteśmy w stanie zapewnić pełną kontrolę nad całym procesem odlewniczym</a:t>
            </a: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.</a:t>
            </a:r>
          </a:p>
          <a:p>
            <a:pPr algn="l">
              <a:lnSpc>
                <a:spcPts val="2660"/>
              </a:lnSpc>
            </a:pPr>
            <a:endParaRPr lang="en-GB" sz="2400" dirty="0">
              <a:solidFill>
                <a:srgbClr val="121212"/>
              </a:solidFill>
              <a:latin typeface="Plus Jakarta Sans 1"/>
            </a:endParaRPr>
          </a:p>
          <a:p>
            <a:pPr algn="l">
              <a:lnSpc>
                <a:spcPts val="2660"/>
              </a:lnSpc>
            </a:pPr>
            <a:r>
              <a:rPr lang="pl-PL" sz="2400" dirty="0">
                <a:solidFill>
                  <a:srgbClr val="121212"/>
                </a:solidFill>
                <a:latin typeface="Plus Jakarta Sans 1"/>
              </a:rPr>
              <a:t>Używamy trzech głównych typów (stopów) a</a:t>
            </a:r>
            <a:r>
              <a:rPr lang="en-GB" sz="2400" dirty="0" err="1">
                <a:solidFill>
                  <a:srgbClr val="121212"/>
                </a:solidFill>
                <a:latin typeface="Plus Jakarta Sans 1"/>
              </a:rPr>
              <a:t>luminium</a:t>
            </a: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 </a:t>
            </a:r>
            <a:r>
              <a:rPr lang="pl-PL" sz="2400" dirty="0">
                <a:solidFill>
                  <a:srgbClr val="121212"/>
                </a:solidFill>
                <a:latin typeface="Plus Jakarta Sans 1"/>
              </a:rPr>
              <a:t>w naszych produktach</a:t>
            </a: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:</a:t>
            </a:r>
          </a:p>
          <a:p>
            <a:pPr algn="l">
              <a:lnSpc>
                <a:spcPts val="2660"/>
              </a:lnSpc>
            </a:pPr>
            <a:endParaRPr lang="en-GB" sz="2400" dirty="0">
              <a:solidFill>
                <a:srgbClr val="121212"/>
              </a:solidFill>
              <a:latin typeface="Plus Jakarta Sans 1"/>
            </a:endParaRPr>
          </a:p>
          <a:p>
            <a:pPr marL="342900" indent="-342900" algn="l">
              <a:lnSpc>
                <a:spcPts val="2660"/>
              </a:lnSpc>
              <a:buFont typeface="Wingdings" pitchFamily="2" charset="2"/>
              <a:buChar char="§"/>
            </a:pPr>
            <a:r>
              <a:rPr lang="en-GB" sz="2400" dirty="0">
                <a:solidFill>
                  <a:srgbClr val="9D5E39"/>
                </a:solidFill>
                <a:latin typeface="Plus Jakarta Sans 2"/>
              </a:rPr>
              <a:t>aluminium DIN 231, </a:t>
            </a:r>
            <a:r>
              <a:rPr lang="pl-PL" sz="2400" dirty="0">
                <a:solidFill>
                  <a:srgbClr val="121212"/>
                </a:solidFill>
                <a:latin typeface="Plus Jakarta Sans 1"/>
              </a:rPr>
              <a:t>stop o obniżonej zawartości miedzi, o takich właściwościach antykorozyjnych, że jest stosowany powszechnie w przemyśle samochodowym</a:t>
            </a: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.</a:t>
            </a:r>
          </a:p>
          <a:p>
            <a:pPr marL="342900" indent="-342900">
              <a:lnSpc>
                <a:spcPts val="2660"/>
              </a:lnSpc>
              <a:buFont typeface="Wingdings" pitchFamily="2" charset="2"/>
              <a:buChar char="§"/>
            </a:pPr>
            <a:r>
              <a:rPr lang="en-GB" sz="2400" dirty="0">
                <a:solidFill>
                  <a:srgbClr val="9D5E39"/>
                </a:solidFill>
                <a:latin typeface="Plus Jakarta Sans 2"/>
              </a:rPr>
              <a:t>aluminium DIN 230</a:t>
            </a: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, </a:t>
            </a:r>
            <a:r>
              <a:rPr lang="pl-PL" sz="2400" dirty="0">
                <a:solidFill>
                  <a:srgbClr val="121212"/>
                </a:solidFill>
                <a:latin typeface="Plus Jakarta Sans 1"/>
              </a:rPr>
              <a:t>stop który zapewnia doskonałe właściwości antykorozyjne i jest stosowany w przypadku elementów krytycznych.</a:t>
            </a:r>
          </a:p>
          <a:p>
            <a:pPr marL="342900" indent="-342900">
              <a:lnSpc>
                <a:spcPts val="2660"/>
              </a:lnSpc>
              <a:buFont typeface="Wingdings" pitchFamily="2" charset="2"/>
              <a:buChar char="§"/>
            </a:pPr>
            <a:r>
              <a:rPr lang="pl-PL" sz="2400" dirty="0">
                <a:solidFill>
                  <a:srgbClr val="9D5E39"/>
                </a:solidFill>
                <a:latin typeface="Plus Jakarta Sans 2"/>
              </a:rPr>
              <a:t>PA38 i PA11, </a:t>
            </a:r>
            <a:r>
              <a:rPr lang="pl-PL" sz="2400" dirty="0">
                <a:solidFill>
                  <a:srgbClr val="121212"/>
                </a:solidFill>
                <a:latin typeface="Plus Jakarta Sans 1"/>
              </a:rPr>
              <a:t>stosowany w przypadku rur</a:t>
            </a: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Plus Jakarta Sans 1"/>
              </a:rPr>
              <a:t>alumini</a:t>
            </a:r>
            <a:r>
              <a:rPr lang="pl-PL" sz="2400" dirty="0">
                <a:solidFill>
                  <a:srgbClr val="121212"/>
                </a:solidFill>
                <a:latin typeface="Plus Jakarta Sans 1"/>
              </a:rPr>
              <a:t>owych i profili -</a:t>
            </a: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 </a:t>
            </a:r>
            <a:r>
              <a:rPr lang="pl-PL" sz="2400" dirty="0">
                <a:solidFill>
                  <a:srgbClr val="121212"/>
                </a:solidFill>
                <a:latin typeface="Plus Jakarta Sans 1"/>
              </a:rPr>
              <a:t>odznacza się znakomitymi właściwościami antykorozyjnymi</a:t>
            </a:r>
            <a:r>
              <a:rPr lang="en-GB" sz="1900" dirty="0">
                <a:solidFill>
                  <a:srgbClr val="121212"/>
                </a:solidFill>
                <a:latin typeface="Plus Jakarta Sans 1"/>
              </a:rPr>
              <a:t>.</a:t>
            </a:r>
          </a:p>
          <a:p>
            <a:pPr algn="l">
              <a:lnSpc>
                <a:spcPts val="2660"/>
              </a:lnSpc>
            </a:pPr>
            <a:endParaRPr lang="en-US" sz="1900" dirty="0">
              <a:solidFill>
                <a:srgbClr val="121212"/>
              </a:solidFill>
              <a:latin typeface="Plus Jakarta Sans 1"/>
            </a:endParaRPr>
          </a:p>
          <a:p>
            <a:pPr algn="l">
              <a:lnSpc>
                <a:spcPts val="2660"/>
              </a:lnSpc>
            </a:pPr>
            <a:endParaRPr lang="en-US" sz="1900" dirty="0">
              <a:solidFill>
                <a:srgbClr val="121212"/>
              </a:solidFill>
              <a:latin typeface="Plus Jakarta Sans 1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6656624" y="9063468"/>
            <a:ext cx="1631376" cy="1223532"/>
          </a:xfrm>
          <a:custGeom>
            <a:avLst/>
            <a:gdLst/>
            <a:ahLst/>
            <a:cxnLst/>
            <a:rect l="l" t="t" r="r" b="b"/>
            <a:pathLst>
              <a:path w="1631376" h="1223532">
                <a:moveTo>
                  <a:pt x="0" y="0"/>
                </a:moveTo>
                <a:lnTo>
                  <a:pt x="1631376" y="0"/>
                </a:lnTo>
                <a:lnTo>
                  <a:pt x="1631376" y="1223532"/>
                </a:lnTo>
                <a:lnTo>
                  <a:pt x="0" y="122353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8062617" cy="10287000"/>
            <a:chOff x="0" y="0"/>
            <a:chExt cx="2123488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23488" cy="2709333"/>
            </a:xfrm>
            <a:custGeom>
              <a:avLst/>
              <a:gdLst/>
              <a:ahLst/>
              <a:cxnLst/>
              <a:rect l="l" t="t" r="r" b="b"/>
              <a:pathLst>
                <a:path w="2123488" h="2709333">
                  <a:moveTo>
                    <a:pt x="0" y="0"/>
                  </a:moveTo>
                  <a:lnTo>
                    <a:pt x="2123488" y="0"/>
                  </a:lnTo>
                  <a:lnTo>
                    <a:pt x="212348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CEDE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123488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6656624" y="9063468"/>
            <a:ext cx="1631376" cy="1223532"/>
          </a:xfrm>
          <a:custGeom>
            <a:avLst/>
            <a:gdLst/>
            <a:ahLst/>
            <a:cxnLst/>
            <a:rect l="l" t="t" r="r" b="b"/>
            <a:pathLst>
              <a:path w="1631376" h="1223532">
                <a:moveTo>
                  <a:pt x="0" y="0"/>
                </a:moveTo>
                <a:lnTo>
                  <a:pt x="1631376" y="0"/>
                </a:lnTo>
                <a:lnTo>
                  <a:pt x="1631376" y="1223532"/>
                </a:lnTo>
                <a:lnTo>
                  <a:pt x="0" y="122353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914400" y="647700"/>
            <a:ext cx="5305036" cy="578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dirty="0">
                <a:solidFill>
                  <a:srgbClr val="9D5E39"/>
                </a:solidFill>
                <a:latin typeface="Plus Jakarta Sans 2"/>
              </a:rPr>
              <a:t>ST</a:t>
            </a:r>
            <a:r>
              <a:rPr lang="pl-PL" sz="3600" dirty="0">
                <a:solidFill>
                  <a:srgbClr val="9D5E39"/>
                </a:solidFill>
                <a:latin typeface="Plus Jakarta Sans 2"/>
              </a:rPr>
              <a:t>A</a:t>
            </a:r>
            <a:r>
              <a:rPr lang="en-US" sz="3600" dirty="0">
                <a:solidFill>
                  <a:srgbClr val="9D5E39"/>
                </a:solidFill>
                <a:latin typeface="Plus Jakarta Sans 2"/>
              </a:rPr>
              <a:t>L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14400" y="1638300"/>
            <a:ext cx="6515100" cy="8390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pl-PL" sz="2400" cap="small" noProof="0" dirty="0">
                <a:solidFill>
                  <a:srgbClr val="121212"/>
                </a:solidFill>
                <a:latin typeface="Plus Jakarta Sans 1"/>
              </a:rPr>
              <a:t>Norlys</a:t>
            </a:r>
            <a:r>
              <a:rPr lang="pl-PL" sz="2400" noProof="0" dirty="0">
                <a:solidFill>
                  <a:srgbClr val="121212"/>
                </a:solidFill>
                <a:latin typeface="Plus Jakarta Sans 1"/>
              </a:rPr>
              <a:t> w procesach produkcyjnych używa blach stalowych, rur, profili i elementów złącznych pozyskiwanych od </a:t>
            </a:r>
            <a:r>
              <a:rPr lang="pl-PL" sz="2400" noProof="0" dirty="0">
                <a:solidFill>
                  <a:srgbClr val="9D5E39"/>
                </a:solidFill>
                <a:latin typeface="Plus Jakarta Sans 2"/>
              </a:rPr>
              <a:t>Europejskich producentów</a:t>
            </a:r>
            <a:r>
              <a:rPr lang="pl-PL" sz="2400" noProof="0" dirty="0">
                <a:solidFill>
                  <a:srgbClr val="121212"/>
                </a:solidFill>
                <a:latin typeface="Plus Jakarta Sans 1"/>
              </a:rPr>
              <a:t>.</a:t>
            </a:r>
          </a:p>
          <a:p>
            <a:pPr algn="l">
              <a:lnSpc>
                <a:spcPts val="3000"/>
              </a:lnSpc>
            </a:pPr>
            <a:endParaRPr lang="pl-PL" sz="2400" noProof="0" dirty="0">
              <a:solidFill>
                <a:srgbClr val="121212"/>
              </a:solidFill>
              <a:latin typeface="Plus Jakarta Sans 1"/>
            </a:endParaRPr>
          </a:p>
          <a:p>
            <a:pPr algn="l">
              <a:lnSpc>
                <a:spcPts val="3000"/>
              </a:lnSpc>
            </a:pPr>
            <a:r>
              <a:rPr lang="pl-PL" sz="2400" noProof="0" dirty="0">
                <a:solidFill>
                  <a:srgbClr val="121212"/>
                </a:solidFill>
                <a:latin typeface="Plus Jakarta Sans 1"/>
              </a:rPr>
              <a:t>Poza normalnymi płytami stalowymi z blachy ‚czarnej’, używamy </a:t>
            </a:r>
            <a:r>
              <a:rPr lang="pl-PL" sz="2400" noProof="0" dirty="0">
                <a:solidFill>
                  <a:srgbClr val="9D5E39"/>
                </a:solidFill>
                <a:latin typeface="Plus Jakarta Sans 2"/>
              </a:rPr>
              <a:t>najwyższej jakości blach ze stali </a:t>
            </a:r>
            <a:r>
              <a:rPr lang="pl-PL" sz="2400" noProof="0" dirty="0" err="1">
                <a:solidFill>
                  <a:srgbClr val="9D5E39"/>
                </a:solidFill>
                <a:latin typeface="Plus Jakarta Sans 2"/>
              </a:rPr>
              <a:t>głębokotłocznej</a:t>
            </a:r>
            <a:r>
              <a:rPr lang="pl-PL" sz="2400" noProof="0" dirty="0">
                <a:solidFill>
                  <a:srgbClr val="121212"/>
                </a:solidFill>
                <a:latin typeface="Plus Jakarta Sans 1"/>
              </a:rPr>
              <a:t>, by wyprodukować niektóre z naszych produktów.</a:t>
            </a:r>
          </a:p>
          <a:p>
            <a:pPr algn="l">
              <a:lnSpc>
                <a:spcPts val="3000"/>
              </a:lnSpc>
            </a:pPr>
            <a:endParaRPr lang="pl-PL" sz="2400" noProof="0" dirty="0">
              <a:solidFill>
                <a:srgbClr val="121212"/>
              </a:solidFill>
              <a:latin typeface="Plus Jakarta Sans 1"/>
            </a:endParaRPr>
          </a:p>
          <a:p>
            <a:pPr algn="l">
              <a:lnSpc>
                <a:spcPts val="3000"/>
              </a:lnSpc>
            </a:pPr>
            <a:r>
              <a:rPr lang="pl-PL" sz="2400" noProof="0" dirty="0">
                <a:solidFill>
                  <a:srgbClr val="121212"/>
                </a:solidFill>
                <a:latin typeface="Plus Jakarta Sans 1"/>
              </a:rPr>
              <a:t>Aby zapewnić długotrwałą ochronę antykorozyjną stali, firma </a:t>
            </a:r>
            <a:r>
              <a:rPr lang="pl-PL" sz="2400" cap="small" noProof="0" dirty="0">
                <a:solidFill>
                  <a:srgbClr val="121212"/>
                </a:solidFill>
                <a:latin typeface="Plus Jakarta Sans 1"/>
              </a:rPr>
              <a:t>Norlys</a:t>
            </a:r>
            <a:r>
              <a:rPr lang="pl-PL" sz="2400" noProof="0" dirty="0">
                <a:solidFill>
                  <a:srgbClr val="121212"/>
                </a:solidFill>
                <a:latin typeface="Plus Jakarta Sans 1"/>
              </a:rPr>
              <a:t> przeprowadza </a:t>
            </a:r>
            <a:r>
              <a:rPr lang="pl-PL" sz="2400" noProof="0" dirty="0">
                <a:solidFill>
                  <a:srgbClr val="9D5E39"/>
                </a:solidFill>
                <a:latin typeface="Plus Jakarta Sans 2"/>
              </a:rPr>
              <a:t>wieloetapowy proces fizycznej i chemicznej obróbki powierzchni</a:t>
            </a:r>
            <a:r>
              <a:rPr lang="pl-PL" sz="2400" noProof="0" dirty="0">
                <a:solidFill>
                  <a:srgbClr val="121212"/>
                </a:solidFill>
                <a:latin typeface="Plus Jakarta Sans 1"/>
              </a:rPr>
              <a:t>, </a:t>
            </a:r>
            <a:r>
              <a:rPr lang="pl-PL" sz="2400" dirty="0">
                <a:solidFill>
                  <a:srgbClr val="121212"/>
                </a:solidFill>
                <a:latin typeface="Plus Jakarta Sans 1"/>
              </a:rPr>
              <a:t>by</a:t>
            </a:r>
            <a:r>
              <a:rPr lang="pl-PL" sz="2400" noProof="0" dirty="0">
                <a:solidFill>
                  <a:srgbClr val="121212"/>
                </a:solidFill>
                <a:latin typeface="Plus Jakarta Sans 1"/>
              </a:rPr>
              <a:t> następnie nałożyć na nią wybraną powłokę malarską.</a:t>
            </a:r>
          </a:p>
          <a:p>
            <a:pPr algn="l">
              <a:lnSpc>
                <a:spcPts val="3000"/>
              </a:lnSpc>
            </a:pPr>
            <a:r>
              <a:rPr lang="pl-PL" sz="2400" noProof="0" dirty="0">
                <a:solidFill>
                  <a:srgbClr val="121212"/>
                </a:solidFill>
                <a:latin typeface="Plus Jakarta Sans 1"/>
              </a:rPr>
              <a:t> </a:t>
            </a:r>
          </a:p>
          <a:p>
            <a:pPr algn="l">
              <a:lnSpc>
                <a:spcPts val="3000"/>
              </a:lnSpc>
            </a:pPr>
            <a:r>
              <a:rPr lang="pl-PL" sz="2400" noProof="0" dirty="0">
                <a:solidFill>
                  <a:srgbClr val="121212"/>
                </a:solidFill>
                <a:latin typeface="Plus Jakarta Sans 1"/>
              </a:rPr>
              <a:t>W przypadku niektórych elementów stalowych firma </a:t>
            </a:r>
            <a:r>
              <a:rPr lang="pl-PL" sz="2400" cap="small" noProof="0" dirty="0">
                <a:solidFill>
                  <a:srgbClr val="121212"/>
                </a:solidFill>
                <a:latin typeface="Plus Jakarta Sans 1"/>
              </a:rPr>
              <a:t>Norlys</a:t>
            </a:r>
            <a:r>
              <a:rPr lang="pl-PL" sz="2400" noProof="0" dirty="0">
                <a:solidFill>
                  <a:srgbClr val="121212"/>
                </a:solidFill>
                <a:latin typeface="Plus Jakarta Sans 1"/>
              </a:rPr>
              <a:t> stosuje inną metodę zabezpieczenia powierzchni –</a:t>
            </a:r>
          </a:p>
          <a:p>
            <a:pPr algn="l">
              <a:lnSpc>
                <a:spcPts val="3000"/>
              </a:lnSpc>
            </a:pPr>
            <a:r>
              <a:rPr lang="pl-PL" sz="2400" noProof="0" dirty="0">
                <a:solidFill>
                  <a:srgbClr val="9D5E39"/>
                </a:solidFill>
                <a:latin typeface="Plus Jakarta Sans 2"/>
              </a:rPr>
              <a:t>- cynkowanie ogniowe</a:t>
            </a:r>
            <a:r>
              <a:rPr lang="pl-PL" sz="2400" noProof="0" dirty="0">
                <a:solidFill>
                  <a:srgbClr val="121212"/>
                </a:solidFill>
                <a:latin typeface="Plus Jakarta Sans 1"/>
              </a:rPr>
              <a:t>.</a:t>
            </a:r>
          </a:p>
          <a:p>
            <a:pPr algn="l">
              <a:lnSpc>
                <a:spcPts val="2659"/>
              </a:lnSpc>
            </a:pPr>
            <a:endParaRPr lang="en-US" sz="1899" dirty="0">
              <a:solidFill>
                <a:srgbClr val="121212"/>
              </a:solidFill>
              <a:latin typeface="Plus Jakarta Sans 1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83BB12D-7F3B-7830-606E-24EFCD10E7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49816" y="190500"/>
            <a:ext cx="9885784" cy="478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B31982-B605-E840-C9F2-11BF51695D3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9816" y="5143500"/>
            <a:ext cx="4790732" cy="49011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936804F-1273-7233-FDC2-5F116C409FC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27747" y="5143500"/>
            <a:ext cx="4907853" cy="490119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259295" y="143876"/>
            <a:ext cx="4875304" cy="9963279"/>
          </a:xfrm>
          <a:custGeom>
            <a:avLst/>
            <a:gdLst/>
            <a:ahLst/>
            <a:cxnLst/>
            <a:rect l="l" t="t" r="r" b="b"/>
            <a:pathLst>
              <a:path w="4875304" h="9963279">
                <a:moveTo>
                  <a:pt x="0" y="0"/>
                </a:moveTo>
                <a:lnTo>
                  <a:pt x="4875304" y="0"/>
                </a:lnTo>
                <a:lnTo>
                  <a:pt x="4875304" y="9963279"/>
                </a:lnTo>
                <a:lnTo>
                  <a:pt x="0" y="996327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6656624" y="9063468"/>
            <a:ext cx="1631376" cy="1223532"/>
          </a:xfrm>
          <a:custGeom>
            <a:avLst/>
            <a:gdLst/>
            <a:ahLst/>
            <a:cxnLst/>
            <a:rect l="l" t="t" r="r" b="b"/>
            <a:pathLst>
              <a:path w="1631376" h="1223532">
                <a:moveTo>
                  <a:pt x="0" y="0"/>
                </a:moveTo>
                <a:lnTo>
                  <a:pt x="1631376" y="0"/>
                </a:lnTo>
                <a:lnTo>
                  <a:pt x="1631376" y="1223532"/>
                </a:lnTo>
                <a:lnTo>
                  <a:pt x="0" y="122353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8062617" cy="10287000"/>
            <a:chOff x="0" y="0"/>
            <a:chExt cx="2123488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23488" cy="2709333"/>
            </a:xfrm>
            <a:custGeom>
              <a:avLst/>
              <a:gdLst/>
              <a:ahLst/>
              <a:cxnLst/>
              <a:rect l="l" t="t" r="r" b="b"/>
              <a:pathLst>
                <a:path w="2123488" h="2709333">
                  <a:moveTo>
                    <a:pt x="0" y="0"/>
                  </a:moveTo>
                  <a:lnTo>
                    <a:pt x="2123488" y="0"/>
                  </a:lnTo>
                  <a:lnTo>
                    <a:pt x="212348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CEDE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2123488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8214952" y="143876"/>
            <a:ext cx="4882418" cy="9963279"/>
          </a:xfrm>
          <a:custGeom>
            <a:avLst/>
            <a:gdLst/>
            <a:ahLst/>
            <a:cxnLst/>
            <a:rect l="l" t="t" r="r" b="b"/>
            <a:pathLst>
              <a:path w="4882418" h="9963279">
                <a:moveTo>
                  <a:pt x="0" y="0"/>
                </a:moveTo>
                <a:lnTo>
                  <a:pt x="4882418" y="0"/>
                </a:lnTo>
                <a:lnTo>
                  <a:pt x="4882418" y="9963279"/>
                </a:lnTo>
                <a:lnTo>
                  <a:pt x="0" y="996327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TextBox 8"/>
          <p:cNvSpPr txBox="1"/>
          <p:nvPr/>
        </p:nvSpPr>
        <p:spPr>
          <a:xfrm>
            <a:off x="1028700" y="952500"/>
            <a:ext cx="5745168" cy="1219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pl-PL" sz="3600" dirty="0">
                <a:solidFill>
                  <a:srgbClr val="9D5E39"/>
                </a:solidFill>
                <a:latin typeface="Plus Jakarta Sans 2"/>
              </a:rPr>
              <a:t>DLACZEGO UŻYWAMY</a:t>
            </a:r>
            <a:r>
              <a:rPr lang="en-US" sz="3600" dirty="0">
                <a:solidFill>
                  <a:srgbClr val="9D5E39"/>
                </a:solidFill>
                <a:latin typeface="Plus Jakarta Sans 2"/>
              </a:rPr>
              <a:t> ALUMINIUM </a:t>
            </a:r>
            <a:r>
              <a:rPr lang="pl-PL" sz="3600" dirty="0">
                <a:solidFill>
                  <a:srgbClr val="9D5E39"/>
                </a:solidFill>
                <a:latin typeface="Plus Jakarta Sans 2"/>
              </a:rPr>
              <a:t>I</a:t>
            </a:r>
            <a:r>
              <a:rPr lang="en-US" sz="3600" dirty="0">
                <a:solidFill>
                  <a:srgbClr val="9D5E39"/>
                </a:solidFill>
                <a:latin typeface="Plus Jakarta Sans 2"/>
              </a:rPr>
              <a:t> ST</a:t>
            </a:r>
            <a:r>
              <a:rPr lang="pl-PL" sz="3600" dirty="0">
                <a:solidFill>
                  <a:srgbClr val="9D5E39"/>
                </a:solidFill>
                <a:latin typeface="Plus Jakarta Sans 2"/>
              </a:rPr>
              <a:t>A</a:t>
            </a:r>
            <a:r>
              <a:rPr lang="en-US" sz="3600" dirty="0">
                <a:solidFill>
                  <a:srgbClr val="9D5E39"/>
                </a:solidFill>
                <a:latin typeface="Plus Jakarta Sans 2"/>
              </a:rPr>
              <a:t>L</a:t>
            </a:r>
            <a:r>
              <a:rPr lang="pl-PL" sz="3600" dirty="0">
                <a:solidFill>
                  <a:srgbClr val="9D5E39"/>
                </a:solidFill>
                <a:latin typeface="Plus Jakarta Sans 2"/>
              </a:rPr>
              <a:t>I?</a:t>
            </a:r>
            <a:endParaRPr lang="en-US" sz="3600" dirty="0">
              <a:solidFill>
                <a:srgbClr val="9D5E39"/>
              </a:solidFill>
              <a:latin typeface="Plus Jakarta Sans 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27600" y="2695565"/>
            <a:ext cx="6007418" cy="6509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pl-PL" sz="2400" dirty="0">
                <a:solidFill>
                  <a:srgbClr val="121212"/>
                </a:solidFill>
                <a:latin typeface="Plus Jakarta Sans 1"/>
              </a:rPr>
              <a:t>Istnieje wielowiekowa tradycja obróbki stali, która jest niezwykle trwałym, </a:t>
            </a:r>
          </a:p>
          <a:p>
            <a:pPr algn="l">
              <a:lnSpc>
                <a:spcPts val="3000"/>
              </a:lnSpc>
            </a:pPr>
            <a:r>
              <a:rPr lang="pl-PL" sz="2400" dirty="0">
                <a:solidFill>
                  <a:srgbClr val="121212"/>
                </a:solidFill>
                <a:latin typeface="Plus Jakarta Sans 1"/>
              </a:rPr>
              <a:t>a jednocześnie podatnym na formowanie materiałem. Dobrze znana technologia i metody ochrony powierzchni.</a:t>
            </a:r>
          </a:p>
          <a:p>
            <a:pPr algn="l">
              <a:lnSpc>
                <a:spcPts val="3000"/>
              </a:lnSpc>
            </a:pPr>
            <a:endParaRPr lang="pl-PL" sz="2400" dirty="0">
              <a:solidFill>
                <a:srgbClr val="121212"/>
              </a:solidFill>
              <a:latin typeface="Plus Jakarta Sans 1"/>
            </a:endParaRPr>
          </a:p>
          <a:p>
            <a:pPr algn="l">
              <a:lnSpc>
                <a:spcPts val="3000"/>
              </a:lnSpc>
            </a:pPr>
            <a:r>
              <a:rPr lang="pl-PL" sz="2400" dirty="0">
                <a:solidFill>
                  <a:srgbClr val="121212"/>
                </a:solidFill>
                <a:latin typeface="Plus Jakarta Sans 1"/>
              </a:rPr>
              <a:t>Wprowadzenie odlewów aluminiowych umożliwiło produkcję lekkich i bardzo wytrzymałych konstrukcji opraw oświetleniowych o praktycznie dowolnym kształcie.</a:t>
            </a:r>
          </a:p>
          <a:p>
            <a:pPr algn="l">
              <a:lnSpc>
                <a:spcPts val="3000"/>
              </a:lnSpc>
            </a:pPr>
            <a:endParaRPr lang="pl-PL" sz="2400" dirty="0">
              <a:solidFill>
                <a:srgbClr val="121212"/>
              </a:solidFill>
              <a:latin typeface="Plus Jakarta Sans 1"/>
            </a:endParaRPr>
          </a:p>
          <a:p>
            <a:pPr algn="l">
              <a:lnSpc>
                <a:spcPts val="3000"/>
              </a:lnSpc>
            </a:pPr>
            <a:r>
              <a:rPr lang="pl-PL" sz="2400" dirty="0">
                <a:solidFill>
                  <a:srgbClr val="121212"/>
                </a:solidFill>
                <a:latin typeface="Plus Jakarta Sans 1"/>
              </a:rPr>
              <a:t>Zarówno stal, jak i aluminium zapewniają bardzo dobre przewodzenie ciepła z elementów elektronicznych, czego nie zapewniają tworzywa sztuczne (materiały syntetyczne). </a:t>
            </a:r>
            <a:endParaRPr lang="en-GB" sz="2400" dirty="0">
              <a:solidFill>
                <a:srgbClr val="121212"/>
              </a:solidFill>
              <a:latin typeface="Plus Jakarta Sans 1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6590FF5-922C-098D-A880-8E6B44123C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"/>
          <a:stretch/>
        </p:blipFill>
        <p:spPr>
          <a:xfrm>
            <a:off x="8229600" y="179845"/>
            <a:ext cx="9919646" cy="992731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8062617" cy="10287000"/>
            <a:chOff x="0" y="0"/>
            <a:chExt cx="2123488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23488" cy="2709333"/>
            </a:xfrm>
            <a:custGeom>
              <a:avLst/>
              <a:gdLst/>
              <a:ahLst/>
              <a:cxnLst/>
              <a:rect l="l" t="t" r="r" b="b"/>
              <a:pathLst>
                <a:path w="2123488" h="2709333">
                  <a:moveTo>
                    <a:pt x="0" y="0"/>
                  </a:moveTo>
                  <a:lnTo>
                    <a:pt x="2123488" y="0"/>
                  </a:lnTo>
                  <a:lnTo>
                    <a:pt x="212348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CEDE7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2123488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6656624" y="9063468"/>
            <a:ext cx="1631376" cy="1223532"/>
          </a:xfrm>
          <a:custGeom>
            <a:avLst/>
            <a:gdLst/>
            <a:ahLst/>
            <a:cxnLst/>
            <a:rect l="l" t="t" r="r" b="b"/>
            <a:pathLst>
              <a:path w="1631376" h="1223532">
                <a:moveTo>
                  <a:pt x="0" y="0"/>
                </a:moveTo>
                <a:lnTo>
                  <a:pt x="1631376" y="0"/>
                </a:lnTo>
                <a:lnTo>
                  <a:pt x="1631376" y="1223532"/>
                </a:lnTo>
                <a:lnTo>
                  <a:pt x="0" y="122353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1028700" y="952500"/>
            <a:ext cx="6230994" cy="578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9"/>
              </a:lnSpc>
            </a:pPr>
            <a:r>
              <a:rPr lang="pl-PL" sz="3599" dirty="0">
                <a:solidFill>
                  <a:srgbClr val="9D5E39"/>
                </a:solidFill>
                <a:latin typeface="Plus Jakarta Sans 2"/>
              </a:rPr>
              <a:t>MALARNIA PROSZKOWA</a:t>
            </a:r>
            <a:endParaRPr lang="en-US" sz="3599" dirty="0">
              <a:solidFill>
                <a:srgbClr val="9D5E39"/>
              </a:solidFill>
              <a:latin typeface="Plus Jakarta Sans 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8700" y="2055722"/>
            <a:ext cx="6007418" cy="7008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pl-PL" sz="2400" noProof="0" dirty="0">
                <a:solidFill>
                  <a:srgbClr val="121212"/>
                </a:solidFill>
                <a:latin typeface="Plus Jakarta Sans 1"/>
              </a:rPr>
              <a:t>Większość elementów </a:t>
            </a:r>
            <a:r>
              <a:rPr lang="pl-PL" sz="2400" noProof="0" dirty="0">
                <a:solidFill>
                  <a:srgbClr val="9D5E39"/>
                </a:solidFill>
                <a:latin typeface="Plus Jakarta Sans 2"/>
              </a:rPr>
              <a:t>stalowych </a:t>
            </a:r>
          </a:p>
          <a:p>
            <a:pPr algn="l">
              <a:lnSpc>
                <a:spcPts val="3000"/>
              </a:lnSpc>
            </a:pPr>
            <a:r>
              <a:rPr lang="pl-PL" sz="2400" noProof="0" dirty="0">
                <a:solidFill>
                  <a:srgbClr val="9D5E39"/>
                </a:solidFill>
                <a:latin typeface="Plus Jakarta Sans 2"/>
              </a:rPr>
              <a:t>i aluminiowych jest malowana </a:t>
            </a:r>
            <a:r>
              <a:rPr lang="pl-PL" sz="2400" noProof="0" dirty="0">
                <a:solidFill>
                  <a:srgbClr val="121212"/>
                </a:solidFill>
                <a:latin typeface="Plus Jakarta Sans 1"/>
              </a:rPr>
              <a:t>w celu zapewnienia im maksymalnej </a:t>
            </a:r>
          </a:p>
          <a:p>
            <a:pPr algn="l">
              <a:lnSpc>
                <a:spcPts val="3000"/>
              </a:lnSpc>
            </a:pPr>
            <a:r>
              <a:rPr lang="pl-PL" sz="2400" noProof="0" dirty="0">
                <a:solidFill>
                  <a:srgbClr val="121212"/>
                </a:solidFill>
                <a:latin typeface="Plus Jakarta Sans 1"/>
              </a:rPr>
              <a:t>i długotrwałej ochrony przeciw korozji. </a:t>
            </a:r>
          </a:p>
          <a:p>
            <a:pPr algn="l">
              <a:lnSpc>
                <a:spcPts val="3000"/>
              </a:lnSpc>
            </a:pPr>
            <a:endParaRPr lang="pl-PL" sz="2400" noProof="0" dirty="0">
              <a:solidFill>
                <a:srgbClr val="121212"/>
              </a:solidFill>
              <a:latin typeface="Plus Jakarta Sans 1"/>
            </a:endParaRPr>
          </a:p>
          <a:p>
            <a:pPr>
              <a:lnSpc>
                <a:spcPts val="3000"/>
              </a:lnSpc>
            </a:pPr>
            <a:r>
              <a:rPr lang="pl-PL" sz="2400" noProof="0" dirty="0">
                <a:solidFill>
                  <a:srgbClr val="121212"/>
                </a:solidFill>
                <a:latin typeface="Plus Jakarta Sans 1"/>
              </a:rPr>
              <a:t>W </a:t>
            </a:r>
            <a:r>
              <a:rPr lang="pl-PL" sz="2400" dirty="0">
                <a:solidFill>
                  <a:srgbClr val="121212"/>
                </a:solidFill>
                <a:latin typeface="Plus Jakarta Sans 1"/>
              </a:rPr>
              <a:t>n</a:t>
            </a:r>
            <a:r>
              <a:rPr lang="pl-PL" sz="2400" noProof="0" dirty="0" err="1">
                <a:solidFill>
                  <a:srgbClr val="121212"/>
                </a:solidFill>
                <a:latin typeface="Plus Jakarta Sans 1"/>
              </a:rPr>
              <a:t>aszej</a:t>
            </a:r>
            <a:r>
              <a:rPr lang="pl-PL" sz="2400" noProof="0" dirty="0">
                <a:solidFill>
                  <a:srgbClr val="121212"/>
                </a:solidFill>
                <a:latin typeface="Plus Jakarta Sans 1"/>
              </a:rPr>
              <a:t> malarni używamy farb proszkowych napylanych </a:t>
            </a:r>
            <a:r>
              <a:rPr lang="pl-PL" sz="2400" noProof="0" dirty="0">
                <a:solidFill>
                  <a:srgbClr val="9D5E39"/>
                </a:solidFill>
                <a:latin typeface="Plus Jakarta Sans 2"/>
              </a:rPr>
              <a:t>metodą TRIBO</a:t>
            </a:r>
            <a:r>
              <a:rPr lang="pl-PL" sz="2400" noProof="0" dirty="0">
                <a:solidFill>
                  <a:srgbClr val="121212"/>
                </a:solidFill>
                <a:latin typeface="Plus Jakarta Sans 1"/>
              </a:rPr>
              <a:t>.</a:t>
            </a:r>
          </a:p>
          <a:p>
            <a:pPr algn="l">
              <a:lnSpc>
                <a:spcPts val="3000"/>
              </a:lnSpc>
            </a:pPr>
            <a:endParaRPr lang="pl-PL" sz="2400" noProof="0" dirty="0">
              <a:solidFill>
                <a:srgbClr val="121212"/>
              </a:solidFill>
              <a:latin typeface="Plus Jakarta Sans 1"/>
            </a:endParaRPr>
          </a:p>
          <a:p>
            <a:pPr>
              <a:lnSpc>
                <a:spcPts val="3000"/>
              </a:lnSpc>
            </a:pPr>
            <a:r>
              <a:rPr lang="pl-PL" sz="2400" noProof="0" dirty="0">
                <a:solidFill>
                  <a:srgbClr val="121212"/>
                </a:solidFill>
                <a:latin typeface="Plus Jakarta Sans 1"/>
              </a:rPr>
              <a:t>Zaraz po aplikacji farby proszkowej na powierzchni, tak przygotowane elementy umieszcza się w specjalnych piecach, gdzie w ściśle kontrolowanych warunkach (czas + temperatura) farba proszkowa ulega </a:t>
            </a:r>
            <a:r>
              <a:rPr lang="pl-PL" sz="2400" noProof="0" dirty="0">
                <a:solidFill>
                  <a:srgbClr val="9D5E39"/>
                </a:solidFill>
                <a:latin typeface="Plus Jakarta Sans 2"/>
              </a:rPr>
              <a:t>procesowi polimeryzacji</a:t>
            </a:r>
            <a:r>
              <a:rPr lang="pl-PL" sz="2400" noProof="0" dirty="0">
                <a:solidFill>
                  <a:srgbClr val="121212"/>
                </a:solidFill>
                <a:latin typeface="Plus Jakarta Sans 1"/>
              </a:rPr>
              <a:t>, tworząc atrakcyjnie wyglądającą, jednolitą powierzchnię.</a:t>
            </a:r>
          </a:p>
          <a:p>
            <a:pPr algn="l">
              <a:lnSpc>
                <a:spcPts val="3499"/>
              </a:lnSpc>
            </a:pPr>
            <a:endParaRPr lang="en-US" sz="2499" dirty="0">
              <a:solidFill>
                <a:srgbClr val="121212"/>
              </a:solidFill>
              <a:latin typeface="Plus Jakarta Sans 1"/>
            </a:endParaRPr>
          </a:p>
          <a:p>
            <a:pPr algn="l">
              <a:lnSpc>
                <a:spcPts val="3499"/>
              </a:lnSpc>
            </a:pPr>
            <a:endParaRPr lang="en-US" sz="2499" dirty="0">
              <a:solidFill>
                <a:srgbClr val="121212"/>
              </a:solidFill>
              <a:latin typeface="Plus Jakarta Sans 1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0"/>
            <a:ext cx="8062617" cy="10287000"/>
            <a:chOff x="0" y="0"/>
            <a:chExt cx="2123488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23488" cy="2709333"/>
            </a:xfrm>
            <a:custGeom>
              <a:avLst/>
              <a:gdLst/>
              <a:ahLst/>
              <a:cxnLst/>
              <a:rect l="l" t="t" r="r" b="b"/>
              <a:pathLst>
                <a:path w="2123488" h="2709333">
                  <a:moveTo>
                    <a:pt x="0" y="0"/>
                  </a:moveTo>
                  <a:lnTo>
                    <a:pt x="2123488" y="0"/>
                  </a:lnTo>
                  <a:lnTo>
                    <a:pt x="212348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CEDE7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2123488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28700" y="952500"/>
            <a:ext cx="6230994" cy="578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9"/>
              </a:lnSpc>
            </a:pPr>
            <a:r>
              <a:rPr lang="pl-PL" sz="3599" dirty="0">
                <a:solidFill>
                  <a:srgbClr val="9D5E39"/>
                </a:solidFill>
                <a:latin typeface="Plus Jakarta Sans 2"/>
              </a:rPr>
              <a:t>PALETA KOLORÓW</a:t>
            </a:r>
            <a:endParaRPr lang="en-US" sz="3599" dirty="0">
              <a:solidFill>
                <a:srgbClr val="9D5E39"/>
              </a:solidFill>
              <a:latin typeface="Plus Jakarta Sans 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8700" y="2055722"/>
            <a:ext cx="6362700" cy="70779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pl-PL" sz="2400" dirty="0">
                <a:solidFill>
                  <a:srgbClr val="121212"/>
                </a:solidFill>
                <a:latin typeface="Plus Jakarta Sans 1"/>
              </a:rPr>
              <a:t>Obecna paleta kolorów standardowych</a:t>
            </a: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:</a:t>
            </a: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pl-PL" sz="2400" dirty="0">
                <a:solidFill>
                  <a:srgbClr val="9D5E39"/>
                </a:solidFill>
                <a:latin typeface="Plus Jakarta Sans 2"/>
              </a:rPr>
              <a:t>CZARNY</a:t>
            </a: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 RAL9005</a:t>
            </a: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400" dirty="0">
                <a:solidFill>
                  <a:srgbClr val="9D5E39"/>
                </a:solidFill>
                <a:latin typeface="Plus Jakarta Sans 2"/>
              </a:rPr>
              <a:t>GRA</a:t>
            </a:r>
            <a:r>
              <a:rPr lang="pl-PL" sz="2400" dirty="0">
                <a:solidFill>
                  <a:srgbClr val="9D5E39"/>
                </a:solidFill>
                <a:latin typeface="Plus Jakarta Sans 2"/>
              </a:rPr>
              <a:t>FIT</a:t>
            </a: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 RAL7016</a:t>
            </a: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400" dirty="0">
                <a:solidFill>
                  <a:srgbClr val="9D5E39"/>
                </a:solidFill>
                <a:latin typeface="Plus Jakarta Sans 2"/>
              </a:rPr>
              <a:t>ALUMINIUM</a:t>
            </a: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 RAL9006</a:t>
            </a: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pl-PL" sz="2400" dirty="0">
                <a:solidFill>
                  <a:srgbClr val="9D5E39"/>
                </a:solidFill>
                <a:latin typeface="Plus Jakarta Sans 2"/>
              </a:rPr>
              <a:t>BIAŁY</a:t>
            </a:r>
            <a:r>
              <a:rPr lang="en-GB" sz="2400" dirty="0">
                <a:solidFill>
                  <a:srgbClr val="9D5E39"/>
                </a:solidFill>
                <a:latin typeface="Plus Jakarta Sans 2"/>
              </a:rPr>
              <a:t> </a:t>
            </a: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RAL9003</a:t>
            </a: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400" dirty="0">
                <a:solidFill>
                  <a:srgbClr val="9D5E39"/>
                </a:solidFill>
                <a:latin typeface="Plus Jakarta Sans 2"/>
              </a:rPr>
              <a:t>ST</a:t>
            </a:r>
            <a:r>
              <a:rPr lang="pl-PL" sz="2400" dirty="0">
                <a:solidFill>
                  <a:srgbClr val="9D5E39"/>
                </a:solidFill>
                <a:latin typeface="Plus Jakarta Sans 2"/>
              </a:rPr>
              <a:t>AL KORTENOWA </a:t>
            </a: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(</a:t>
            </a:r>
            <a:r>
              <a:rPr lang="pl-PL" sz="2400" dirty="0">
                <a:solidFill>
                  <a:srgbClr val="121212"/>
                </a:solidFill>
                <a:latin typeface="Plus Jakarta Sans 1"/>
              </a:rPr>
              <a:t>zbliżony do</a:t>
            </a: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 RAL8011)</a:t>
            </a: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400" dirty="0">
                <a:solidFill>
                  <a:srgbClr val="9D5E39"/>
                </a:solidFill>
                <a:latin typeface="Plus Jakarta Sans 2"/>
              </a:rPr>
              <a:t>COPPER BROWN </a:t>
            </a: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RAL8004</a:t>
            </a: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400" dirty="0">
                <a:solidFill>
                  <a:srgbClr val="9D5E39"/>
                </a:solidFill>
                <a:latin typeface="Plus Jakarta Sans 2"/>
              </a:rPr>
              <a:t>CEMENT GREY </a:t>
            </a: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RAL7033</a:t>
            </a: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400" dirty="0">
                <a:solidFill>
                  <a:srgbClr val="9D5E39"/>
                </a:solidFill>
                <a:latin typeface="Plus Jakarta Sans 2"/>
              </a:rPr>
              <a:t>BEIGE GREY </a:t>
            </a: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RAL 7006</a:t>
            </a:r>
          </a:p>
          <a:p>
            <a:pPr algn="l">
              <a:lnSpc>
                <a:spcPts val="3499"/>
              </a:lnSpc>
            </a:pPr>
            <a:endParaRPr lang="en-GB" sz="1900" dirty="0">
              <a:solidFill>
                <a:srgbClr val="121212"/>
              </a:solidFill>
              <a:latin typeface="Plus Jakarta Sans 1"/>
            </a:endParaRPr>
          </a:p>
          <a:p>
            <a:pPr algn="l">
              <a:lnSpc>
                <a:spcPts val="3499"/>
              </a:lnSpc>
            </a:pPr>
            <a:r>
              <a:rPr lang="pl-PL" sz="2400" dirty="0">
                <a:solidFill>
                  <a:srgbClr val="121212"/>
                </a:solidFill>
                <a:latin typeface="Plus Jakarta Sans 1"/>
              </a:rPr>
              <a:t>Na specjalne życzenie, po spełnieniu warunków technicznych i komercyjnych, istnieje możliwość otrzymania produktów pomalowanych w dowolnym kolorze RAL.</a:t>
            </a:r>
            <a:endParaRPr lang="en-US" sz="2499" dirty="0">
              <a:solidFill>
                <a:srgbClr val="121212"/>
              </a:solidFill>
              <a:latin typeface="Plus Jakarta Sans 1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D700972-0E88-26FD-55BA-C15E5F8A5B1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582155">
            <a:off x="7205921" y="-223579"/>
            <a:ext cx="10687727" cy="10687727"/>
          </a:xfrm>
          <a:prstGeom prst="rect">
            <a:avLst/>
          </a:prstGeom>
        </p:spPr>
      </p:pic>
      <p:sp>
        <p:nvSpPr>
          <p:cNvPr id="2" name="Freeform 5">
            <a:extLst>
              <a:ext uri="{FF2B5EF4-FFF2-40B4-BE49-F238E27FC236}">
                <a16:creationId xmlns:a16="http://schemas.microsoft.com/office/drawing/2014/main" id="{4115F9B7-CDED-35B9-CBBC-5DA1AAA28C21}"/>
              </a:ext>
            </a:extLst>
          </p:cNvPr>
          <p:cNvSpPr/>
          <p:nvPr/>
        </p:nvSpPr>
        <p:spPr>
          <a:xfrm>
            <a:off x="16656624" y="9063468"/>
            <a:ext cx="1631376" cy="1223532"/>
          </a:xfrm>
          <a:custGeom>
            <a:avLst/>
            <a:gdLst/>
            <a:ahLst/>
            <a:cxnLst/>
            <a:rect l="l" t="t" r="r" b="b"/>
            <a:pathLst>
              <a:path w="1631376" h="1223532">
                <a:moveTo>
                  <a:pt x="0" y="0"/>
                </a:moveTo>
                <a:lnTo>
                  <a:pt x="1631376" y="0"/>
                </a:lnTo>
                <a:lnTo>
                  <a:pt x="1631376" y="1223532"/>
                </a:lnTo>
                <a:lnTo>
                  <a:pt x="0" y="122353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652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8062617" cy="10287000"/>
            <a:chOff x="0" y="0"/>
            <a:chExt cx="2123488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23488" cy="2709333"/>
            </a:xfrm>
            <a:custGeom>
              <a:avLst/>
              <a:gdLst/>
              <a:ahLst/>
              <a:cxnLst/>
              <a:rect l="l" t="t" r="r" b="b"/>
              <a:pathLst>
                <a:path w="2123488" h="2709333">
                  <a:moveTo>
                    <a:pt x="0" y="0"/>
                  </a:moveTo>
                  <a:lnTo>
                    <a:pt x="2123488" y="0"/>
                  </a:lnTo>
                  <a:lnTo>
                    <a:pt x="212348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CEDE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123488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8214952" y="143876"/>
            <a:ext cx="9919646" cy="9963279"/>
          </a:xfrm>
          <a:custGeom>
            <a:avLst/>
            <a:gdLst/>
            <a:ahLst/>
            <a:cxnLst/>
            <a:rect l="l" t="t" r="r" b="b"/>
            <a:pathLst>
              <a:path w="9919646" h="9963279">
                <a:moveTo>
                  <a:pt x="0" y="0"/>
                </a:moveTo>
                <a:lnTo>
                  <a:pt x="9919647" y="0"/>
                </a:lnTo>
                <a:lnTo>
                  <a:pt x="9919647" y="9963279"/>
                </a:lnTo>
                <a:lnTo>
                  <a:pt x="0" y="996327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6656624" y="9063468"/>
            <a:ext cx="1631376" cy="1223532"/>
          </a:xfrm>
          <a:custGeom>
            <a:avLst/>
            <a:gdLst/>
            <a:ahLst/>
            <a:cxnLst/>
            <a:rect l="l" t="t" r="r" b="b"/>
            <a:pathLst>
              <a:path w="1631376" h="1223532">
                <a:moveTo>
                  <a:pt x="0" y="0"/>
                </a:moveTo>
                <a:lnTo>
                  <a:pt x="1631376" y="0"/>
                </a:lnTo>
                <a:lnTo>
                  <a:pt x="1631376" y="1223532"/>
                </a:lnTo>
                <a:lnTo>
                  <a:pt x="0" y="122353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1027600" y="571007"/>
            <a:ext cx="5305036" cy="1219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pl-PL" sz="3600" dirty="0">
                <a:solidFill>
                  <a:srgbClr val="9D5E39"/>
                </a:solidFill>
                <a:latin typeface="Plus Jakarta Sans 2"/>
              </a:rPr>
              <a:t>STAL CYNKOWANA OGNIOWO</a:t>
            </a:r>
            <a:endParaRPr lang="en-US" sz="3600" dirty="0">
              <a:solidFill>
                <a:srgbClr val="9D5E39"/>
              </a:solidFill>
              <a:latin typeface="Plus Jakarta Sans 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7600" y="2136580"/>
            <a:ext cx="6363800" cy="74265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pl-PL" sz="2300" dirty="0">
                <a:solidFill>
                  <a:srgbClr val="121212"/>
                </a:solidFill>
                <a:latin typeface="Plus Jakarta Sans 1"/>
              </a:rPr>
              <a:t>Jednym z najlepszych sposobów zapewnienia długotrwałej ochrony antykorozyjnej dla elementów stalowych, jest zastosowanie </a:t>
            </a:r>
            <a:r>
              <a:rPr lang="en-GB" sz="2300" dirty="0" err="1">
                <a:solidFill>
                  <a:srgbClr val="9D5E39"/>
                </a:solidFill>
                <a:latin typeface="Plus Jakarta Sans 2"/>
              </a:rPr>
              <a:t>proces</a:t>
            </a:r>
            <a:r>
              <a:rPr lang="pl-PL" sz="2300" dirty="0">
                <a:solidFill>
                  <a:srgbClr val="9D5E39"/>
                </a:solidFill>
                <a:latin typeface="Plus Jakarta Sans 2"/>
              </a:rPr>
              <a:t>u cynkowania ogniowego</a:t>
            </a:r>
            <a:r>
              <a:rPr lang="en-GB" sz="2300" dirty="0">
                <a:solidFill>
                  <a:srgbClr val="121212"/>
                </a:solidFill>
                <a:latin typeface="Plus Jakarta Sans 1"/>
              </a:rPr>
              <a:t>. </a:t>
            </a:r>
            <a:r>
              <a:rPr lang="pl-PL" sz="2300" dirty="0">
                <a:solidFill>
                  <a:srgbClr val="121212"/>
                </a:solidFill>
                <a:latin typeface="Plus Jakarta Sans 1"/>
              </a:rPr>
              <a:t>Można go stosować zarówno jako ostatni etap obróbki powierzchni, jak i jako jeden z etapów przed malowaniem proszkowym.</a:t>
            </a:r>
            <a:r>
              <a:rPr lang="en-GB" sz="2300" dirty="0">
                <a:solidFill>
                  <a:srgbClr val="121212"/>
                </a:solidFill>
                <a:latin typeface="Plus Jakarta Sans 1"/>
              </a:rPr>
              <a:t> </a:t>
            </a:r>
          </a:p>
          <a:p>
            <a:pPr algn="l">
              <a:lnSpc>
                <a:spcPts val="3079"/>
              </a:lnSpc>
            </a:pPr>
            <a:endParaRPr lang="en-GB" sz="2300" dirty="0">
              <a:solidFill>
                <a:srgbClr val="121212"/>
              </a:solidFill>
              <a:latin typeface="Plus Jakarta Sans 1"/>
            </a:endParaRPr>
          </a:p>
          <a:p>
            <a:pPr algn="l">
              <a:lnSpc>
                <a:spcPts val="3079"/>
              </a:lnSpc>
            </a:pPr>
            <a:r>
              <a:rPr lang="pl-PL" sz="2300" dirty="0">
                <a:solidFill>
                  <a:srgbClr val="9D5E39"/>
                </a:solidFill>
                <a:latin typeface="Plus Jakarta Sans 2"/>
              </a:rPr>
              <a:t>Proces ten odbywa się „na miejscu”</a:t>
            </a:r>
            <a:r>
              <a:rPr lang="pl-PL" sz="2300" dirty="0">
                <a:solidFill>
                  <a:srgbClr val="121212"/>
                </a:solidFill>
                <a:latin typeface="Plus Jakarta Sans 1"/>
              </a:rPr>
              <a:t>, przy użyciu jednej z najmniejszych </a:t>
            </a:r>
            <a:r>
              <a:rPr lang="en-GB" sz="2300" dirty="0" err="1">
                <a:solidFill>
                  <a:srgbClr val="9D5E39"/>
                </a:solidFill>
                <a:latin typeface="Plus Jakarta Sans 2"/>
              </a:rPr>
              <a:t>wanien</a:t>
            </a:r>
            <a:r>
              <a:rPr lang="en-GB" sz="2300" dirty="0">
                <a:solidFill>
                  <a:srgbClr val="9D5E39"/>
                </a:solidFill>
                <a:latin typeface="Plus Jakarta Sans 2"/>
              </a:rPr>
              <a:t> do </a:t>
            </a:r>
            <a:r>
              <a:rPr lang="en-GB" sz="2300" dirty="0" err="1">
                <a:solidFill>
                  <a:srgbClr val="9D5E39"/>
                </a:solidFill>
                <a:latin typeface="Plus Jakarta Sans 2"/>
              </a:rPr>
              <a:t>cynkowania</a:t>
            </a:r>
            <a:r>
              <a:rPr lang="en-GB" sz="2300" dirty="0">
                <a:solidFill>
                  <a:srgbClr val="9D5E39"/>
                </a:solidFill>
                <a:latin typeface="Plus Jakarta Sans 2"/>
              </a:rPr>
              <a:t> </a:t>
            </a:r>
            <a:r>
              <a:rPr lang="en-GB" sz="2300" dirty="0" err="1">
                <a:solidFill>
                  <a:srgbClr val="9D5E39"/>
                </a:solidFill>
                <a:latin typeface="Plus Jakarta Sans 2"/>
              </a:rPr>
              <a:t>ogniowego</a:t>
            </a:r>
            <a:r>
              <a:rPr lang="en-GB" sz="2300" dirty="0">
                <a:solidFill>
                  <a:srgbClr val="121212"/>
                </a:solidFill>
                <a:latin typeface="Plus Jakarta Sans 1"/>
              </a:rPr>
              <a:t>, </a:t>
            </a:r>
            <a:r>
              <a:rPr lang="pl-PL" sz="2300" dirty="0">
                <a:solidFill>
                  <a:srgbClr val="121212"/>
                </a:solidFill>
                <a:latin typeface="Plus Jakarta Sans 1"/>
              </a:rPr>
              <a:t>co pozwala nam precyzyjnie dostosowywać i kontrolować warunki, by otrzymywać najwyższą jakość  cynkowanych produktów.</a:t>
            </a:r>
          </a:p>
          <a:p>
            <a:pPr algn="l">
              <a:lnSpc>
                <a:spcPts val="3079"/>
              </a:lnSpc>
            </a:pPr>
            <a:endParaRPr lang="en-GB" sz="2300" dirty="0">
              <a:solidFill>
                <a:srgbClr val="121212"/>
              </a:solidFill>
              <a:latin typeface="Plus Jakarta Sans 1"/>
            </a:endParaRPr>
          </a:p>
          <a:p>
            <a:pPr algn="l">
              <a:lnSpc>
                <a:spcPts val="3079"/>
              </a:lnSpc>
            </a:pPr>
            <a:r>
              <a:rPr lang="pl-PL" sz="2300" dirty="0">
                <a:solidFill>
                  <a:srgbClr val="121212"/>
                </a:solidFill>
                <a:latin typeface="Plus Jakarta Sans 1"/>
              </a:rPr>
              <a:t>W trudnych warunkach panujących na wybrzeżu Morza Północnego (Atlantyku) oprawy cynkowane ogniowo mogą przetrwać ponad 20 lat bez widocznych śladów rdzy.</a:t>
            </a:r>
            <a:endParaRPr lang="en-US" sz="2300" dirty="0">
              <a:solidFill>
                <a:srgbClr val="121212"/>
              </a:solidFill>
              <a:latin typeface="Plus Jakarta Sans 1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</TotalTime>
  <Words>855</Words>
  <Application>Microsoft Office PowerPoint</Application>
  <PresentationFormat>Custom</PresentationFormat>
  <Paragraphs>100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Plus Jakarta Sans 2</vt:lpstr>
      <vt:lpstr>Arial</vt:lpstr>
      <vt:lpstr>Calibri</vt:lpstr>
      <vt:lpstr>Plus Jakarta Sans 1</vt:lpstr>
      <vt:lpstr>Wingdings</vt:lpstr>
      <vt:lpstr>Plus Jakarta Sans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Kopia norlys prezentacja</dc:title>
  <dc:creator>Marcin</dc:creator>
  <cp:lastModifiedBy>mareknorlys mareknorlys</cp:lastModifiedBy>
  <cp:revision>33</cp:revision>
  <dcterms:created xsi:type="dcterms:W3CDTF">2006-08-16T00:00:00Z</dcterms:created>
  <dcterms:modified xsi:type="dcterms:W3CDTF">2025-10-22T07:44:56Z</dcterms:modified>
  <dc:identifier>DAFscqo405I</dc:identifier>
</cp:coreProperties>
</file>