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2" r:id="rId6"/>
    <p:sldId id="263" r:id="rId7"/>
    <p:sldId id="287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D5E39"/>
    <a:srgbClr val="EC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18" autoAdjust="0"/>
  </p:normalViewPr>
  <p:slideViewPr>
    <p:cSldViewPr snapToGrid="0">
      <p:cViewPr varScale="1">
        <p:scale>
          <a:sx n="104" d="100"/>
          <a:sy n="104" d="100"/>
        </p:scale>
        <p:origin x="732" y="96"/>
      </p:cViewPr>
      <p:guideLst>
        <p:guide orient="horz" pos="41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EB7957-CC50-45FE-9A45-30F5D273D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F1C58C2-08CF-4BC7-BB84-7142513AF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A5C60E-B58C-4E7C-8B39-C2E4092E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146E45-9B14-451C-B327-56E361E4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7E3821-3DF9-4328-B8F1-33D421980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32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8DCB2D-35FA-42FC-8E89-08735B73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B075282-CA05-48F1-8836-8CD9FD393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B265DD-D858-43CE-9A19-232F54DE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8B6576-3D47-411A-A625-3EA598A7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61540C-501C-4874-A373-D80A0B6F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601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539C7EC-AA68-4589-BC2F-C73E61B78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B7B432B-762B-44EE-BC35-B599D4471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C6E799-9885-47F2-8BBF-9672A62D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990330-6385-49E8-A7CD-E74DF5F0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D5888C-C57F-415E-9682-F6937A24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824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04698E-C4C1-4CBB-BB1D-4FE9D59D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CF1112-D914-4BBA-8247-8A0AC876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D4A910F-02DD-46FE-A821-C04B6B52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92CE36-05CE-4AC3-BEBF-45A0E005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AA6679-7224-4838-BDB9-295F9037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091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7A9171-057B-47EE-AC48-6C410008D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3D7005-BB5D-4BF6-9E20-0FC1C1F6B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7C3B6D-37FF-46B4-A827-C196820C4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44E749-3647-46CA-A38A-F0FB3C99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4CD7DB-1E0B-4B87-A971-31C41919C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64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D430EE-4EE9-40F7-9E44-E1BCCE8B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A56623-AD1F-4F00-A94D-0D45A5A77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73652CF-F1A8-4260-AEC3-693859DDA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209F01F-CBAE-43F5-8E1B-F7B16126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974F8BA-97EA-4E50-AE64-689F37AD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5E2620A-0173-41BB-98DC-2DDF616B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109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F2D290-AF79-40E7-A355-80B65227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195801-09A6-4FEB-B622-929404181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51B8D6C-A482-4B68-9148-3C921DD82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FD3C27D-60E6-4B4A-822D-1C43D2383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C10B7B1-11BF-4AFF-A4DC-D872F6104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06FB77E-90DA-4BA5-9AC9-D8C35756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A55A7CB-E7D5-4595-A7A1-962031B9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0A1F589-8AC6-4674-B9AA-EE2A7914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119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93A1CD-C362-4A45-B019-7D476DCD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07E9173-F912-4EE4-834E-864B5ECD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0E9BE5A-3E76-4438-B170-DA2D80444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6D7BBD2-BD53-41CC-9CAE-60838938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438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E836761-9547-45FA-8758-4E9FFAD1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710158B-36B8-4CFF-BF5A-89457938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55F5879-E7C3-45CD-8F12-B5B1C4A7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48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A7F0CF-C552-46A4-BFDC-27A44379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0EF931-C9D0-45B2-A41E-5E06A0D29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FB2A205-F5F3-4C09-9D39-99791D9F7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47BACF-0A97-4383-85A0-75F6AEB8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4F2CAA1-0B73-46AC-B4FC-617B9A3C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7C211C-FD58-4B82-BC5B-6F2D25F2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79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FECA17-A1A2-4454-A3D2-6E36BEBD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E60191D-A1B1-4030-B795-E55D48064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51EABFC-F75B-4767-BFA9-779879564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1EBA43-5377-49F9-BEB0-C36E8E42E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47DE09-F5BD-4F3D-94AC-A0AE1CD5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4815CD1-C530-41BD-AE12-CB2689B5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306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BA89B0E-3772-4AAC-A8BC-64CF91E7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0DB29F-E7A4-47BC-827C-58A42BEEC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8C10D20-CC08-4629-B0FB-F3DC98600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C1322-963A-4724-821D-D31228B0EA64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3C70F7-C240-446E-BA20-4AEE10066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4809B5-2E5E-4801-806F-4E3E79813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28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jpe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sv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1.png"/><Relationship Id="rId7" Type="http://schemas.openxmlformats.org/officeDocument/2006/relationships/image" Target="../media/image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6.svg"/><Relationship Id="rId4" Type="http://schemas.openxmlformats.org/officeDocument/2006/relationships/image" Target="../media/image42.svg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6B7505-BFF6-4970-8194-EC5F8111EA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39CEC2C-B829-478E-9A8F-2649D8733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2CBEFC9C-A961-4983-B0C8-C5E6B37E5FE8}"/>
              </a:ext>
            </a:extLst>
          </p:cNvPr>
          <p:cNvSpPr/>
          <p:nvPr/>
        </p:nvSpPr>
        <p:spPr>
          <a:xfrm>
            <a:off x="-129126" y="-64236"/>
            <a:ext cx="12321126" cy="6922236"/>
          </a:xfrm>
          <a:custGeom>
            <a:avLst/>
            <a:gdLst/>
            <a:ahLst/>
            <a:cxnLst/>
            <a:rect l="l" t="t" r="r" b="b"/>
            <a:pathLst>
              <a:path w="18611179" h="10456104">
                <a:moveTo>
                  <a:pt x="0" y="0"/>
                </a:moveTo>
                <a:lnTo>
                  <a:pt x="18611179" y="0"/>
                </a:lnTo>
                <a:lnTo>
                  <a:pt x="18611179" y="10456103"/>
                </a:lnTo>
                <a:lnTo>
                  <a:pt x="0" y="1045610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01F888DD-6347-46EF-A945-897F18DD207B}"/>
              </a:ext>
            </a:extLst>
          </p:cNvPr>
          <p:cNvSpPr/>
          <p:nvPr/>
        </p:nvSpPr>
        <p:spPr>
          <a:xfrm>
            <a:off x="650875" y="5358132"/>
            <a:ext cx="3870325" cy="532871"/>
          </a:xfrm>
          <a:custGeom>
            <a:avLst/>
            <a:gdLst/>
            <a:ahLst/>
            <a:cxnLst/>
            <a:rect l="l" t="t" r="r" b="b"/>
            <a:pathLst>
              <a:path w="6190552" h="852322">
                <a:moveTo>
                  <a:pt x="0" y="0"/>
                </a:moveTo>
                <a:lnTo>
                  <a:pt x="6190552" y="0"/>
                </a:lnTo>
                <a:lnTo>
                  <a:pt x="6190552" y="852322"/>
                </a:lnTo>
                <a:lnTo>
                  <a:pt x="0" y="8523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pole tekstowe 11">
            <a:extLst>
              <a:ext uri="{FF2B5EF4-FFF2-40B4-BE49-F238E27FC236}">
                <a16:creationId xmlns:a16="http://schemas.microsoft.com/office/drawing/2014/main" id="{77BA2164-FA23-910B-CE0C-2E44228502F5}"/>
              </a:ext>
            </a:extLst>
          </p:cNvPr>
          <p:cNvSpPr txBox="1"/>
          <p:nvPr/>
        </p:nvSpPr>
        <p:spPr>
          <a:xfrm>
            <a:off x="1868834" y="5891003"/>
            <a:ext cx="1671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  <a:latin typeface="Plus Jakarta Sans" pitchFamily="2" charset="-18"/>
                <a:cs typeface="Plus Jakarta Sans" pitchFamily="2" charset="-18"/>
              </a:rPr>
              <a:t>sales points</a:t>
            </a:r>
            <a:endParaRPr lang="pl-PL" sz="2000" dirty="0">
              <a:solidFill>
                <a:schemeClr val="bg1">
                  <a:lumMod val="85000"/>
                </a:schemeClr>
              </a:solidFill>
              <a:latin typeface="Plus Jakarta Sans" pitchFamily="2" charset="-18"/>
              <a:cs typeface="Plus Jakarta Sans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8725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23">
            <a:extLst>
              <a:ext uri="{FF2B5EF4-FFF2-40B4-BE49-F238E27FC236}">
                <a16:creationId xmlns:a16="http://schemas.microsoft.com/office/drawing/2014/main" id="{078B2FDE-342E-4C51-887E-088B96FA8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451600" cy="6858000"/>
          </a:xfr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481C531-7312-4E1A-8525-393C7C9C1440}"/>
              </a:ext>
            </a:extLst>
          </p:cNvPr>
          <p:cNvSpPr txBox="1"/>
          <p:nvPr/>
        </p:nvSpPr>
        <p:spPr>
          <a:xfrm>
            <a:off x="624117" y="512027"/>
            <a:ext cx="4728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Production</a:t>
            </a:r>
            <a:r>
              <a:rPr lang="pl-PL" sz="3200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sz="3200" b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facilities</a:t>
            </a:r>
            <a:endParaRPr lang="pl-PL" sz="3200" b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AE81AF3-99AE-4C70-8E2A-33E00AD87399}"/>
              </a:ext>
            </a:extLst>
          </p:cNvPr>
          <p:cNvSpPr txBox="1"/>
          <p:nvPr/>
        </p:nvSpPr>
        <p:spPr>
          <a:xfrm>
            <a:off x="624117" y="1300344"/>
            <a:ext cx="486181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Norlys</a:t>
            </a:r>
            <a:r>
              <a:rPr lang="en-GB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owns </a:t>
            </a:r>
            <a:r>
              <a:rPr lang="en-US" sz="1900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aluminium</a:t>
            </a:r>
            <a:r>
              <a:rPr lang="en-US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die casting foundry, along with a tool shop and two laboratories. It also owns departments used for forming and processing steel and copper components. There is a paint shop, hot dip galvanizing facility, CNC mills and of course assembly  department, fully integrated with QC.</a:t>
            </a:r>
            <a:endParaRPr lang="pl-PL" sz="1900" i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772F108-2D4B-421C-96FE-83335526DEDD}"/>
              </a:ext>
            </a:extLst>
          </p:cNvPr>
          <p:cNvSpPr txBox="1"/>
          <p:nvPr/>
        </p:nvSpPr>
        <p:spPr>
          <a:xfrm>
            <a:off x="1481369" y="5494441"/>
            <a:ext cx="48618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We are</a:t>
            </a:r>
            <a:r>
              <a:rPr lang="en-US" sz="1900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 a full production facility</a:t>
            </a:r>
            <a:r>
              <a:rPr lang="pl-PL" sz="1900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–</a:t>
            </a:r>
            <a:r>
              <a:rPr lang="en-GB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</a:p>
          <a:p>
            <a:r>
              <a:rPr lang="pl-PL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–</a:t>
            </a:r>
            <a:r>
              <a:rPr lang="en-GB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en-US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not only</a:t>
            </a:r>
            <a:r>
              <a:rPr lang="en-GB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en-US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an assembly department.</a:t>
            </a:r>
            <a:endParaRPr lang="pl-PL" sz="1900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960A32B-26C9-432E-80EB-EA1162CCD1CA}"/>
              </a:ext>
            </a:extLst>
          </p:cNvPr>
          <p:cNvSpPr txBox="1"/>
          <p:nvPr/>
        </p:nvSpPr>
        <p:spPr>
          <a:xfrm>
            <a:off x="1456202" y="3515314"/>
            <a:ext cx="4861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i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  <a:p>
            <a:r>
              <a:rPr lang="pl-PL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D</a:t>
            </a:r>
            <a:r>
              <a:rPr lang="en-US" sz="1900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ie</a:t>
            </a:r>
            <a:r>
              <a:rPr lang="en-US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casting operation works under automotive </a:t>
            </a:r>
            <a:r>
              <a:rPr lang="pl-PL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standard</a:t>
            </a:r>
            <a:r>
              <a:rPr lang="en-US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- </a:t>
            </a:r>
            <a:r>
              <a:rPr lang="en-US" sz="1900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IATF 16949</a:t>
            </a:r>
            <a:r>
              <a:rPr lang="en-US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. </a:t>
            </a:r>
            <a:endParaRPr lang="pl-PL" sz="1900" i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  <a:p>
            <a:r>
              <a:rPr lang="en-US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The rest of production - </a:t>
            </a:r>
            <a:r>
              <a:rPr lang="en-US" sz="1900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ISO 9001</a:t>
            </a:r>
            <a:r>
              <a:rPr lang="en-US" sz="1900" b="1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.</a:t>
            </a:r>
            <a:endParaRPr lang="pl-PL" sz="1900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21" name="Grafika 20" descr="Zwinięty dyplom">
            <a:extLst>
              <a:ext uri="{FF2B5EF4-FFF2-40B4-BE49-F238E27FC236}">
                <a16:creationId xmlns:a16="http://schemas.microsoft.com/office/drawing/2014/main" id="{1DC27C99-6965-43F4-B352-5E36E91F4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102" y="3962209"/>
            <a:ext cx="914400" cy="914400"/>
          </a:xfrm>
          <a:prstGeom prst="rect">
            <a:avLst/>
          </a:prstGeom>
        </p:spPr>
      </p:pic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C1A3A051-08E3-4E81-B7B9-269194F3D8D6}"/>
              </a:ext>
            </a:extLst>
          </p:cNvPr>
          <p:cNvCxnSpPr/>
          <p:nvPr/>
        </p:nvCxnSpPr>
        <p:spPr>
          <a:xfrm>
            <a:off x="478302" y="5111617"/>
            <a:ext cx="4874513" cy="0"/>
          </a:xfrm>
          <a:prstGeom prst="line">
            <a:avLst/>
          </a:prstGeom>
          <a:ln w="9525">
            <a:solidFill>
              <a:srgbClr val="9D5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a 24" descr="Fabryka">
            <a:extLst>
              <a:ext uri="{FF2B5EF4-FFF2-40B4-BE49-F238E27FC236}">
                <a16:creationId xmlns:a16="http://schemas.microsoft.com/office/drawing/2014/main" id="{0B7C5547-8087-4F65-8076-E9D1F9483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8302" y="53620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8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4AA4A135-B419-4BE3-BB20-A9CAC7F316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148" y="0"/>
            <a:ext cx="9877703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06E1A6A3-20D8-447F-852B-D62C35A1FD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06AFA70-C10D-46E8-B6EC-8F033E76F8A7}"/>
              </a:ext>
            </a:extLst>
          </p:cNvPr>
          <p:cNvSpPr/>
          <p:nvPr/>
        </p:nvSpPr>
        <p:spPr>
          <a:xfrm>
            <a:off x="4152856" y="551934"/>
            <a:ext cx="3651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We </a:t>
            </a:r>
            <a:r>
              <a:rPr lang="pl-PL" sz="3200" b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are</a:t>
            </a:r>
            <a:r>
              <a:rPr lang="pl-PL" sz="3200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 </a:t>
            </a:r>
            <a:r>
              <a:rPr lang="en-GB" sz="36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a p</a:t>
            </a:r>
            <a:r>
              <a:rPr lang="pl-PL" sz="3600" b="1" dirty="0" err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roducer</a:t>
            </a:r>
            <a:endParaRPr lang="pl-PL" sz="3200" b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4" name="Grafika 3" descr="Koła zębate">
            <a:extLst>
              <a:ext uri="{FF2B5EF4-FFF2-40B4-BE49-F238E27FC236}">
                <a16:creationId xmlns:a16="http://schemas.microsoft.com/office/drawing/2014/main" id="{47BCA3A2-D534-4EC7-BEE8-B46A93636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8484" y="2120638"/>
            <a:ext cx="914400" cy="91440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FAF1BEBE-729F-4157-A12F-8BDB65643CD8}"/>
              </a:ext>
            </a:extLst>
          </p:cNvPr>
          <p:cNvSpPr/>
          <p:nvPr/>
        </p:nvSpPr>
        <p:spPr>
          <a:xfrm>
            <a:off x="881048" y="3219872"/>
            <a:ext cx="1789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Product</a:t>
            </a:r>
          </a:p>
          <a:p>
            <a:pPr algn="ctr"/>
            <a:r>
              <a:rPr lang="pl-PL" b="1" dirty="0" err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customisation</a:t>
            </a:r>
            <a:endParaRPr lang="pl-PL" b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C6D54D6-B5B4-4D90-82E3-A704CD1D79F4}"/>
              </a:ext>
            </a:extLst>
          </p:cNvPr>
          <p:cNvSpPr/>
          <p:nvPr/>
        </p:nvSpPr>
        <p:spPr>
          <a:xfrm>
            <a:off x="3917027" y="3219872"/>
            <a:ext cx="1483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Spare</a:t>
            </a:r>
            <a:r>
              <a:rPr lang="pl-PL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b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parts</a:t>
            </a:r>
            <a:endParaRPr lang="pl-PL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  <a:p>
            <a:pPr algn="ctr"/>
            <a:r>
              <a:rPr lang="pl-PL" b="1" dirty="0" err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avaliability</a:t>
            </a:r>
            <a:endParaRPr lang="pl-PL" b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11" name="Grafika 10" descr="Ołówek">
            <a:extLst>
              <a:ext uri="{FF2B5EF4-FFF2-40B4-BE49-F238E27FC236}">
                <a16:creationId xmlns:a16="http://schemas.microsoft.com/office/drawing/2014/main" id="{27F95CCD-115E-4678-8B69-0DF4C868F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6018" y="2474806"/>
            <a:ext cx="652649" cy="652649"/>
          </a:xfrm>
          <a:prstGeom prst="rect">
            <a:avLst/>
          </a:prstGeom>
        </p:spPr>
      </p:pic>
      <p:pic>
        <p:nvPicPr>
          <p:cNvPr id="13" name="Grafika 12" descr="Gwoździe">
            <a:extLst>
              <a:ext uri="{FF2B5EF4-FFF2-40B4-BE49-F238E27FC236}">
                <a16:creationId xmlns:a16="http://schemas.microsoft.com/office/drawing/2014/main" id="{8EBFB156-BE81-4B6D-BBA0-6328F893E8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94102" y="2029234"/>
            <a:ext cx="1190638" cy="1190638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53EBFF36-6985-4366-BA65-D68BA10509EC}"/>
              </a:ext>
            </a:extLst>
          </p:cNvPr>
          <p:cNvSpPr/>
          <p:nvPr/>
        </p:nvSpPr>
        <p:spPr>
          <a:xfrm>
            <a:off x="6939096" y="3219872"/>
            <a:ext cx="1229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Short</a:t>
            </a:r>
            <a:endParaRPr lang="pl-PL" b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lead times</a:t>
            </a:r>
            <a:r>
              <a:rPr lang="pl-PL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2ECEF6A-7CC6-4AB6-B09F-089CB07D8C84}"/>
              </a:ext>
            </a:extLst>
          </p:cNvPr>
          <p:cNvSpPr txBox="1"/>
          <p:nvPr/>
        </p:nvSpPr>
        <p:spPr>
          <a:xfrm>
            <a:off x="651734" y="4049718"/>
            <a:ext cx="2247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We are able to modify existing products and make bespoke products reg. clients’ needs. </a:t>
            </a:r>
            <a:endParaRPr lang="en-GB" sz="1600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38F3FDE8-3DBC-42BD-AA33-69225F81FD8E}"/>
              </a:ext>
            </a:extLst>
          </p:cNvPr>
          <p:cNvSpPr txBox="1"/>
          <p:nvPr/>
        </p:nvSpPr>
        <p:spPr>
          <a:xfrm>
            <a:off x="3534626" y="4049718"/>
            <a:ext cx="2247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A</a:t>
            </a:r>
            <a:r>
              <a:rPr lang="en-US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n end user may expect availability of spare and service parts for a very long time.</a:t>
            </a:r>
            <a:endParaRPr lang="pl-PL" sz="1600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25" name="Grafika 24" descr="Nieskończoność">
            <a:extLst>
              <a:ext uri="{FF2B5EF4-FFF2-40B4-BE49-F238E27FC236}">
                <a16:creationId xmlns:a16="http://schemas.microsoft.com/office/drawing/2014/main" id="{BCA7C459-512C-47FB-9B05-560C3EFA91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27919" y="2665298"/>
            <a:ext cx="646331" cy="646331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582B81A1-2508-4EAB-AEA7-91A9FBB9E90A}"/>
              </a:ext>
            </a:extLst>
          </p:cNvPr>
          <p:cNvSpPr txBox="1"/>
          <p:nvPr/>
        </p:nvSpPr>
        <p:spPr>
          <a:xfrm>
            <a:off x="6354558" y="4049718"/>
            <a:ext cx="2434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Stock products are ready to be despatched within 48 hrs. Other products – up to 4 weeks.</a:t>
            </a:r>
            <a:endParaRPr lang="pl-PL" sz="1600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3" name="Prostokąt 19">
            <a:extLst>
              <a:ext uri="{FF2B5EF4-FFF2-40B4-BE49-F238E27FC236}">
                <a16:creationId xmlns:a16="http://schemas.microsoft.com/office/drawing/2014/main" id="{54E47D36-9FBE-36C5-1D74-3F391971842A}"/>
              </a:ext>
            </a:extLst>
          </p:cNvPr>
          <p:cNvSpPr/>
          <p:nvPr/>
        </p:nvSpPr>
        <p:spPr>
          <a:xfrm>
            <a:off x="9689875" y="3226880"/>
            <a:ext cx="1661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High</a:t>
            </a:r>
            <a:r>
              <a:rPr lang="pl-PL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b="1" dirty="0" err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quality</a:t>
            </a:r>
            <a:endParaRPr lang="pl-PL" b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  <a:p>
            <a:pPr algn="ctr"/>
            <a:r>
              <a:rPr lang="pl-PL" b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components</a:t>
            </a:r>
            <a:r>
              <a:rPr lang="pl-PL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</a:p>
        </p:txBody>
      </p:sp>
      <p:pic>
        <p:nvPicPr>
          <p:cNvPr id="6" name="Grafika 26" descr="Wstążka">
            <a:extLst>
              <a:ext uri="{FF2B5EF4-FFF2-40B4-BE49-F238E27FC236}">
                <a16:creationId xmlns:a16="http://schemas.microsoft.com/office/drawing/2014/main" id="{E88095C3-766B-3B83-EF3E-D744EC517C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22398" y="2212907"/>
            <a:ext cx="851274" cy="851274"/>
          </a:xfrm>
          <a:prstGeom prst="rect">
            <a:avLst/>
          </a:prstGeom>
        </p:spPr>
      </p:pic>
      <p:sp>
        <p:nvSpPr>
          <p:cNvPr id="8" name="pole tekstowe 27">
            <a:extLst>
              <a:ext uri="{FF2B5EF4-FFF2-40B4-BE49-F238E27FC236}">
                <a16:creationId xmlns:a16="http://schemas.microsoft.com/office/drawing/2014/main" id="{5484D35A-0CF8-A7ED-CBC1-26BF845BCA00}"/>
              </a:ext>
            </a:extLst>
          </p:cNvPr>
          <p:cNvSpPr txBox="1"/>
          <p:nvPr/>
        </p:nvSpPr>
        <p:spPr>
          <a:xfrm>
            <a:off x="9396441" y="4056726"/>
            <a:ext cx="2434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High quality electronic and electrical components used. (preferably made in EU)</a:t>
            </a:r>
            <a:endParaRPr lang="en-GB" sz="1600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517202-CB36-4894-9806-556BE9F19C9F}"/>
              </a:ext>
            </a:extLst>
          </p:cNvPr>
          <p:cNvGrpSpPr/>
          <p:nvPr/>
        </p:nvGrpSpPr>
        <p:grpSpPr>
          <a:xfrm>
            <a:off x="7063300" y="2022097"/>
            <a:ext cx="1177760" cy="1153011"/>
            <a:chOff x="9437387" y="2022097"/>
            <a:chExt cx="1177760" cy="1153011"/>
          </a:xfrm>
        </p:grpSpPr>
        <p:pic>
          <p:nvPicPr>
            <p:cNvPr id="9" name="Grafika 13" descr="Ciężarówka">
              <a:extLst>
                <a:ext uri="{FF2B5EF4-FFF2-40B4-BE49-F238E27FC236}">
                  <a16:creationId xmlns:a16="http://schemas.microsoft.com/office/drawing/2014/main" id="{2762189C-9E6A-C1A0-4168-10403FF86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437387" y="2236624"/>
              <a:ext cx="938484" cy="938484"/>
            </a:xfrm>
            <a:prstGeom prst="rect">
              <a:avLst/>
            </a:prstGeom>
          </p:spPr>
        </p:pic>
        <p:pic>
          <p:nvPicPr>
            <p:cNvPr id="10" name="Grafika 14" descr="Znacznik">
              <a:extLst>
                <a:ext uri="{FF2B5EF4-FFF2-40B4-BE49-F238E27FC236}">
                  <a16:creationId xmlns:a16="http://schemas.microsoft.com/office/drawing/2014/main" id="{86B30CB9-0694-76AA-CA9E-6B64F685F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968815" y="2022097"/>
              <a:ext cx="646332" cy="646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122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277F4CDA-6761-4D8C-A0A7-04D89BC5C1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8886" y="0"/>
            <a:ext cx="7357533" cy="6858000"/>
          </a:xfrm>
          <a:prstGeom prst="rect">
            <a:avLst/>
          </a:prstGeom>
          <a:solidFill>
            <a:srgbClr val="000000"/>
          </a:solidFill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EB41E59C-CB21-4775-9BB6-42BC66B3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0373" y="522441"/>
            <a:ext cx="7357533" cy="5518150"/>
          </a:xfrm>
          <a:prstGeom prst="rect">
            <a:avLst/>
          </a:prstGeom>
        </p:spPr>
      </p:pic>
      <p:sp>
        <p:nvSpPr>
          <p:cNvPr id="3" name="Prostokąt: zaokrąglone rogi po przekątnej 2">
            <a:extLst>
              <a:ext uri="{FF2B5EF4-FFF2-40B4-BE49-F238E27FC236}">
                <a16:creationId xmlns:a16="http://schemas.microsoft.com/office/drawing/2014/main" id="{A49ECBCE-9CC4-4A69-91FB-CDFE04E47CB8}"/>
              </a:ext>
            </a:extLst>
          </p:cNvPr>
          <p:cNvSpPr/>
          <p:nvPr/>
        </p:nvSpPr>
        <p:spPr>
          <a:xfrm>
            <a:off x="6768645" y="5763661"/>
            <a:ext cx="649991" cy="649991"/>
          </a:xfrm>
          <a:prstGeom prst="round2Diag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Prostokąt: zaokrąglone rogi po przekątnej 4">
            <a:extLst>
              <a:ext uri="{FF2B5EF4-FFF2-40B4-BE49-F238E27FC236}">
                <a16:creationId xmlns:a16="http://schemas.microsoft.com/office/drawing/2014/main" id="{7BEF919D-0F1F-4D8E-8D9D-E09B090F5893}"/>
              </a:ext>
            </a:extLst>
          </p:cNvPr>
          <p:cNvSpPr/>
          <p:nvPr/>
        </p:nvSpPr>
        <p:spPr>
          <a:xfrm rot="10800000">
            <a:off x="6768647" y="4935273"/>
            <a:ext cx="649991" cy="649991"/>
          </a:xfrm>
          <a:prstGeom prst="round2Diag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6" name="Prostokąt: zaokrąglone rogi po przekątnej 5">
            <a:extLst>
              <a:ext uri="{FF2B5EF4-FFF2-40B4-BE49-F238E27FC236}">
                <a16:creationId xmlns:a16="http://schemas.microsoft.com/office/drawing/2014/main" id="{094D09C2-A380-4F3F-AA0F-E5C09A0CB339}"/>
              </a:ext>
            </a:extLst>
          </p:cNvPr>
          <p:cNvSpPr/>
          <p:nvPr/>
        </p:nvSpPr>
        <p:spPr>
          <a:xfrm rot="10800000">
            <a:off x="6768646" y="4106884"/>
            <a:ext cx="649992" cy="649991"/>
          </a:xfrm>
          <a:prstGeom prst="round2Diag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: zaokrąglone rogi po przekątnej 3">
            <a:extLst>
              <a:ext uri="{FF2B5EF4-FFF2-40B4-BE49-F238E27FC236}">
                <a16:creationId xmlns:a16="http://schemas.microsoft.com/office/drawing/2014/main" id="{E10ED361-5EAC-4324-A75E-6EBA18AEA91D}"/>
              </a:ext>
            </a:extLst>
          </p:cNvPr>
          <p:cNvSpPr/>
          <p:nvPr/>
        </p:nvSpPr>
        <p:spPr>
          <a:xfrm>
            <a:off x="6768647" y="3278495"/>
            <a:ext cx="649991" cy="649991"/>
          </a:xfrm>
          <a:prstGeom prst="round2DiagRect">
            <a:avLst/>
          </a:prstGeom>
          <a:blipFill dpi="0" rotWithShape="0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C5E65DB-729F-41CD-9784-F00B11DBDD96}"/>
              </a:ext>
            </a:extLst>
          </p:cNvPr>
          <p:cNvSpPr txBox="1"/>
          <p:nvPr/>
        </p:nvSpPr>
        <p:spPr>
          <a:xfrm>
            <a:off x="8361775" y="4949226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aluminium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676FFF6-5A37-46A5-A3EE-FB56240DD5C3}"/>
              </a:ext>
            </a:extLst>
          </p:cNvPr>
          <p:cNvSpPr txBox="1"/>
          <p:nvPr/>
        </p:nvSpPr>
        <p:spPr>
          <a:xfrm>
            <a:off x="8518069" y="413479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copper</a:t>
            </a:r>
            <a:endParaRPr lang="pl-PL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C56D3B9-2C7C-42DA-9377-C96D4518F977}"/>
              </a:ext>
            </a:extLst>
          </p:cNvPr>
          <p:cNvSpPr txBox="1"/>
          <p:nvPr/>
        </p:nvSpPr>
        <p:spPr>
          <a:xfrm>
            <a:off x="8656728" y="3366631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steel</a:t>
            </a:r>
            <a:endParaRPr lang="pl-PL" sz="3200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6003668-83EA-4EE0-8F35-B6378B31DB61}"/>
              </a:ext>
            </a:extLst>
          </p:cNvPr>
          <p:cNvSpPr txBox="1"/>
          <p:nvPr/>
        </p:nvSpPr>
        <p:spPr>
          <a:xfrm>
            <a:off x="8603028" y="5763661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wood</a:t>
            </a:r>
            <a:endParaRPr lang="pl-PL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CBCF66F-1BA9-4CB8-865C-8A796D30B198}"/>
              </a:ext>
            </a:extLst>
          </p:cNvPr>
          <p:cNvSpPr txBox="1"/>
          <p:nvPr/>
        </p:nvSpPr>
        <p:spPr>
          <a:xfrm>
            <a:off x="6733286" y="1922178"/>
            <a:ext cx="4861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European</a:t>
            </a:r>
            <a:r>
              <a:rPr lang="en-GB" sz="2000" i="1" dirty="0"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sourced aluminium, steel, wood and copper raw components.</a:t>
            </a:r>
            <a:endParaRPr lang="en-GB" sz="2000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23" name="Grafika 22" descr="Europa">
            <a:extLst>
              <a:ext uri="{FF2B5EF4-FFF2-40B4-BE49-F238E27FC236}">
                <a16:creationId xmlns:a16="http://schemas.microsoft.com/office/drawing/2014/main" id="{38231698-4B9F-4914-B45C-6612C8AF0F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14356" y="398097"/>
            <a:ext cx="1575027" cy="1575027"/>
          </a:xfrm>
          <a:prstGeom prst="rect">
            <a:avLst/>
          </a:prstGeom>
        </p:spPr>
      </p:pic>
      <p:pic>
        <p:nvPicPr>
          <p:cNvPr id="25" name="Grafika 24">
            <a:extLst>
              <a:ext uri="{FF2B5EF4-FFF2-40B4-BE49-F238E27FC236}">
                <a16:creationId xmlns:a16="http://schemas.microsoft.com/office/drawing/2014/main" id="{69DAD225-038E-4243-8416-70864FF30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32520" y="4935272"/>
            <a:ext cx="650967" cy="649992"/>
          </a:xfrm>
          <a:prstGeom prst="rect">
            <a:avLst/>
          </a:prstGeom>
        </p:spPr>
      </p:pic>
      <p:pic>
        <p:nvPicPr>
          <p:cNvPr id="26" name="Grafika 25">
            <a:extLst>
              <a:ext uri="{FF2B5EF4-FFF2-40B4-BE49-F238E27FC236}">
                <a16:creationId xmlns:a16="http://schemas.microsoft.com/office/drawing/2014/main" id="{D19F308E-D6D0-4AA1-94B7-FF46B1F79F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32520" y="4106885"/>
            <a:ext cx="650966" cy="649991"/>
          </a:xfrm>
          <a:prstGeom prst="rect">
            <a:avLst/>
          </a:prstGeom>
        </p:spPr>
      </p:pic>
      <p:pic>
        <p:nvPicPr>
          <p:cNvPr id="27" name="Grafika 26">
            <a:extLst>
              <a:ext uri="{FF2B5EF4-FFF2-40B4-BE49-F238E27FC236}">
                <a16:creationId xmlns:a16="http://schemas.microsoft.com/office/drawing/2014/main" id="{D766433B-2B79-4249-9F14-10CFAB6E93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632520" y="5763661"/>
            <a:ext cx="649991" cy="649991"/>
          </a:xfrm>
          <a:prstGeom prst="rect">
            <a:avLst/>
          </a:prstGeom>
        </p:spPr>
      </p:pic>
      <p:pic>
        <p:nvPicPr>
          <p:cNvPr id="28" name="Grafika 27">
            <a:extLst>
              <a:ext uri="{FF2B5EF4-FFF2-40B4-BE49-F238E27FC236}">
                <a16:creationId xmlns:a16="http://schemas.microsoft.com/office/drawing/2014/main" id="{283CEDDF-D03A-46BE-9DD6-B387191CAB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631545" y="3278495"/>
            <a:ext cx="649991" cy="64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5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9EBE9A1-6A0B-4FA2-BB51-AF01CED19E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F45EE7A-9B66-4103-8C6D-4D9859CA1652}"/>
              </a:ext>
            </a:extLst>
          </p:cNvPr>
          <p:cNvSpPr txBox="1"/>
          <p:nvPr/>
        </p:nvSpPr>
        <p:spPr>
          <a:xfrm>
            <a:off x="624117" y="545583"/>
            <a:ext cx="4328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Scandinavian</a:t>
            </a:r>
            <a:r>
              <a:rPr lang="pl-PL" sz="3200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setup</a:t>
            </a:r>
            <a:endParaRPr lang="pl-PL" sz="3200" b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6" name="Grafika 5" descr="Fala">
            <a:extLst>
              <a:ext uri="{FF2B5EF4-FFF2-40B4-BE49-F238E27FC236}">
                <a16:creationId xmlns:a16="http://schemas.microsoft.com/office/drawing/2014/main" id="{3FB3F1FE-C248-4E07-9CFC-325753B3A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117" y="4211476"/>
            <a:ext cx="730221" cy="730221"/>
          </a:xfrm>
          <a:prstGeom prst="rect">
            <a:avLst/>
          </a:prstGeom>
        </p:spPr>
      </p:pic>
      <p:pic>
        <p:nvPicPr>
          <p:cNvPr id="8" name="Grafika 7" descr="Zrównoważony rozwój">
            <a:extLst>
              <a:ext uri="{FF2B5EF4-FFF2-40B4-BE49-F238E27FC236}">
                <a16:creationId xmlns:a16="http://schemas.microsoft.com/office/drawing/2014/main" id="{0B6426F8-2CF3-405F-9E36-28EB8E6F61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117" y="1863432"/>
            <a:ext cx="730221" cy="73022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114F88F-A7E9-404D-882C-4576170BC8EB}"/>
              </a:ext>
            </a:extLst>
          </p:cNvPr>
          <p:cNvSpPr txBox="1"/>
          <p:nvPr/>
        </p:nvSpPr>
        <p:spPr>
          <a:xfrm>
            <a:off x="1652083" y="1871122"/>
            <a:ext cx="3156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Production and</a:t>
            </a:r>
            <a:r>
              <a:rPr lang="pl-PL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product</a:t>
            </a:r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life </a:t>
            </a:r>
            <a:r>
              <a:rPr lang="pl-PL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cycle</a:t>
            </a:r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with </a:t>
            </a:r>
            <a:r>
              <a:rPr lang="en-GB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ecology </a:t>
            </a:r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in mind</a:t>
            </a:r>
            <a:endParaRPr lang="en-GB" b="1" i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294924D-5B04-43DE-B79D-CEE63C19FD5E}"/>
              </a:ext>
            </a:extLst>
          </p:cNvPr>
          <p:cNvSpPr txBox="1"/>
          <p:nvPr/>
        </p:nvSpPr>
        <p:spPr>
          <a:xfrm>
            <a:off x="1652082" y="4237721"/>
            <a:ext cx="3884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Corrosion resistance </a:t>
            </a:r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proven in harsh conditions of north sea shore for years</a:t>
            </a:r>
            <a:endParaRPr lang="en-GB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13" name="Grafika 12" descr="Koła zębate">
            <a:extLst>
              <a:ext uri="{FF2B5EF4-FFF2-40B4-BE49-F238E27FC236}">
                <a16:creationId xmlns:a16="http://schemas.microsoft.com/office/drawing/2014/main" id="{0FB06FB9-62C5-4E76-B1AA-1E52C6763E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4117" y="3045843"/>
            <a:ext cx="730221" cy="73022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9E6D02C-953B-4615-8F08-98750E13818A}"/>
              </a:ext>
            </a:extLst>
          </p:cNvPr>
          <p:cNvSpPr txBox="1"/>
          <p:nvPr/>
        </p:nvSpPr>
        <p:spPr>
          <a:xfrm>
            <a:off x="1652082" y="3134198"/>
            <a:ext cx="315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9D5E39"/>
                </a:solidFill>
                <a:latin typeface="Plus Jakarta Sans" pitchFamily="2" charset="-18"/>
              </a:rPr>
              <a:t>Simple</a:t>
            </a:r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installation </a:t>
            </a:r>
            <a:r>
              <a:rPr lang="pl-PL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and </a:t>
            </a:r>
            <a:r>
              <a:rPr lang="pl-PL" b="1" i="1" dirty="0" err="1">
                <a:solidFill>
                  <a:srgbClr val="9D5E39"/>
                </a:solidFill>
                <a:latin typeface="Plus Jakarta Sans" pitchFamily="2" charset="-18"/>
              </a:rPr>
              <a:t>easy</a:t>
            </a:r>
            <a:r>
              <a:rPr lang="pl-PL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servicing</a:t>
            </a:r>
            <a:r>
              <a:rPr lang="pl-PL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of products </a:t>
            </a:r>
            <a:endParaRPr lang="en-GB" b="1" i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5" name="pole tekstowe 8">
            <a:extLst>
              <a:ext uri="{FF2B5EF4-FFF2-40B4-BE49-F238E27FC236}">
                <a16:creationId xmlns:a16="http://schemas.microsoft.com/office/drawing/2014/main" id="{11E63B85-4015-8960-6D90-5694E46910ED}"/>
              </a:ext>
            </a:extLst>
          </p:cNvPr>
          <p:cNvSpPr txBox="1"/>
          <p:nvPr/>
        </p:nvSpPr>
        <p:spPr>
          <a:xfrm>
            <a:off x="1653481" y="5472100"/>
            <a:ext cx="315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Scandinavian </a:t>
            </a:r>
            <a:r>
              <a:rPr lang="en-GB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design</a:t>
            </a:r>
            <a:endParaRPr lang="pl-PL" b="1" i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77FF918-2928-73B0-33E3-C760A0A156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6776" y="5380401"/>
            <a:ext cx="591907" cy="5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21F17BF2-E678-4591-907B-A5759B39BF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0841" y="0"/>
            <a:ext cx="6425341" cy="34290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031B8BDB-723F-4345-BC44-B1C983E671C9}"/>
              </a:ext>
            </a:extLst>
          </p:cNvPr>
          <p:cNvSpPr txBox="1"/>
          <p:nvPr/>
        </p:nvSpPr>
        <p:spPr>
          <a:xfrm>
            <a:off x="6746699" y="650875"/>
            <a:ext cx="836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Two main markets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9D76E0E-F9BA-4A4F-9CA7-61AC13AE97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"/>
          <a:stretch/>
        </p:blipFill>
        <p:spPr>
          <a:xfrm>
            <a:off x="-329341" y="3429000"/>
            <a:ext cx="6425341" cy="3429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747D970-B996-467A-B312-18EB8E288BD1}"/>
              </a:ext>
            </a:extLst>
          </p:cNvPr>
          <p:cNvSpPr txBox="1"/>
          <p:nvPr/>
        </p:nvSpPr>
        <p:spPr>
          <a:xfrm>
            <a:off x="6746699" y="1633690"/>
            <a:ext cx="4861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Dividing portfolio into two main (overlapping) groups – '</a:t>
            </a:r>
            <a:r>
              <a:rPr lang="en-GB" sz="20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home and garden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' and '</a:t>
            </a:r>
            <a:r>
              <a:rPr lang="en-GB" sz="20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specification/project market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'.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A5D2E798-DFF7-4B0F-836F-F7872831EF4F}"/>
              </a:ext>
            </a:extLst>
          </p:cNvPr>
          <p:cNvCxnSpPr>
            <a:cxnSpLocks/>
          </p:cNvCxnSpPr>
          <p:nvPr/>
        </p:nvCxnSpPr>
        <p:spPr>
          <a:xfrm>
            <a:off x="6730188" y="3454400"/>
            <a:ext cx="4874513" cy="0"/>
          </a:xfrm>
          <a:prstGeom prst="line">
            <a:avLst/>
          </a:prstGeom>
          <a:ln w="9525">
            <a:solidFill>
              <a:srgbClr val="9D5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2">
            <a:extLst>
              <a:ext uri="{FF2B5EF4-FFF2-40B4-BE49-F238E27FC236}">
                <a16:creationId xmlns:a16="http://schemas.microsoft.com/office/drawing/2014/main" id="{D7601192-7DC3-688B-6C31-B0F3B1839659}"/>
              </a:ext>
            </a:extLst>
          </p:cNvPr>
          <p:cNvSpPr txBox="1"/>
          <p:nvPr/>
        </p:nvSpPr>
        <p:spPr>
          <a:xfrm>
            <a:off x="6748097" y="3984008"/>
            <a:ext cx="48618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For '</a:t>
            </a:r>
            <a:r>
              <a:rPr lang="en-GB" sz="20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specification/project market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' we deliver extra tools. BIM objects, 3D objects, </a:t>
            </a:r>
            <a:r>
              <a:rPr lang="en-GB" sz="2000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photometricale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data, etc.</a:t>
            </a:r>
          </a:p>
          <a:p>
            <a:endParaRPr lang="en-GB" sz="2000" i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  <a:p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‘</a:t>
            </a:r>
            <a:r>
              <a:rPr lang="en-GB" sz="20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Lighting professionals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’ are able to find Norlys products within ‘</a:t>
            </a:r>
            <a:r>
              <a:rPr lang="en-GB" sz="2000" b="1" dirty="0" err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DIALux</a:t>
            </a:r>
            <a:r>
              <a:rPr lang="en-GB" sz="20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 software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3104514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80050" y="2944474"/>
            <a:ext cx="3231900" cy="842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72"/>
              </a:lnSpc>
            </a:pPr>
            <a:r>
              <a:rPr lang="en-US" sz="5122" dirty="0">
                <a:solidFill>
                  <a:schemeClr val="bg1">
                    <a:lumMod val="85000"/>
                  </a:schemeClr>
                </a:solidFill>
                <a:latin typeface="Plus Jakarta Sans 2"/>
              </a:rPr>
              <a:t>Thank You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9A1E92C8-431E-A455-12CD-ADC5691BEF08}"/>
              </a:ext>
            </a:extLst>
          </p:cNvPr>
          <p:cNvSpPr/>
          <p:nvPr/>
        </p:nvSpPr>
        <p:spPr>
          <a:xfrm>
            <a:off x="4096624" y="3483528"/>
            <a:ext cx="8095376" cy="3374472"/>
          </a:xfrm>
          <a:custGeom>
            <a:avLst/>
            <a:gdLst/>
            <a:ahLst/>
            <a:cxnLst/>
            <a:rect l="l" t="t" r="r" b="b"/>
            <a:pathLst>
              <a:path w="10048425" h="5188403">
                <a:moveTo>
                  <a:pt x="0" y="0"/>
                </a:moveTo>
                <a:lnTo>
                  <a:pt x="10048425" y="0"/>
                </a:lnTo>
                <a:lnTo>
                  <a:pt x="10048425" y="5188403"/>
                </a:lnTo>
                <a:lnTo>
                  <a:pt x="0" y="518840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1869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286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Plus Jakarta Sans</vt:lpstr>
      <vt:lpstr>Plus Jakarta Sans 2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Gabriela</dc:creator>
  <cp:lastModifiedBy>mareknorlys mareknorlys</cp:lastModifiedBy>
  <cp:revision>36</cp:revision>
  <dcterms:created xsi:type="dcterms:W3CDTF">2024-09-27T09:30:08Z</dcterms:created>
  <dcterms:modified xsi:type="dcterms:W3CDTF">2025-10-22T08:46:11Z</dcterms:modified>
</cp:coreProperties>
</file>