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0" r:id="rId2"/>
    <p:sldId id="269" r:id="rId3"/>
    <p:sldId id="260" r:id="rId4"/>
    <p:sldId id="270" r:id="rId5"/>
    <p:sldId id="271" r:id="rId6"/>
    <p:sldId id="272" r:id="rId7"/>
    <p:sldId id="286" r:id="rId8"/>
    <p:sldId id="267" r:id="rId9"/>
    <p:sldId id="273" r:id="rId10"/>
    <p:sldId id="291" r:id="rId11"/>
    <p:sldId id="275" r:id="rId12"/>
    <p:sldId id="276" r:id="rId13"/>
    <p:sldId id="287" r:id="rId14"/>
    <p:sldId id="268" r:id="rId15"/>
  </p:sldIdLst>
  <p:sldSz cx="18288000" cy="10287000"/>
  <p:notesSz cx="6858000" cy="9144000"/>
  <p:embeddedFontLst>
    <p:embeddedFont>
      <p:font typeface="Plus Jakarta Sans 1" panose="020B0604020202020204" charset="-18"/>
      <p:regular r:id="rId16"/>
      <p:bold r:id="rId17"/>
    </p:embeddedFont>
    <p:embeddedFont>
      <p:font typeface="Plus Jakarta Sans 2" panose="020B0604020202020204" charset="-18"/>
      <p:regular r:id="rId18"/>
      <p:bold r:id="rId19"/>
    </p:embeddedFont>
    <p:embeddedFont>
      <p:font typeface="Plus Jakarta Sans 3" panose="020B0604020202020204" charset="-18"/>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54" autoAdjust="0"/>
  </p:normalViewPr>
  <p:slideViewPr>
    <p:cSldViewPr>
      <p:cViewPr varScale="1">
        <p:scale>
          <a:sx n="70" d="100"/>
          <a:sy n="70" d="100"/>
        </p:scale>
        <p:origin x="69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
            <a:extLst>
              <a:ext uri="{FF2B5EF4-FFF2-40B4-BE49-F238E27FC236}">
                <a16:creationId xmlns:a16="http://schemas.microsoft.com/office/drawing/2014/main" id="{05022D40-89E8-D8AD-CBE6-5A8E606C85B1}"/>
              </a:ext>
            </a:extLst>
          </p:cNvPr>
          <p:cNvGrpSpPr/>
          <p:nvPr/>
        </p:nvGrpSpPr>
        <p:grpSpPr>
          <a:xfrm>
            <a:off x="-27992" y="8552"/>
            <a:ext cx="18620791" cy="10849948"/>
            <a:chOff x="-7372" y="-148266"/>
            <a:chExt cx="2130860" cy="2857599"/>
          </a:xfrm>
        </p:grpSpPr>
        <p:sp>
          <p:nvSpPr>
            <p:cNvPr id="14" name="Freeform 4">
              <a:extLst>
                <a:ext uri="{FF2B5EF4-FFF2-40B4-BE49-F238E27FC236}">
                  <a16:creationId xmlns:a16="http://schemas.microsoft.com/office/drawing/2014/main" id="{63F6A83A-0C88-03A0-0DDD-6AF9BFAAA1DD}"/>
                </a:ext>
              </a:extLst>
            </p:cNvPr>
            <p:cNvSpPr/>
            <p:nvPr/>
          </p:nvSpPr>
          <p:spPr>
            <a:xfrm>
              <a:off x="-7372" y="-148266"/>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15" name="TextBox 5">
              <a:extLst>
                <a:ext uri="{FF2B5EF4-FFF2-40B4-BE49-F238E27FC236}">
                  <a16:creationId xmlns:a16="http://schemas.microsoft.com/office/drawing/2014/main" id="{0625433C-631E-097E-F934-1A9B149E75AB}"/>
                </a:ext>
              </a:extLst>
            </p:cNvPr>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4" name="TextBox 4"/>
          <p:cNvSpPr txBox="1"/>
          <p:nvPr/>
        </p:nvSpPr>
        <p:spPr>
          <a:xfrm>
            <a:off x="1306971" y="6777473"/>
            <a:ext cx="6617829" cy="907813"/>
          </a:xfrm>
          <a:prstGeom prst="rect">
            <a:avLst/>
          </a:prstGeom>
        </p:spPr>
        <p:txBody>
          <a:bodyPr lIns="0" tIns="0" rIns="0" bIns="0" rtlCol="0" anchor="t">
            <a:spAutoFit/>
          </a:bodyPr>
          <a:lstStyle/>
          <a:p>
            <a:pPr algn="l"/>
            <a:r>
              <a:rPr lang="pl-PL" sz="3099" dirty="0">
                <a:latin typeface="Plus Jakarta Sans 1"/>
              </a:rPr>
              <a:t>Produkty ‚COASTAL ZONE’</a:t>
            </a:r>
          </a:p>
          <a:p>
            <a:r>
              <a:rPr lang="en-GB" sz="2800" dirty="0">
                <a:latin typeface="Plus Jakarta Sans 1"/>
              </a:rPr>
              <a:t>/</a:t>
            </a:r>
            <a:r>
              <a:rPr lang="pl-PL" sz="2800" dirty="0">
                <a:latin typeface="Plus Jakarta Sans 1"/>
              </a:rPr>
              <a:t>technologia cynkowania ogniowego</a:t>
            </a:r>
            <a:r>
              <a:rPr lang="en-GB" sz="2800" dirty="0">
                <a:latin typeface="Plus Jakarta Sans 1"/>
              </a:rPr>
              <a:t>/ </a:t>
            </a:r>
          </a:p>
        </p:txBody>
      </p:sp>
      <p:pic>
        <p:nvPicPr>
          <p:cNvPr id="6" name="Picture 5">
            <a:extLst>
              <a:ext uri="{FF2B5EF4-FFF2-40B4-BE49-F238E27FC236}">
                <a16:creationId xmlns:a16="http://schemas.microsoft.com/office/drawing/2014/main" id="{0C31EAF7-AD62-29B5-9DAB-B335441415AA}"/>
              </a:ext>
            </a:extLst>
          </p:cNvPr>
          <p:cNvPicPr>
            <a:picLocks noChangeAspect="1"/>
          </p:cNvPicPr>
          <p:nvPr/>
        </p:nvPicPr>
        <p:blipFill>
          <a:blip r:embed="rId2">
            <a:extLst>
              <a:ext uri="{28A0092B-C50C-407E-A947-70E740481C1C}">
                <a14:useLocalDpi xmlns:a14="http://schemas.microsoft.com/office/drawing/2010/main" val="0"/>
              </a:ext>
            </a:extLst>
          </a:blip>
          <a:srcRect l="39151" t="6710" r="39848" b="63388"/>
          <a:stretch/>
        </p:blipFill>
        <p:spPr>
          <a:xfrm>
            <a:off x="9525000" y="-96955"/>
            <a:ext cx="7288200" cy="10377485"/>
          </a:xfrm>
          <a:prstGeom prst="rect">
            <a:avLst/>
          </a:prstGeom>
        </p:spPr>
      </p:pic>
      <p:pic>
        <p:nvPicPr>
          <p:cNvPr id="12" name="Graphic 11">
            <a:extLst>
              <a:ext uri="{FF2B5EF4-FFF2-40B4-BE49-F238E27FC236}">
                <a16:creationId xmlns:a16="http://schemas.microsoft.com/office/drawing/2014/main" id="{EEBD23D9-E278-6250-3AC1-4220D7F228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6667500"/>
            <a:ext cx="7772400" cy="3886200"/>
          </a:xfrm>
          <a:prstGeom prst="rect">
            <a:avLst/>
          </a:prstGeom>
        </p:spPr>
      </p:pic>
    </p:spTree>
    <p:extLst>
      <p:ext uri="{BB962C8B-B14F-4D97-AF65-F5344CB8AC3E}">
        <p14:creationId xmlns:p14="http://schemas.microsoft.com/office/powerpoint/2010/main" val="152920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9" name="TextBox 9"/>
          <p:cNvSpPr txBox="1"/>
          <p:nvPr/>
        </p:nvSpPr>
        <p:spPr>
          <a:xfrm>
            <a:off x="1028700" y="8670925"/>
            <a:ext cx="1332907" cy="416717"/>
          </a:xfrm>
          <a:prstGeom prst="rect">
            <a:avLst/>
          </a:prstGeom>
        </p:spPr>
        <p:txBody>
          <a:bodyPr lIns="0" tIns="0" rIns="0" bIns="0" rtlCol="0" anchor="t">
            <a:spAutoFit/>
          </a:bodyPr>
          <a:lstStyle/>
          <a:p>
            <a:pPr>
              <a:lnSpc>
                <a:spcPts val="3640"/>
              </a:lnSpc>
            </a:pPr>
            <a:r>
              <a:rPr lang="pl-PL" sz="2600" dirty="0" err="1">
                <a:solidFill>
                  <a:srgbClr val="121212"/>
                </a:solidFill>
                <a:latin typeface="Plus Jakarta Sans 3"/>
              </a:rPr>
              <a:t>Namsos</a:t>
            </a:r>
            <a:endParaRPr lang="en-US" sz="2600" dirty="0">
              <a:solidFill>
                <a:srgbClr val="121212"/>
              </a:solidFill>
              <a:latin typeface="Plus Jakarta Sans 3"/>
            </a:endParaRP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2" name="Picture 11">
            <a:extLst>
              <a:ext uri="{FF2B5EF4-FFF2-40B4-BE49-F238E27FC236}">
                <a16:creationId xmlns:a16="http://schemas.microsoft.com/office/drawing/2014/main" id="{763C5254-9C59-5B34-80A5-A40EACABF792}"/>
              </a:ext>
            </a:extLst>
          </p:cNvPr>
          <p:cNvPicPr>
            <a:picLocks noChangeAspect="1"/>
          </p:cNvPicPr>
          <p:nvPr/>
        </p:nvPicPr>
        <p:blipFill>
          <a:blip r:embed="rId3" cstate="print">
            <a:extLst>
              <a:ext uri="{28A0092B-C50C-407E-A947-70E740481C1C}">
                <a14:useLocalDpi xmlns:a14="http://schemas.microsoft.com/office/drawing/2010/main" val="0"/>
              </a:ext>
            </a:extLst>
          </a:blip>
          <a:srcRect l="-8" r="29224"/>
          <a:stretch/>
        </p:blipFill>
        <p:spPr>
          <a:xfrm>
            <a:off x="1032213" y="1181100"/>
            <a:ext cx="7884000" cy="6866397"/>
          </a:xfrm>
          <a:prstGeom prst="rect">
            <a:avLst/>
          </a:prstGeom>
        </p:spPr>
      </p:pic>
      <p:pic>
        <p:nvPicPr>
          <p:cNvPr id="14" name="Picture 13">
            <a:extLst>
              <a:ext uri="{FF2B5EF4-FFF2-40B4-BE49-F238E27FC236}">
                <a16:creationId xmlns:a16="http://schemas.microsoft.com/office/drawing/2014/main" id="{43C79A2B-5A59-EF08-C5A8-FBA866355A2D}"/>
              </a:ext>
            </a:extLst>
          </p:cNvPr>
          <p:cNvPicPr>
            <a:picLocks noChangeAspect="1"/>
          </p:cNvPicPr>
          <p:nvPr/>
        </p:nvPicPr>
        <p:blipFill>
          <a:blip r:embed="rId4" cstate="print">
            <a:extLst>
              <a:ext uri="{28A0092B-C50C-407E-A947-70E740481C1C}">
                <a14:useLocalDpi xmlns:a14="http://schemas.microsoft.com/office/drawing/2010/main" val="0"/>
              </a:ext>
            </a:extLst>
          </a:blip>
          <a:srcRect l="2718" r="28086"/>
          <a:stretch/>
        </p:blipFill>
        <p:spPr>
          <a:xfrm>
            <a:off x="9372600" y="1172892"/>
            <a:ext cx="7890230" cy="6874605"/>
          </a:xfrm>
          <a:prstGeom prst="rect">
            <a:avLst/>
          </a:prstGeom>
        </p:spPr>
      </p:pic>
    </p:spTree>
    <p:extLst>
      <p:ext uri="{BB962C8B-B14F-4D97-AF65-F5344CB8AC3E}">
        <p14:creationId xmlns:p14="http://schemas.microsoft.com/office/powerpoint/2010/main" val="4122099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53656" y="8670925"/>
            <a:ext cx="1600965"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Mandal</a:t>
            </a:r>
          </a:p>
        </p:txBody>
      </p:sp>
      <p:sp>
        <p:nvSpPr>
          <p:cNvPr id="9" name="TextBox 9"/>
          <p:cNvSpPr txBox="1"/>
          <p:nvPr/>
        </p:nvSpPr>
        <p:spPr>
          <a:xfrm>
            <a:off x="1028700" y="8670925"/>
            <a:ext cx="133290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Arvika</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53656" y="8670925"/>
            <a:ext cx="1772797" cy="416717"/>
          </a:xfrm>
          <a:prstGeom prst="rect">
            <a:avLst/>
          </a:prstGeom>
        </p:spPr>
        <p:txBody>
          <a:bodyPr lIns="0" tIns="0" rIns="0" bIns="0" rtlCol="0" anchor="t">
            <a:spAutoFit/>
          </a:bodyPr>
          <a:lstStyle/>
          <a:p>
            <a:pPr>
              <a:lnSpc>
                <a:spcPts val="3640"/>
              </a:lnSpc>
            </a:pPr>
            <a:r>
              <a:rPr lang="pl-PL" sz="2600" dirty="0">
                <a:solidFill>
                  <a:srgbClr val="121212"/>
                </a:solidFill>
                <a:latin typeface="Plus Jakarta Sans 3"/>
              </a:rPr>
              <a:t>Halm</a:t>
            </a:r>
            <a:r>
              <a:rPr lang="en-US" sz="2600" dirty="0" err="1">
                <a:solidFill>
                  <a:srgbClr val="121212"/>
                </a:solidFill>
                <a:latin typeface="Plus Jakarta Sans 3"/>
              </a:rPr>
              <a:t>stad</a:t>
            </a:r>
            <a:endParaRPr lang="en-US" sz="2600" dirty="0">
              <a:solidFill>
                <a:srgbClr val="121212"/>
              </a:solidFill>
              <a:latin typeface="Plus Jakarta Sans 3"/>
            </a:endParaRPr>
          </a:p>
        </p:txBody>
      </p:sp>
      <p:sp>
        <p:nvSpPr>
          <p:cNvPr id="9" name="TextBox 9"/>
          <p:cNvSpPr txBox="1"/>
          <p:nvPr/>
        </p:nvSpPr>
        <p:spPr>
          <a:xfrm>
            <a:off x="1028700" y="8670925"/>
            <a:ext cx="1092342"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Lund</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11" name="Freeform 6">
            <a:extLst>
              <a:ext uri="{FF2B5EF4-FFF2-40B4-BE49-F238E27FC236}">
                <a16:creationId xmlns:a16="http://schemas.microsoft.com/office/drawing/2014/main" id="{DC21F382-4BC7-7B1D-E2F8-EBA37CAABBE9}"/>
              </a:ext>
            </a:extLst>
          </p:cNvPr>
          <p:cNvSpPr/>
          <p:nvPr/>
        </p:nvSpPr>
        <p:spPr>
          <a:xfrm>
            <a:off x="9353656" y="1205541"/>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988B"/>
        </a:solidFill>
        <a:effectLst/>
      </p:bgPr>
    </p:bg>
    <p:spTree>
      <p:nvGrpSpPr>
        <p:cNvPr id="1" name=""/>
        <p:cNvGrpSpPr/>
        <p:nvPr/>
      </p:nvGrpSpPr>
      <p:grpSpPr>
        <a:xfrm>
          <a:off x="0" y="0"/>
          <a:ext cx="0" cy="0"/>
          <a:chOff x="0" y="0"/>
          <a:chExt cx="0" cy="0"/>
        </a:xfrm>
      </p:grpSpPr>
      <p:sp>
        <p:nvSpPr>
          <p:cNvPr id="2" name="TextBox 2"/>
          <p:cNvSpPr txBox="1"/>
          <p:nvPr/>
        </p:nvSpPr>
        <p:spPr>
          <a:xfrm>
            <a:off x="6720075" y="4416710"/>
            <a:ext cx="4847850" cy="1247073"/>
          </a:xfrm>
          <a:prstGeom prst="rect">
            <a:avLst/>
          </a:prstGeom>
        </p:spPr>
        <p:txBody>
          <a:bodyPr lIns="0" tIns="0" rIns="0" bIns="0" rtlCol="0" anchor="t">
            <a:spAutoFit/>
          </a:bodyPr>
          <a:lstStyle/>
          <a:p>
            <a:pPr algn="ctr">
              <a:lnSpc>
                <a:spcPts val="10757"/>
              </a:lnSpc>
            </a:pPr>
            <a:r>
              <a:rPr lang="pl-PL" sz="7683" dirty="0">
                <a:solidFill>
                  <a:srgbClr val="000000"/>
                </a:solidFill>
                <a:latin typeface="Plus Jakarta Sans 2"/>
              </a:rPr>
              <a:t>Dziękuję</a:t>
            </a:r>
            <a:endParaRPr lang="en-US" sz="7683" dirty="0">
              <a:solidFill>
                <a:srgbClr val="000000"/>
              </a:solidFill>
              <a:latin typeface="Plus Jakarta Sans 2"/>
            </a:endParaRPr>
          </a:p>
        </p:txBody>
      </p:sp>
      <p:sp>
        <p:nvSpPr>
          <p:cNvPr id="3" name="Freeform 3"/>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192818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Freeform 2"/>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0" y="123825"/>
            <a:ext cx="5484205" cy="1741018"/>
          </a:xfrm>
          <a:custGeom>
            <a:avLst/>
            <a:gdLst/>
            <a:ahLst/>
            <a:cxnLst/>
            <a:rect l="l" t="t" r="r" b="b"/>
            <a:pathLst>
              <a:path w="5484205" h="1741018">
                <a:moveTo>
                  <a:pt x="0" y="0"/>
                </a:moveTo>
                <a:lnTo>
                  <a:pt x="5484205" y="0"/>
                </a:lnTo>
                <a:lnTo>
                  <a:pt x="5484205" y="1741018"/>
                </a:lnTo>
                <a:lnTo>
                  <a:pt x="0" y="1741018"/>
                </a:lnTo>
                <a:lnTo>
                  <a:pt x="0" y="0"/>
                </a:lnTo>
                <a:close/>
              </a:path>
            </a:pathLst>
          </a:custGeom>
          <a:blipFill>
            <a:blip r:embed="rId3" cstate="email">
              <a:extLst>
                <a:ext uri="{28A0092B-C50C-407E-A947-70E740481C1C}">
                  <a14:useLocalDpi xmlns:a14="http://schemas.microsoft.com/office/drawing/2010/main"/>
                </a:ext>
              </a:extLst>
            </a:blip>
            <a:stretch>
              <a:fillRect/>
            </a:stretch>
          </a:blipFill>
          <a:ln cap="sq">
            <a:noFill/>
            <a:prstDash val="solid"/>
            <a:miter/>
          </a:ln>
        </p:spPr>
        <p:txBody>
          <a:bodyPr/>
          <a:lstStyle/>
          <a:p>
            <a:endParaRPr lang="en-GB"/>
          </a:p>
        </p:txBody>
      </p:sp>
      <p:sp>
        <p:nvSpPr>
          <p:cNvPr id="4" name="TextBox 4"/>
          <p:cNvSpPr txBox="1"/>
          <p:nvPr/>
        </p:nvSpPr>
        <p:spPr>
          <a:xfrm>
            <a:off x="537605" y="6164675"/>
            <a:ext cx="5070425" cy="1605311"/>
          </a:xfrm>
          <a:prstGeom prst="rect">
            <a:avLst/>
          </a:prstGeom>
        </p:spPr>
        <p:txBody>
          <a:bodyPr lIns="0" tIns="0" rIns="0" bIns="0" rtlCol="0" anchor="t">
            <a:spAutoFit/>
          </a:bodyPr>
          <a:lstStyle/>
          <a:p>
            <a:pPr algn="ctr">
              <a:lnSpc>
                <a:spcPts val="13859"/>
              </a:lnSpc>
            </a:pPr>
            <a:r>
              <a:rPr lang="pl-PL" sz="9899" dirty="0">
                <a:solidFill>
                  <a:srgbClr val="FFFFFF"/>
                </a:solidFill>
                <a:latin typeface="Plus Jakarta Sans 2"/>
              </a:rPr>
              <a:t>K</a:t>
            </a:r>
            <a:r>
              <a:rPr lang="en-US" sz="9899" dirty="0" err="1">
                <a:solidFill>
                  <a:srgbClr val="FFFFFF"/>
                </a:solidFill>
                <a:latin typeface="Plus Jakarta Sans 2"/>
              </a:rPr>
              <a:t>onta</a:t>
            </a:r>
            <a:r>
              <a:rPr lang="pl-PL" sz="9899" dirty="0">
                <a:solidFill>
                  <a:srgbClr val="FFFFFF"/>
                </a:solidFill>
                <a:latin typeface="Plus Jakarta Sans 2"/>
              </a:rPr>
              <a:t>k</a:t>
            </a:r>
            <a:r>
              <a:rPr lang="en-US" sz="9899" dirty="0">
                <a:solidFill>
                  <a:srgbClr val="FFFFFF"/>
                </a:solidFill>
                <a:latin typeface="Plus Jakarta Sans 2"/>
              </a:rPr>
              <a:t>t</a:t>
            </a:r>
          </a:p>
        </p:txBody>
      </p:sp>
      <p:sp>
        <p:nvSpPr>
          <p:cNvPr id="5" name="TextBox 5"/>
          <p:cNvSpPr txBox="1"/>
          <p:nvPr/>
        </p:nvSpPr>
        <p:spPr>
          <a:xfrm>
            <a:off x="573596" y="8500116"/>
            <a:ext cx="3997028" cy="1508042"/>
          </a:xfrm>
          <a:prstGeom prst="rect">
            <a:avLst/>
          </a:prstGeom>
        </p:spPr>
        <p:txBody>
          <a:bodyPr lIns="0" tIns="0" rIns="0" bIns="0" rtlCol="0" anchor="t">
            <a:spAutoFit/>
          </a:bodyPr>
          <a:lstStyle/>
          <a:p>
            <a:pPr algn="l">
              <a:lnSpc>
                <a:spcPts val="2380"/>
              </a:lnSpc>
              <a:spcBef>
                <a:spcPct val="0"/>
              </a:spcBef>
            </a:pPr>
            <a:r>
              <a:rPr lang="en-US" sz="1700" dirty="0" err="1">
                <a:solidFill>
                  <a:srgbClr val="FFFFFF"/>
                </a:solidFill>
                <a:latin typeface="Plus Jakarta Sans 3"/>
              </a:rPr>
              <a:t>Norlys</a:t>
            </a:r>
            <a:r>
              <a:rPr lang="en-US" sz="1700" dirty="0">
                <a:solidFill>
                  <a:srgbClr val="FFFFFF"/>
                </a:solidFill>
                <a:latin typeface="Plus Jakarta Sans 3"/>
              </a:rPr>
              <a:t> AS</a:t>
            </a:r>
          </a:p>
          <a:p>
            <a:pPr algn="l">
              <a:lnSpc>
                <a:spcPts val="2380"/>
              </a:lnSpc>
              <a:spcBef>
                <a:spcPct val="0"/>
              </a:spcBef>
            </a:pPr>
            <a:r>
              <a:rPr lang="en-US" sz="1700" dirty="0" err="1">
                <a:solidFill>
                  <a:srgbClr val="FFFFFF"/>
                </a:solidFill>
                <a:latin typeface="Plus Jakarta Sans 3"/>
              </a:rPr>
              <a:t>Hovfaret</a:t>
            </a:r>
            <a:r>
              <a:rPr lang="en-US" sz="1700" dirty="0">
                <a:solidFill>
                  <a:srgbClr val="FFFFFF"/>
                </a:solidFill>
                <a:latin typeface="Plus Jakarta Sans 3"/>
              </a:rPr>
              <a:t> 4B, NO-0275 Oslo</a:t>
            </a:r>
          </a:p>
          <a:p>
            <a:pPr algn="l">
              <a:lnSpc>
                <a:spcPts val="2380"/>
              </a:lnSpc>
              <a:spcBef>
                <a:spcPct val="0"/>
              </a:spcBef>
            </a:pPr>
            <a:r>
              <a:rPr lang="en-US" sz="1700" dirty="0">
                <a:solidFill>
                  <a:srgbClr val="FFFFFF"/>
                </a:solidFill>
                <a:latin typeface="Plus Jakarta Sans 3"/>
              </a:rPr>
              <a:t>P.B 1014 Hoff, NO-0218 Oslo – Norway</a:t>
            </a:r>
          </a:p>
          <a:p>
            <a:pPr algn="l">
              <a:lnSpc>
                <a:spcPts val="2380"/>
              </a:lnSpc>
              <a:spcBef>
                <a:spcPct val="0"/>
              </a:spcBef>
            </a:pPr>
            <a:r>
              <a:rPr lang="en-US" sz="1700" dirty="0" err="1">
                <a:solidFill>
                  <a:srgbClr val="FFFFFF"/>
                </a:solidFill>
                <a:latin typeface="Plus Jakarta Sans 3"/>
              </a:rPr>
              <a:t>info@norlys.com</a:t>
            </a:r>
            <a:r>
              <a:rPr lang="en-US" sz="1700" dirty="0">
                <a:solidFill>
                  <a:srgbClr val="FFFFFF"/>
                </a:solidFill>
                <a:latin typeface="Plus Jakarta Sans 3"/>
              </a:rPr>
              <a:t>    </a:t>
            </a:r>
          </a:p>
          <a:p>
            <a:pPr algn="l">
              <a:lnSpc>
                <a:spcPts val="2380"/>
              </a:lnSpc>
              <a:spcBef>
                <a:spcPct val="0"/>
              </a:spcBef>
            </a:pPr>
            <a:endParaRPr lang="en-US" sz="1700" dirty="0">
              <a:solidFill>
                <a:srgbClr val="FFFFFF"/>
              </a:solidFill>
              <a:latin typeface="Plus Jakarta Sans 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991" y="8552"/>
            <a:ext cx="8090608" cy="10849948"/>
            <a:chOff x="-7372" y="-148266"/>
            <a:chExt cx="2130860" cy="2857599"/>
          </a:xfrm>
        </p:grpSpPr>
        <p:sp>
          <p:nvSpPr>
            <p:cNvPr id="4" name="Freeform 4"/>
            <p:cNvSpPr/>
            <p:nvPr/>
          </p:nvSpPr>
          <p:spPr>
            <a:xfrm>
              <a:off x="-7372" y="-148266"/>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5" name="TextBox 5"/>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1028700" y="971550"/>
            <a:ext cx="6286500" cy="8045153"/>
            <a:chOff x="0" y="-76200"/>
            <a:chExt cx="8382001" cy="10726877"/>
          </a:xfrm>
        </p:grpSpPr>
        <p:sp>
          <p:nvSpPr>
            <p:cNvPr id="8" name="TextBox 8"/>
            <p:cNvSpPr txBox="1"/>
            <p:nvPr/>
          </p:nvSpPr>
          <p:spPr>
            <a:xfrm>
              <a:off x="1675" y="-76200"/>
              <a:ext cx="7677821" cy="1231107"/>
            </a:xfrm>
            <a:prstGeom prst="rect">
              <a:avLst/>
            </a:prstGeom>
          </p:spPr>
          <p:txBody>
            <a:bodyPr lIns="0" tIns="0" rIns="0" bIns="0" rtlCol="0" anchor="t">
              <a:spAutoFit/>
            </a:bodyPr>
            <a:lstStyle/>
            <a:p>
              <a:pPr algn="l"/>
              <a:r>
                <a:rPr lang="pl-PL" sz="3600" dirty="0">
                  <a:solidFill>
                    <a:srgbClr val="9D5E39"/>
                  </a:solidFill>
                  <a:latin typeface="Plus Jakarta Sans 2"/>
                </a:rPr>
                <a:t>COASTAL  ZONE</a:t>
              </a:r>
            </a:p>
            <a:p>
              <a:pPr algn="l"/>
              <a:r>
                <a:rPr lang="pl-PL" sz="2400" dirty="0">
                  <a:solidFill>
                    <a:srgbClr val="9D5E39"/>
                  </a:solidFill>
                  <a:latin typeface="Plus Jakarta Sans 2"/>
                </a:rPr>
                <a:t>/strefa przybrzeżna/</a:t>
              </a:r>
            </a:p>
          </p:txBody>
        </p:sp>
        <p:sp>
          <p:nvSpPr>
            <p:cNvPr id="9" name="TextBox 9"/>
            <p:cNvSpPr txBox="1"/>
            <p:nvPr/>
          </p:nvSpPr>
          <p:spPr>
            <a:xfrm>
              <a:off x="0" y="1565705"/>
              <a:ext cx="8382001" cy="9084972"/>
            </a:xfrm>
            <a:prstGeom prst="rect">
              <a:avLst/>
            </a:prstGeom>
          </p:spPr>
          <p:txBody>
            <a:bodyPr wrap="square" lIns="0" tIns="0" rIns="0" bIns="0" rtlCol="0" anchor="t">
              <a:spAutoFit/>
            </a:bodyPr>
            <a:lstStyle/>
            <a:p>
              <a:pPr>
                <a:lnSpc>
                  <a:spcPts val="3000"/>
                </a:lnSpc>
              </a:pPr>
              <a:r>
                <a:rPr lang="en-GB" sz="2400" cap="small" dirty="0">
                  <a:latin typeface="Plus Jakarta Sans 1"/>
                </a:rPr>
                <a:t>Norlys </a:t>
              </a:r>
              <a:r>
                <a:rPr lang="pl-PL" sz="2400" dirty="0">
                  <a:solidFill>
                    <a:srgbClr val="121212"/>
                  </a:solidFill>
                  <a:latin typeface="Plus Jakarta Sans 1"/>
                </a:rPr>
                <a:t>oferuje szeroki wybór produktów, które doskonale nadają się do stosowania w </a:t>
              </a:r>
              <a:r>
                <a:rPr lang="pl-PL" sz="2400" dirty="0">
                  <a:solidFill>
                    <a:srgbClr val="9D5E39"/>
                  </a:solidFill>
                  <a:latin typeface="Plus Jakarta Sans 2"/>
                </a:rPr>
                <a:t>strefie przybrzeżnej</a:t>
              </a:r>
              <a:r>
                <a:rPr lang="en-GB" sz="2400" dirty="0">
                  <a:solidFill>
                    <a:srgbClr val="121212"/>
                  </a:solidFill>
                  <a:latin typeface="Plus Jakarta Sans 1"/>
                </a:rPr>
                <a:t> </a:t>
              </a:r>
              <a:r>
                <a:rPr lang="pl-PL" sz="2400" dirty="0">
                  <a:solidFill>
                    <a:srgbClr val="121212"/>
                  </a:solidFill>
                  <a:latin typeface="Plus Jakarta Sans 1"/>
                </a:rPr>
                <a:t>ze względu na ich wyjątkową odporność na korozję.</a:t>
              </a:r>
            </a:p>
            <a:p>
              <a:pPr>
                <a:lnSpc>
                  <a:spcPts val="3000"/>
                </a:lnSpc>
              </a:pPr>
              <a:endParaRPr lang="en-GB" sz="2400" dirty="0">
                <a:solidFill>
                  <a:srgbClr val="121212"/>
                </a:solidFill>
                <a:latin typeface="Plus Jakarta Sans 1"/>
              </a:endParaRPr>
            </a:p>
            <a:p>
              <a:pPr>
                <a:lnSpc>
                  <a:spcPts val="3000"/>
                </a:lnSpc>
              </a:pPr>
              <a:r>
                <a:rPr lang="pl-PL" sz="2400" dirty="0">
                  <a:solidFill>
                    <a:srgbClr val="121212"/>
                  </a:solidFill>
                  <a:latin typeface="Plus Jakarta Sans 1"/>
                </a:rPr>
                <a:t>Z własnego doświadczenia wiemy, że </a:t>
              </a:r>
            </a:p>
            <a:p>
              <a:pPr>
                <a:lnSpc>
                  <a:spcPts val="3000"/>
                </a:lnSpc>
              </a:pPr>
              <a:r>
                <a:rPr lang="pl-PL" sz="2400" dirty="0">
                  <a:solidFill>
                    <a:srgbClr val="121212"/>
                  </a:solidFill>
                  <a:latin typeface="Plus Jakarta Sans 1"/>
                </a:rPr>
                <a:t>w trudnych warunkach panujących na wybrzeżu Morza Północnego (Atlantyku) oprawy</a:t>
              </a:r>
              <a:r>
                <a:rPr lang="en-GB" sz="2400" dirty="0">
                  <a:solidFill>
                    <a:srgbClr val="121212"/>
                  </a:solidFill>
                  <a:latin typeface="Plus Jakarta Sans 1"/>
                </a:rPr>
                <a:t> </a:t>
              </a:r>
              <a:r>
                <a:rPr lang="pl-PL" sz="2400" dirty="0">
                  <a:solidFill>
                    <a:srgbClr val="9D5E39"/>
                  </a:solidFill>
                  <a:latin typeface="Plus Jakarta Sans 2"/>
                </a:rPr>
                <a:t>cynkowane ogniowo mogą przetrwać dziesiątki lat bez widocznych śladów korozji</a:t>
              </a:r>
              <a:r>
                <a:rPr lang="en-GB" sz="2400" dirty="0">
                  <a:solidFill>
                    <a:srgbClr val="121212"/>
                  </a:solidFill>
                  <a:latin typeface="Plus Jakarta Sans 1"/>
                </a:rPr>
                <a:t>.</a:t>
              </a:r>
            </a:p>
            <a:p>
              <a:pPr algn="l">
                <a:lnSpc>
                  <a:spcPts val="3000"/>
                </a:lnSpc>
              </a:pPr>
              <a:endParaRPr lang="en-GB" sz="2400" dirty="0">
                <a:solidFill>
                  <a:srgbClr val="121212"/>
                </a:solidFill>
                <a:latin typeface="Plus Jakarta Sans 1"/>
              </a:endParaRPr>
            </a:p>
            <a:p>
              <a:pPr>
                <a:lnSpc>
                  <a:spcPts val="3499"/>
                </a:lnSpc>
              </a:pPr>
              <a:r>
                <a:rPr lang="pl-PL" sz="2400" dirty="0">
                  <a:solidFill>
                    <a:srgbClr val="121212"/>
                  </a:solidFill>
                  <a:latin typeface="Plus Jakarta Sans 1"/>
                </a:rPr>
                <a:t>Dlatego jesteśmy całkowicie przekonani, że udzielając </a:t>
              </a:r>
              <a:r>
                <a:rPr lang="en-GB" sz="2400" dirty="0">
                  <a:solidFill>
                    <a:srgbClr val="9D5E39"/>
                  </a:solidFill>
                  <a:latin typeface="Plus Jakarta Sans 2"/>
                </a:rPr>
                <a:t>25</a:t>
              </a:r>
              <a:r>
                <a:rPr lang="pl-PL" sz="2400" dirty="0">
                  <a:solidFill>
                    <a:srgbClr val="9D5E39"/>
                  </a:solidFill>
                  <a:latin typeface="Plus Jakarta Sans 2"/>
                </a:rPr>
                <a:t>-letniej</a:t>
              </a:r>
              <a:r>
                <a:rPr lang="en-GB" sz="2400" dirty="0">
                  <a:solidFill>
                    <a:srgbClr val="9D5E39"/>
                  </a:solidFill>
                  <a:latin typeface="Plus Jakarta Sans 2"/>
                </a:rPr>
                <a:t> </a:t>
              </a:r>
              <a:r>
                <a:rPr lang="pl-PL" sz="2400" dirty="0">
                  <a:solidFill>
                    <a:srgbClr val="9D5E39"/>
                  </a:solidFill>
                  <a:latin typeface="Plus Jakarta Sans 2"/>
                </a:rPr>
                <a:t>gwarancji</a:t>
              </a:r>
              <a:r>
                <a:rPr lang="pl-PL" sz="2400" dirty="0">
                  <a:solidFill>
                    <a:srgbClr val="121212"/>
                  </a:solidFill>
                  <a:latin typeface="Plus Jakarta Sans 1"/>
                </a:rPr>
                <a:t> na użytkowanie opraw bez korozji, pomagamy naszym klientom dokonać właściwego wyboru.</a:t>
              </a:r>
              <a:endParaRPr lang="en-GB" sz="2400" dirty="0">
                <a:solidFill>
                  <a:srgbClr val="121212"/>
                </a:solidFill>
                <a:latin typeface="Plus Jakarta Sans 1"/>
              </a:endParaRPr>
            </a:p>
          </p:txBody>
        </p:sp>
      </p:grpSp>
      <p:pic>
        <p:nvPicPr>
          <p:cNvPr id="11" name="Picture 10">
            <a:extLst>
              <a:ext uri="{FF2B5EF4-FFF2-40B4-BE49-F238E27FC236}">
                <a16:creationId xmlns:a16="http://schemas.microsoft.com/office/drawing/2014/main" id="{1AB63972-C548-A6BC-7120-8B77BCA58C11}"/>
              </a:ext>
            </a:extLst>
          </p:cNvPr>
          <p:cNvPicPr>
            <a:picLocks noChangeAspect="1"/>
          </p:cNvPicPr>
          <p:nvPr/>
        </p:nvPicPr>
        <p:blipFill>
          <a:blip r:embed="rId2" cstate="print">
            <a:extLst>
              <a:ext uri="{28A0092B-C50C-407E-A947-70E740481C1C}">
                <a14:useLocalDpi xmlns:a14="http://schemas.microsoft.com/office/drawing/2010/main" val="0"/>
              </a:ext>
            </a:extLst>
          </a:blip>
          <a:srcRect l="-3" t="16199" r="264" b="9337"/>
          <a:stretch/>
        </p:blipFill>
        <p:spPr>
          <a:xfrm>
            <a:off x="8235600" y="161860"/>
            <a:ext cx="9900000" cy="9963279"/>
          </a:xfrm>
          <a:prstGeom prst="rect">
            <a:avLst/>
          </a:prstGeom>
        </p:spPr>
      </p:pic>
      <p:sp>
        <p:nvSpPr>
          <p:cNvPr id="12" name="Freeform 6">
            <a:extLst>
              <a:ext uri="{FF2B5EF4-FFF2-40B4-BE49-F238E27FC236}">
                <a16:creationId xmlns:a16="http://schemas.microsoft.com/office/drawing/2014/main" id="{7E2F47EB-F829-E47E-9D6F-8E5AC5A9285E}"/>
              </a:ext>
            </a:extLst>
          </p:cNvPr>
          <p:cNvSpPr/>
          <p:nvPr/>
        </p:nvSpPr>
        <p:spPr>
          <a:xfrm>
            <a:off x="16656624" y="91015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356221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6" name="TextBox 6"/>
          <p:cNvSpPr txBox="1"/>
          <p:nvPr/>
        </p:nvSpPr>
        <p:spPr>
          <a:xfrm>
            <a:off x="1028700" y="800100"/>
            <a:ext cx="6194928" cy="567656"/>
          </a:xfrm>
          <a:prstGeom prst="rect">
            <a:avLst/>
          </a:prstGeom>
        </p:spPr>
        <p:txBody>
          <a:bodyPr wrap="square" lIns="0" tIns="0" rIns="0" bIns="0" rtlCol="0" anchor="t">
            <a:spAutoFit/>
          </a:bodyPr>
          <a:lstStyle/>
          <a:p>
            <a:pPr algn="l">
              <a:lnSpc>
                <a:spcPts val="5040"/>
              </a:lnSpc>
            </a:pPr>
            <a:r>
              <a:rPr lang="en-GB" sz="3200" dirty="0">
                <a:solidFill>
                  <a:srgbClr val="9D5E39"/>
                </a:solidFill>
                <a:latin typeface="Plus Jakarta Sans 2"/>
              </a:rPr>
              <a:t>ST</a:t>
            </a:r>
            <a:r>
              <a:rPr lang="pl-PL" sz="3200" dirty="0">
                <a:solidFill>
                  <a:srgbClr val="9D5E39"/>
                </a:solidFill>
                <a:latin typeface="Plus Jakarta Sans 2"/>
              </a:rPr>
              <a:t>A</a:t>
            </a:r>
            <a:r>
              <a:rPr lang="en-GB" sz="3200" dirty="0">
                <a:solidFill>
                  <a:srgbClr val="9D5E39"/>
                </a:solidFill>
                <a:latin typeface="Plus Jakarta Sans 2"/>
              </a:rPr>
              <a:t>L – </a:t>
            </a:r>
            <a:r>
              <a:rPr lang="pl-PL" sz="3200" dirty="0">
                <a:solidFill>
                  <a:srgbClr val="9D5E39"/>
                </a:solidFill>
                <a:latin typeface="Plus Jakarta Sans 2"/>
              </a:rPr>
              <a:t>dlaczego używamy</a:t>
            </a:r>
            <a:r>
              <a:rPr lang="en-GB" sz="3200" dirty="0">
                <a:solidFill>
                  <a:srgbClr val="9D5E39"/>
                </a:solidFill>
                <a:latin typeface="Plus Jakarta Sans 2"/>
              </a:rPr>
              <a:t>?</a:t>
            </a:r>
          </a:p>
        </p:txBody>
      </p:sp>
      <p:sp>
        <p:nvSpPr>
          <p:cNvPr id="7" name="TextBox 7"/>
          <p:cNvSpPr txBox="1"/>
          <p:nvPr/>
        </p:nvSpPr>
        <p:spPr>
          <a:xfrm>
            <a:off x="1028700" y="1790700"/>
            <a:ext cx="6194928" cy="8390310"/>
          </a:xfrm>
          <a:prstGeom prst="rect">
            <a:avLst/>
          </a:prstGeom>
        </p:spPr>
        <p:txBody>
          <a:bodyPr wrap="square" lIns="0" tIns="0" rIns="0" bIns="0" rtlCol="0" anchor="t">
            <a:spAutoFit/>
          </a:bodyPr>
          <a:lstStyle/>
          <a:p>
            <a:pPr>
              <a:lnSpc>
                <a:spcPts val="3000"/>
              </a:lnSpc>
            </a:pPr>
            <a:r>
              <a:rPr lang="pl-PL" sz="2400" dirty="0">
                <a:solidFill>
                  <a:srgbClr val="121212"/>
                </a:solidFill>
                <a:latin typeface="Plus Jakarta Sans 1"/>
              </a:rPr>
              <a:t>Istnieje wielowiekowa tradycja produkcji i wykorzystywania stali, która jest niezwykle trwałym, a jednocześnie podatnym na formowanie materiałem. Dobrze znana technologia i metody </a:t>
            </a:r>
            <a:r>
              <a:rPr lang="pl-PL" sz="2400" dirty="0">
                <a:solidFill>
                  <a:srgbClr val="9D5E39"/>
                </a:solidFill>
                <a:latin typeface="Plus Jakarta Sans 2"/>
              </a:rPr>
              <a:t>ochrony powierzchni stali przed korozją</a:t>
            </a:r>
            <a:r>
              <a:rPr lang="en-GB" sz="2400" dirty="0">
                <a:solidFill>
                  <a:srgbClr val="121212"/>
                </a:solidFill>
                <a:latin typeface="Plus Jakarta Sans 1"/>
              </a:rPr>
              <a:t>. </a:t>
            </a:r>
          </a:p>
          <a:p>
            <a:pPr algn="l">
              <a:lnSpc>
                <a:spcPts val="3000"/>
              </a:lnSpc>
            </a:pPr>
            <a:endParaRPr lang="pl-PL" sz="2400" cap="small" dirty="0">
              <a:solidFill>
                <a:srgbClr val="121212"/>
              </a:solidFill>
              <a:latin typeface="Plus Jakarta Sans 1"/>
            </a:endParaRPr>
          </a:p>
          <a:p>
            <a:pPr algn="l">
              <a:lnSpc>
                <a:spcPts val="3000"/>
              </a:lnSpc>
            </a:pPr>
            <a:r>
              <a:rPr lang="en-GB" sz="2400" cap="small" dirty="0">
                <a:solidFill>
                  <a:srgbClr val="121212"/>
                </a:solidFill>
                <a:latin typeface="Plus Jakarta Sans 1"/>
              </a:rPr>
              <a:t>Norlys</a:t>
            </a:r>
            <a:r>
              <a:rPr lang="en-GB" sz="2400" dirty="0">
                <a:solidFill>
                  <a:srgbClr val="121212"/>
                </a:solidFill>
                <a:latin typeface="Plus Jakarta Sans 1"/>
              </a:rPr>
              <a:t> </a:t>
            </a:r>
            <a:r>
              <a:rPr lang="pl-PL" sz="2400" dirty="0">
                <a:solidFill>
                  <a:srgbClr val="121212"/>
                </a:solidFill>
                <a:latin typeface="Plus Jakarta Sans 1"/>
              </a:rPr>
              <a:t>w procesach produkcji wykorzystuje </a:t>
            </a:r>
            <a:r>
              <a:rPr lang="pl-PL" sz="2400" dirty="0">
                <a:solidFill>
                  <a:srgbClr val="9D5E39"/>
                </a:solidFill>
                <a:latin typeface="Plus Jakarta Sans 2"/>
              </a:rPr>
              <a:t>blachy stalowe, rury i profile pochodzące z Europy</a:t>
            </a:r>
            <a:r>
              <a:rPr lang="en-GB" sz="2400" dirty="0">
                <a:solidFill>
                  <a:srgbClr val="121212"/>
                </a:solidFill>
                <a:latin typeface="Plus Jakarta Sans 1"/>
              </a:rPr>
              <a:t>.</a:t>
            </a:r>
          </a:p>
          <a:p>
            <a:pPr algn="l">
              <a:lnSpc>
                <a:spcPts val="3000"/>
              </a:lnSpc>
            </a:pPr>
            <a:endParaRPr lang="en-GB" sz="2400" dirty="0">
              <a:solidFill>
                <a:srgbClr val="121212"/>
              </a:solidFill>
              <a:latin typeface="Plus Jakarta Sans 1"/>
            </a:endParaRPr>
          </a:p>
          <a:p>
            <a:pPr>
              <a:lnSpc>
                <a:spcPts val="3000"/>
              </a:lnSpc>
            </a:pPr>
            <a:r>
              <a:rPr lang="pl-PL" sz="2400" dirty="0">
                <a:solidFill>
                  <a:srgbClr val="121212"/>
                </a:solidFill>
                <a:latin typeface="Plus Jakarta Sans 1"/>
              </a:rPr>
              <a:t>Aby zapewnić długotrwałą ochronę antykorozyjną, firma </a:t>
            </a:r>
            <a:r>
              <a:rPr lang="en-GB" sz="2400" cap="small" dirty="0">
                <a:solidFill>
                  <a:srgbClr val="121212"/>
                </a:solidFill>
                <a:latin typeface="Plus Jakarta Sans 1"/>
              </a:rPr>
              <a:t>Norlys</a:t>
            </a:r>
            <a:r>
              <a:rPr lang="en-GB" sz="2400" dirty="0">
                <a:solidFill>
                  <a:srgbClr val="121212"/>
                </a:solidFill>
                <a:latin typeface="Plus Jakarta Sans 1"/>
              </a:rPr>
              <a:t> p</a:t>
            </a:r>
            <a:r>
              <a:rPr lang="pl-PL" sz="2400" dirty="0" err="1">
                <a:solidFill>
                  <a:srgbClr val="121212"/>
                </a:solidFill>
                <a:latin typeface="Plus Jakarta Sans 1"/>
              </a:rPr>
              <a:t>rzeprowadza</a:t>
            </a:r>
            <a:r>
              <a:rPr lang="en-GB" sz="2400" dirty="0">
                <a:solidFill>
                  <a:srgbClr val="121212"/>
                </a:solidFill>
                <a:latin typeface="Plus Jakarta Sans 1"/>
              </a:rPr>
              <a:t> </a:t>
            </a:r>
            <a:r>
              <a:rPr lang="pl-PL" sz="2400" dirty="0">
                <a:solidFill>
                  <a:srgbClr val="9D5E39"/>
                </a:solidFill>
                <a:latin typeface="Plus Jakarta Sans 2"/>
              </a:rPr>
              <a:t>wieloetapowy proces fizycznej i chemicznej obróbki powierzchni</a:t>
            </a:r>
            <a:r>
              <a:rPr lang="pl-PL" sz="2400" dirty="0">
                <a:solidFill>
                  <a:srgbClr val="121212"/>
                </a:solidFill>
                <a:latin typeface="Plus Jakarta Sans 1"/>
              </a:rPr>
              <a:t> a następnie maluje ją na pożądany kolor</a:t>
            </a:r>
            <a:r>
              <a:rPr lang="en-GB" sz="2400" dirty="0">
                <a:solidFill>
                  <a:srgbClr val="121212"/>
                </a:solidFill>
                <a:latin typeface="Plus Jakarta Sans 1"/>
              </a:rPr>
              <a:t>.</a:t>
            </a:r>
          </a:p>
          <a:p>
            <a:pPr algn="l">
              <a:lnSpc>
                <a:spcPts val="3000"/>
              </a:lnSpc>
            </a:pPr>
            <a:endParaRPr lang="en-GB" sz="2400" dirty="0">
              <a:solidFill>
                <a:srgbClr val="121212"/>
              </a:solidFill>
              <a:latin typeface="Plus Jakarta Sans 1"/>
            </a:endParaRPr>
          </a:p>
          <a:p>
            <a:pPr>
              <a:lnSpc>
                <a:spcPts val="3000"/>
              </a:lnSpc>
            </a:pPr>
            <a:r>
              <a:rPr lang="pl-PL" sz="2400" dirty="0">
                <a:solidFill>
                  <a:srgbClr val="121212"/>
                </a:solidFill>
                <a:latin typeface="Plus Jakarta Sans 1"/>
              </a:rPr>
              <a:t>W przypadku niektórych elementów stalowych firma Norlys stosuje inną, równie doskonałą metodę obróbki powierzchni</a:t>
            </a:r>
            <a:r>
              <a:rPr lang="en-GB" sz="2400" dirty="0">
                <a:solidFill>
                  <a:srgbClr val="121212"/>
                </a:solidFill>
                <a:latin typeface="Plus Jakarta Sans 1"/>
              </a:rPr>
              <a:t>- </a:t>
            </a:r>
            <a:r>
              <a:rPr lang="pl-PL" sz="2400" dirty="0">
                <a:solidFill>
                  <a:srgbClr val="9D5E39"/>
                </a:solidFill>
                <a:latin typeface="Plus Jakarta Sans 2"/>
              </a:rPr>
              <a:t>cynkowanie ogniowe</a:t>
            </a:r>
            <a:r>
              <a:rPr lang="en-GB" sz="2400" dirty="0">
                <a:solidFill>
                  <a:srgbClr val="121212"/>
                </a:solidFill>
                <a:latin typeface="Plus Jakarta Sans 1"/>
              </a:rPr>
              <a:t>.</a:t>
            </a:r>
          </a:p>
          <a:p>
            <a:pPr algn="l">
              <a:lnSpc>
                <a:spcPts val="2659"/>
              </a:lnSpc>
            </a:pPr>
            <a:endParaRPr lang="en-US" sz="1899" dirty="0">
              <a:solidFill>
                <a:srgbClr val="121212"/>
              </a:solidFill>
              <a:latin typeface="Plus Jakarta Sans 1"/>
            </a:endParaRPr>
          </a:p>
        </p:txBody>
      </p:sp>
      <p:pic>
        <p:nvPicPr>
          <p:cNvPr id="1026" name="Picture 2">
            <a:extLst>
              <a:ext uri="{FF2B5EF4-FFF2-40B4-BE49-F238E27FC236}">
                <a16:creationId xmlns:a16="http://schemas.microsoft.com/office/drawing/2014/main" id="{483BB12D-7F3B-7830-606E-24EFCD10E7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49816" y="190500"/>
            <a:ext cx="9885784" cy="4784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B31982-B605-E840-C9F2-11BF51695D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9816" y="5143500"/>
            <a:ext cx="4790732" cy="4901194"/>
          </a:xfrm>
          <a:prstGeom prst="rect">
            <a:avLst/>
          </a:prstGeom>
        </p:spPr>
      </p:pic>
      <p:pic>
        <p:nvPicPr>
          <p:cNvPr id="11" name="Picture 10">
            <a:extLst>
              <a:ext uri="{FF2B5EF4-FFF2-40B4-BE49-F238E27FC236}">
                <a16:creationId xmlns:a16="http://schemas.microsoft.com/office/drawing/2014/main" id="{A936804F-1273-7233-FDC2-5F116C409F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27747" y="5143500"/>
            <a:ext cx="4907853" cy="49011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974"/>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pic>
        <p:nvPicPr>
          <p:cNvPr id="13" name="Picture 12">
            <a:extLst>
              <a:ext uri="{FF2B5EF4-FFF2-40B4-BE49-F238E27FC236}">
                <a16:creationId xmlns:a16="http://schemas.microsoft.com/office/drawing/2014/main" id="{6AE171DF-5F7C-E764-97B0-7526A98CCE4D}"/>
              </a:ext>
            </a:extLst>
          </p:cNvPr>
          <p:cNvPicPr>
            <a:picLocks noChangeAspect="1"/>
          </p:cNvPicPr>
          <p:nvPr/>
        </p:nvPicPr>
        <p:blipFill>
          <a:blip r:embed="rId3" cstate="print">
            <a:extLst>
              <a:ext uri="{28A0092B-C50C-407E-A947-70E740481C1C}">
                <a14:useLocalDpi xmlns:a14="http://schemas.microsoft.com/office/drawing/2010/main" val="0"/>
              </a:ext>
            </a:extLst>
          </a:blip>
          <a:srcRect l="21305" r="5612"/>
          <a:stretch/>
        </p:blipFill>
        <p:spPr>
          <a:xfrm>
            <a:off x="13289668" y="142436"/>
            <a:ext cx="4860000" cy="9963279"/>
          </a:xfrm>
          <a:prstGeom prst="rect">
            <a:avLst/>
          </a:prstGeom>
        </p:spPr>
      </p:pic>
      <p:pic>
        <p:nvPicPr>
          <p:cNvPr id="11" name="Picture 10">
            <a:extLst>
              <a:ext uri="{FF2B5EF4-FFF2-40B4-BE49-F238E27FC236}">
                <a16:creationId xmlns:a16="http://schemas.microsoft.com/office/drawing/2014/main" id="{4E902381-F0FF-428B-7E43-243443709D2E}"/>
              </a:ext>
            </a:extLst>
          </p:cNvPr>
          <p:cNvPicPr>
            <a:picLocks noChangeAspect="1"/>
          </p:cNvPicPr>
          <p:nvPr/>
        </p:nvPicPr>
        <p:blipFill>
          <a:blip r:embed="rId4" cstate="print">
            <a:extLst>
              <a:ext uri="{28A0092B-C50C-407E-A947-70E740481C1C}">
                <a14:useLocalDpi xmlns:a14="http://schemas.microsoft.com/office/drawing/2010/main" val="0"/>
              </a:ext>
            </a:extLst>
          </a:blip>
          <a:srcRect l="5545" r="29419"/>
          <a:stretch/>
        </p:blipFill>
        <p:spPr>
          <a:xfrm>
            <a:off x="8274536" y="156504"/>
            <a:ext cx="4860000" cy="9963279"/>
          </a:xfrm>
          <a:prstGeom prst="rect">
            <a:avLst/>
          </a:prstGeom>
        </p:spPr>
      </p:pic>
      <p:sp>
        <p:nvSpPr>
          <p:cNvPr id="12" name="TextBox 7">
            <a:extLst>
              <a:ext uri="{FF2B5EF4-FFF2-40B4-BE49-F238E27FC236}">
                <a16:creationId xmlns:a16="http://schemas.microsoft.com/office/drawing/2014/main" id="{B8F86A6B-832C-AAE1-F4B5-2FF7D8D88711}"/>
              </a:ext>
            </a:extLst>
          </p:cNvPr>
          <p:cNvSpPr txBox="1"/>
          <p:nvPr/>
        </p:nvSpPr>
        <p:spPr>
          <a:xfrm>
            <a:off x="1027600" y="952500"/>
            <a:ext cx="6287600" cy="567656"/>
          </a:xfrm>
          <a:prstGeom prst="rect">
            <a:avLst/>
          </a:prstGeom>
        </p:spPr>
        <p:txBody>
          <a:bodyPr wrap="square" lIns="0" tIns="0" rIns="0" bIns="0" rtlCol="0" anchor="t">
            <a:spAutoFit/>
          </a:bodyPr>
          <a:lstStyle/>
          <a:p>
            <a:pPr algn="l">
              <a:lnSpc>
                <a:spcPts val="5040"/>
              </a:lnSpc>
            </a:pPr>
            <a:r>
              <a:rPr lang="pl-PL" sz="3200" dirty="0">
                <a:solidFill>
                  <a:srgbClr val="9D5E39"/>
                </a:solidFill>
                <a:latin typeface="Plus Jakarta Sans 2"/>
              </a:rPr>
              <a:t>STAL CYNKOWANA OGNIOWO</a:t>
            </a:r>
            <a:endParaRPr lang="en-US" sz="3200" dirty="0">
              <a:solidFill>
                <a:srgbClr val="9D5E39"/>
              </a:solidFill>
              <a:latin typeface="Plus Jakarta Sans 2"/>
            </a:endParaRPr>
          </a:p>
        </p:txBody>
      </p:sp>
      <p:sp>
        <p:nvSpPr>
          <p:cNvPr id="14" name="TextBox 8">
            <a:extLst>
              <a:ext uri="{FF2B5EF4-FFF2-40B4-BE49-F238E27FC236}">
                <a16:creationId xmlns:a16="http://schemas.microsoft.com/office/drawing/2014/main" id="{A4F6F110-B6BA-769A-B19C-7780B223B4C1}"/>
              </a:ext>
            </a:extLst>
          </p:cNvPr>
          <p:cNvSpPr txBox="1"/>
          <p:nvPr/>
        </p:nvSpPr>
        <p:spPr>
          <a:xfrm>
            <a:off x="1027600" y="2019300"/>
            <a:ext cx="6440000" cy="8211543"/>
          </a:xfrm>
          <a:prstGeom prst="rect">
            <a:avLst/>
          </a:prstGeom>
        </p:spPr>
        <p:txBody>
          <a:bodyPr wrap="square" lIns="0" tIns="0" rIns="0" bIns="0" rtlCol="0" anchor="t">
            <a:spAutoFit/>
          </a:bodyPr>
          <a:lstStyle/>
          <a:p>
            <a:pPr>
              <a:lnSpc>
                <a:spcPts val="3000"/>
              </a:lnSpc>
            </a:pPr>
            <a:r>
              <a:rPr lang="pl-PL" sz="2400" dirty="0">
                <a:solidFill>
                  <a:srgbClr val="121212"/>
                </a:solidFill>
                <a:latin typeface="Plus Jakarta Sans 1"/>
              </a:rPr>
              <a:t>Jednym z najlepszych sposobów zapewnienia długotrwałej ochrony antykorozyjnej elementów stalowych jest zastosowanie procesu </a:t>
            </a:r>
            <a:r>
              <a:rPr lang="en-GB" sz="2400" dirty="0" err="1">
                <a:solidFill>
                  <a:srgbClr val="9D5E39"/>
                </a:solidFill>
                <a:latin typeface="Plus Jakarta Sans 2"/>
              </a:rPr>
              <a:t>cynkowania</a:t>
            </a:r>
            <a:r>
              <a:rPr lang="pl-PL" sz="2400" dirty="0">
                <a:solidFill>
                  <a:srgbClr val="9D5E39"/>
                </a:solidFill>
                <a:latin typeface="Plus Jakarta Sans 2"/>
              </a:rPr>
              <a:t> ogniowego</a:t>
            </a:r>
            <a:r>
              <a:rPr lang="en-GB" sz="2400" dirty="0">
                <a:solidFill>
                  <a:srgbClr val="121212"/>
                </a:solidFill>
                <a:latin typeface="Plus Jakarta Sans 1"/>
              </a:rPr>
              <a:t>. </a:t>
            </a:r>
            <a:r>
              <a:rPr lang="pl-PL" sz="2400" dirty="0">
                <a:solidFill>
                  <a:srgbClr val="121212"/>
                </a:solidFill>
                <a:latin typeface="Plus Jakarta Sans 1"/>
              </a:rPr>
              <a:t>Można go stosować zarówno jako ostatni etap obróbki powierzchni, jak </a:t>
            </a:r>
          </a:p>
          <a:p>
            <a:pPr>
              <a:lnSpc>
                <a:spcPts val="3000"/>
              </a:lnSpc>
            </a:pPr>
            <a:r>
              <a:rPr lang="pl-PL" sz="2400" dirty="0">
                <a:solidFill>
                  <a:srgbClr val="121212"/>
                </a:solidFill>
                <a:latin typeface="Plus Jakarta Sans 1"/>
              </a:rPr>
              <a:t>i jako jeden z etapów poprzedzających finalne malowanie proszkowe.</a:t>
            </a:r>
            <a:r>
              <a:rPr lang="en-GB" sz="2400" dirty="0">
                <a:solidFill>
                  <a:srgbClr val="121212"/>
                </a:solidFill>
                <a:latin typeface="Plus Jakarta Sans 1"/>
              </a:rPr>
              <a:t> </a:t>
            </a:r>
          </a:p>
          <a:p>
            <a:pPr algn="l">
              <a:lnSpc>
                <a:spcPts val="3079"/>
              </a:lnSpc>
            </a:pPr>
            <a:endParaRPr lang="en-GB" sz="2400" dirty="0">
              <a:solidFill>
                <a:srgbClr val="121212"/>
              </a:solidFill>
              <a:latin typeface="Plus Jakarta Sans 1"/>
            </a:endParaRPr>
          </a:p>
          <a:p>
            <a:pPr>
              <a:lnSpc>
                <a:spcPts val="3079"/>
              </a:lnSpc>
            </a:pPr>
            <a:r>
              <a:rPr lang="pl-PL" sz="2400" dirty="0">
                <a:solidFill>
                  <a:srgbClr val="9D5E39"/>
                </a:solidFill>
                <a:latin typeface="Plus Jakarta Sans 2"/>
              </a:rPr>
              <a:t>Proces ten jest wykonywany „na miejscu”</a:t>
            </a:r>
            <a:r>
              <a:rPr lang="pl-PL" sz="2400" dirty="0">
                <a:solidFill>
                  <a:srgbClr val="121212"/>
                </a:solidFill>
                <a:latin typeface="Plus Jakarta Sans 1"/>
              </a:rPr>
              <a:t>, przy użyciu jednej z najmniejszych </a:t>
            </a:r>
            <a:r>
              <a:rPr lang="pl-PL" sz="2400" dirty="0">
                <a:solidFill>
                  <a:srgbClr val="9D5E39"/>
                </a:solidFill>
                <a:latin typeface="Plus Jakarta Sans 2"/>
              </a:rPr>
              <a:t>wanien </a:t>
            </a:r>
          </a:p>
          <a:p>
            <a:pPr>
              <a:lnSpc>
                <a:spcPts val="3079"/>
              </a:lnSpc>
            </a:pPr>
            <a:r>
              <a:rPr lang="pl-PL" sz="2400" dirty="0">
                <a:solidFill>
                  <a:srgbClr val="9D5E39"/>
                </a:solidFill>
                <a:latin typeface="Plus Jakarta Sans 2"/>
              </a:rPr>
              <a:t>do cynkowania ogniowego ze stopionym cynkiem</a:t>
            </a:r>
            <a:r>
              <a:rPr lang="en-GB" sz="2400" dirty="0">
                <a:solidFill>
                  <a:srgbClr val="121212"/>
                </a:solidFill>
                <a:latin typeface="Plus Jakarta Sans 1"/>
              </a:rPr>
              <a:t>, </a:t>
            </a:r>
            <a:r>
              <a:rPr lang="pl-PL" sz="2400" dirty="0">
                <a:solidFill>
                  <a:srgbClr val="121212"/>
                </a:solidFill>
                <a:latin typeface="Plus Jakarta Sans 1"/>
              </a:rPr>
              <a:t>co pozwala nam precyzyjnie kontrolować proces i otrzymywać najwyższą jakość cynkowanych powierzchni</a:t>
            </a:r>
            <a:r>
              <a:rPr lang="en-GB" sz="2400" dirty="0">
                <a:solidFill>
                  <a:srgbClr val="121212"/>
                </a:solidFill>
                <a:latin typeface="Plus Jakarta Sans 1"/>
              </a:rPr>
              <a:t>.</a:t>
            </a:r>
            <a:endParaRPr lang="pl-PL" sz="2400" dirty="0">
              <a:solidFill>
                <a:srgbClr val="121212"/>
              </a:solidFill>
              <a:latin typeface="Plus Jakarta Sans 1"/>
            </a:endParaRPr>
          </a:p>
          <a:p>
            <a:pPr>
              <a:lnSpc>
                <a:spcPts val="3079"/>
              </a:lnSpc>
            </a:pPr>
            <a:endParaRPr lang="pl-PL" sz="2400" dirty="0">
              <a:solidFill>
                <a:srgbClr val="121212"/>
              </a:solidFill>
              <a:latin typeface="Plus Jakarta Sans 1"/>
            </a:endParaRPr>
          </a:p>
          <a:p>
            <a:pPr>
              <a:lnSpc>
                <a:spcPts val="3079"/>
              </a:lnSpc>
            </a:pPr>
            <a:r>
              <a:rPr lang="pl-PL" sz="2400" dirty="0">
                <a:solidFill>
                  <a:srgbClr val="121212"/>
                </a:solidFill>
                <a:latin typeface="Plus Jakarta Sans 1"/>
              </a:rPr>
              <a:t>Proces cynkowania został podzielony na</a:t>
            </a:r>
            <a:r>
              <a:rPr lang="pl-PL" sz="2400" dirty="0">
                <a:solidFill>
                  <a:srgbClr val="9D5E39"/>
                </a:solidFill>
                <a:latin typeface="Plus Jakarta Sans 2"/>
              </a:rPr>
              <a:t> cztery główne etapy t</a:t>
            </a:r>
            <a:r>
              <a:rPr lang="en-GB" sz="2400" dirty="0" err="1">
                <a:solidFill>
                  <a:srgbClr val="9D5E39"/>
                </a:solidFill>
                <a:latin typeface="Plus Jakarta Sans 2"/>
              </a:rPr>
              <a:t>echnologic</a:t>
            </a:r>
            <a:r>
              <a:rPr lang="pl-PL" sz="2400" dirty="0" err="1">
                <a:solidFill>
                  <a:srgbClr val="9D5E39"/>
                </a:solidFill>
                <a:latin typeface="Plus Jakarta Sans 2"/>
              </a:rPr>
              <a:t>zne</a:t>
            </a:r>
            <a:r>
              <a:rPr lang="en-GB" sz="2400" dirty="0">
                <a:solidFill>
                  <a:srgbClr val="121212"/>
                </a:solidFill>
                <a:latin typeface="Plus Jakarta Sans 1"/>
              </a:rPr>
              <a:t>, </a:t>
            </a:r>
            <a:r>
              <a:rPr lang="pl-PL" sz="2400" dirty="0">
                <a:solidFill>
                  <a:srgbClr val="121212"/>
                </a:solidFill>
                <a:latin typeface="Plus Jakarta Sans 1"/>
              </a:rPr>
              <a:t>każdy z własnym zestawem parametrów, które należy właściwie dobierać i kontrolować.</a:t>
            </a:r>
            <a:endParaRPr lang="en-GB" sz="2400" dirty="0">
              <a:solidFill>
                <a:srgbClr val="121212"/>
              </a:solidFill>
              <a:latin typeface="Plus Jakarta Sans 1"/>
            </a:endParaRPr>
          </a:p>
          <a:p>
            <a:pPr algn="l">
              <a:lnSpc>
                <a:spcPts val="3079"/>
              </a:lnSpc>
            </a:pPr>
            <a:endParaRPr lang="en-GB" sz="2400" dirty="0">
              <a:solidFill>
                <a:srgbClr val="121212"/>
              </a:solidFill>
              <a:latin typeface="Plus Jakarta Sans 1"/>
            </a:endParaRPr>
          </a:p>
        </p:txBody>
      </p:sp>
    </p:spTree>
    <p:extLst>
      <p:ext uri="{BB962C8B-B14F-4D97-AF65-F5344CB8AC3E}">
        <p14:creationId xmlns:p14="http://schemas.microsoft.com/office/powerpoint/2010/main" val="25019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96400" y="0"/>
            <a:ext cx="8991600" cy="11010901"/>
            <a:chOff x="-75168" y="-190657"/>
            <a:chExt cx="2217454" cy="2899990"/>
          </a:xfrm>
        </p:grpSpPr>
        <p:sp>
          <p:nvSpPr>
            <p:cNvPr id="3" name="Freeform 3"/>
            <p:cNvSpPr/>
            <p:nvPr/>
          </p:nvSpPr>
          <p:spPr>
            <a:xfrm>
              <a:off x="-75168" y="-190657"/>
              <a:ext cx="2217454"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9982200" y="571500"/>
            <a:ext cx="7696200" cy="10032960"/>
            <a:chOff x="-1468" y="-380934"/>
            <a:chExt cx="8011358" cy="11068506"/>
          </a:xfrm>
        </p:grpSpPr>
        <p:sp>
          <p:nvSpPr>
            <p:cNvPr id="9" name="TextBox 9"/>
            <p:cNvSpPr txBox="1"/>
            <p:nvPr/>
          </p:nvSpPr>
          <p:spPr>
            <a:xfrm>
              <a:off x="0" y="-380934"/>
              <a:ext cx="8009890" cy="1345583"/>
            </a:xfrm>
            <a:prstGeom prst="rect">
              <a:avLst/>
            </a:prstGeom>
          </p:spPr>
          <p:txBody>
            <a:bodyPr wrap="square" lIns="0" tIns="0" rIns="0" bIns="0" rtlCol="0" anchor="t">
              <a:spAutoFit/>
            </a:bodyPr>
            <a:lstStyle/>
            <a:p>
              <a:pPr algn="l">
                <a:lnSpc>
                  <a:spcPts val="5039"/>
                </a:lnSpc>
              </a:pPr>
              <a:r>
                <a:rPr lang="pl-PL" sz="3599" dirty="0">
                  <a:solidFill>
                    <a:srgbClr val="9D5E39"/>
                  </a:solidFill>
                  <a:latin typeface="Plus Jakarta Sans 2"/>
                </a:rPr>
                <a:t>CYNKOWANIE OGNIOWE</a:t>
              </a:r>
            </a:p>
            <a:p>
              <a:pPr algn="l">
                <a:lnSpc>
                  <a:spcPts val="5039"/>
                </a:lnSpc>
              </a:pPr>
              <a:r>
                <a:rPr lang="pl-PL" sz="3599" dirty="0">
                  <a:solidFill>
                    <a:srgbClr val="9D5E39"/>
                  </a:solidFill>
                  <a:latin typeface="Plus Jakarta Sans 2"/>
                </a:rPr>
                <a:t>etapy wstępne</a:t>
              </a:r>
              <a:r>
                <a:rPr lang="en-GB" sz="3599" dirty="0">
                  <a:solidFill>
                    <a:srgbClr val="9D5E39"/>
                  </a:solidFill>
                  <a:latin typeface="Plus Jakarta Sans 2"/>
                </a:rPr>
                <a:t>.</a:t>
              </a:r>
            </a:p>
          </p:txBody>
        </p:sp>
        <p:sp>
          <p:nvSpPr>
            <p:cNvPr id="10" name="TextBox 10"/>
            <p:cNvSpPr txBox="1"/>
            <p:nvPr/>
          </p:nvSpPr>
          <p:spPr>
            <a:xfrm>
              <a:off x="-1468" y="1384430"/>
              <a:ext cx="8009890" cy="9303142"/>
            </a:xfrm>
            <a:prstGeom prst="rect">
              <a:avLst/>
            </a:prstGeom>
          </p:spPr>
          <p:txBody>
            <a:bodyPr lIns="0" tIns="0" rIns="0" bIns="0" rtlCol="0" anchor="t">
              <a:spAutoFit/>
            </a:bodyPr>
            <a:lstStyle/>
            <a:p>
              <a:pPr marL="342900" indent="-342900" algn="l">
                <a:lnSpc>
                  <a:spcPts val="3000"/>
                </a:lnSpc>
                <a:buFont typeface="Wingdings" pitchFamily="2" charset="2"/>
                <a:buChar char="§"/>
              </a:pPr>
              <a:r>
                <a:rPr lang="pl-PL" sz="2300" dirty="0">
                  <a:solidFill>
                    <a:srgbClr val="9D5E39"/>
                  </a:solidFill>
                  <a:latin typeface="Plus Jakarta Sans 2"/>
                </a:rPr>
                <a:t>Fizykochemiczne ‚mycie’ powierzchni</a:t>
              </a:r>
              <a:endParaRPr lang="en-GB" sz="2300" dirty="0">
                <a:solidFill>
                  <a:srgbClr val="9D5E39"/>
                </a:solidFill>
                <a:latin typeface="Plus Jakarta Sans 2"/>
              </a:endParaRPr>
            </a:p>
            <a:p>
              <a:pPr algn="l">
                <a:lnSpc>
                  <a:spcPts val="3000"/>
                </a:lnSpc>
              </a:pPr>
              <a:r>
                <a:rPr lang="pl-PL" sz="2300" dirty="0">
                  <a:solidFill>
                    <a:srgbClr val="121212"/>
                  </a:solidFill>
                  <a:latin typeface="Plus Jakarta Sans 1"/>
                </a:rPr>
                <a:t>Wykonuje się je w kąpieli z roztworem środków powierzchniowo czynnych, o precyzyjnie kontrolowanym składzie i temperaturze. Na tym etapie oleje ochronne i zanieczyszczenia naniesione podczas procesu produkcyjnego są całkowicie usuwane </a:t>
              </a:r>
            </a:p>
            <a:p>
              <a:pPr algn="l">
                <a:lnSpc>
                  <a:spcPts val="3000"/>
                </a:lnSpc>
              </a:pPr>
              <a:r>
                <a:rPr lang="pl-PL" sz="2300" dirty="0">
                  <a:solidFill>
                    <a:srgbClr val="121212"/>
                  </a:solidFill>
                  <a:latin typeface="Plus Jakarta Sans 1"/>
                </a:rPr>
                <a:t>z powierzchni stali.</a:t>
              </a:r>
            </a:p>
            <a:p>
              <a:pPr algn="l">
                <a:lnSpc>
                  <a:spcPts val="3000"/>
                </a:lnSpc>
              </a:pPr>
              <a:endParaRPr lang="en-GB" sz="2300" dirty="0">
                <a:solidFill>
                  <a:srgbClr val="9D5E39"/>
                </a:solidFill>
                <a:latin typeface="Plus Jakarta Sans 2"/>
              </a:endParaRPr>
            </a:p>
            <a:p>
              <a:pPr marL="342900" indent="-342900" algn="l">
                <a:lnSpc>
                  <a:spcPts val="3000"/>
                </a:lnSpc>
                <a:buFont typeface="Wingdings" pitchFamily="2" charset="2"/>
                <a:buChar char="§"/>
              </a:pPr>
              <a:r>
                <a:rPr lang="pl-PL" sz="2300" dirty="0">
                  <a:solidFill>
                    <a:srgbClr val="9D5E39"/>
                  </a:solidFill>
                  <a:latin typeface="Plus Jakarta Sans 2"/>
                </a:rPr>
                <a:t>Usuwanie śladów rdzy i chemiczna aktywacja</a:t>
              </a:r>
              <a:endParaRPr lang="en-GB" sz="2300" dirty="0">
                <a:solidFill>
                  <a:srgbClr val="9D5E39"/>
                </a:solidFill>
                <a:latin typeface="Plus Jakarta Sans 2"/>
              </a:endParaRPr>
            </a:p>
            <a:p>
              <a:pPr algn="l">
                <a:lnSpc>
                  <a:spcPts val="3000"/>
                </a:lnSpc>
              </a:pPr>
              <a:r>
                <a:rPr lang="pl-PL" sz="2300" dirty="0">
                  <a:solidFill>
                    <a:srgbClr val="121212"/>
                  </a:solidFill>
                  <a:latin typeface="Plus Jakarta Sans 1"/>
                </a:rPr>
                <a:t>Aby usunąć wszelkie ślady rdzy z obrabianych elementów, stosujemy kąpiel w kwasie solnym o ściśle określonym stężeniu w precyzyjnie dobranym czasie.</a:t>
              </a:r>
            </a:p>
            <a:p>
              <a:pPr algn="l">
                <a:lnSpc>
                  <a:spcPts val="3000"/>
                </a:lnSpc>
              </a:pPr>
              <a:endParaRPr lang="pl-PL" sz="2300" dirty="0">
                <a:solidFill>
                  <a:srgbClr val="121212"/>
                </a:solidFill>
                <a:latin typeface="Plus Jakarta Sans 1"/>
              </a:endParaRPr>
            </a:p>
            <a:p>
              <a:pPr marL="342900" indent="-342900" algn="l">
                <a:lnSpc>
                  <a:spcPts val="3000"/>
                </a:lnSpc>
                <a:buFont typeface="Wingdings" pitchFamily="2" charset="2"/>
                <a:buChar char="§"/>
              </a:pPr>
              <a:r>
                <a:rPr lang="pl-PL" sz="2300" dirty="0">
                  <a:solidFill>
                    <a:srgbClr val="9D5E39"/>
                  </a:solidFill>
                  <a:latin typeface="Plus Jakarta Sans 2"/>
                </a:rPr>
                <a:t>Aplikacja </a:t>
              </a:r>
              <a:r>
                <a:rPr lang="en-GB" sz="2300" dirty="0">
                  <a:solidFill>
                    <a:srgbClr val="9D5E39"/>
                  </a:solidFill>
                  <a:latin typeface="Plus Jakarta Sans 2"/>
                </a:rPr>
                <a:t>‚chemic</a:t>
              </a:r>
              <a:r>
                <a:rPr lang="pl-PL" sz="2300" dirty="0" err="1">
                  <a:solidFill>
                    <a:srgbClr val="9D5E39"/>
                  </a:solidFill>
                  <a:latin typeface="Plus Jakarta Sans 2"/>
                </a:rPr>
                <a:t>znego</a:t>
              </a:r>
              <a:r>
                <a:rPr lang="pl-PL" sz="2300" dirty="0">
                  <a:solidFill>
                    <a:srgbClr val="9D5E39"/>
                  </a:solidFill>
                  <a:latin typeface="Plus Jakarta Sans 2"/>
                </a:rPr>
                <a:t> kleju</a:t>
              </a:r>
              <a:r>
                <a:rPr lang="en-GB" sz="2300" dirty="0">
                  <a:solidFill>
                    <a:srgbClr val="9D5E39"/>
                  </a:solidFill>
                  <a:latin typeface="Plus Jakarta Sans 2"/>
                </a:rPr>
                <a:t>’</a:t>
              </a:r>
              <a:r>
                <a:rPr lang="pl-PL" sz="2300" dirty="0">
                  <a:solidFill>
                    <a:srgbClr val="9D5E39"/>
                  </a:solidFill>
                  <a:latin typeface="Plus Jakarta Sans 2"/>
                </a:rPr>
                <a:t> do cynku</a:t>
              </a:r>
              <a:endParaRPr lang="en-GB" sz="2300" dirty="0">
                <a:solidFill>
                  <a:srgbClr val="9D5E39"/>
                </a:solidFill>
                <a:latin typeface="Plus Jakarta Sans 2"/>
              </a:endParaRPr>
            </a:p>
            <a:p>
              <a:pPr>
                <a:lnSpc>
                  <a:spcPts val="3000"/>
                </a:lnSpc>
              </a:pPr>
              <a:r>
                <a:rPr lang="pl-PL" sz="2300" dirty="0">
                  <a:solidFill>
                    <a:srgbClr val="121212"/>
                  </a:solidFill>
                  <a:latin typeface="Plus Jakarta Sans 1"/>
                </a:rPr>
                <a:t>Dosłownie sekundy po zakończeniu poprzedniego etapu należy zastosować ostatnią kąpiel, aby zapobiec tworzeniu się mikroskopijnych ziaren korozji na powierzchni stali. Etap ten ma kluczowe znaczenie dla doskonałej przyczepności warstwy cynku, nakładanej w kolejnym kroku.</a:t>
              </a:r>
              <a:endParaRPr lang="en-GB" sz="2300" dirty="0">
                <a:solidFill>
                  <a:srgbClr val="121212"/>
                </a:solidFill>
                <a:latin typeface="Plus Jakarta Sans 1"/>
              </a:endParaRPr>
            </a:p>
            <a:p>
              <a:pPr algn="l">
                <a:lnSpc>
                  <a:spcPts val="3000"/>
                </a:lnSpc>
              </a:pPr>
              <a:endParaRPr lang="pl-PL" sz="2400" dirty="0">
                <a:solidFill>
                  <a:srgbClr val="121212"/>
                </a:solidFill>
                <a:latin typeface="Plus Jakarta Sans 1"/>
              </a:endParaRPr>
            </a:p>
            <a:p>
              <a:pPr algn="l">
                <a:lnSpc>
                  <a:spcPts val="3000"/>
                </a:lnSpc>
              </a:pPr>
              <a:endParaRPr lang="en-GB" sz="2400" dirty="0">
                <a:solidFill>
                  <a:srgbClr val="9D5E39"/>
                </a:solidFill>
                <a:latin typeface="Plus Jakarta Sans 2"/>
              </a:endParaRPr>
            </a:p>
          </p:txBody>
        </p:sp>
      </p:grpSp>
      <p:pic>
        <p:nvPicPr>
          <p:cNvPr id="5" name="Hot_Galvanizing">
            <a:hlinkClick r:id="" action="ppaction://media"/>
            <a:extLst>
              <a:ext uri="{FF2B5EF4-FFF2-40B4-BE49-F238E27FC236}">
                <a16:creationId xmlns:a16="http://schemas.microsoft.com/office/drawing/2014/main" id="{E89DD8A7-A7FE-04DD-5D87-831CBED812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48166"/>
            <a:ext cx="8991600" cy="9990667"/>
          </a:xfrm>
          <a:prstGeom prst="rect">
            <a:avLst/>
          </a:prstGeom>
        </p:spPr>
      </p:pic>
      <p:sp>
        <p:nvSpPr>
          <p:cNvPr id="16" name="Freeform 6">
            <a:extLst>
              <a:ext uri="{FF2B5EF4-FFF2-40B4-BE49-F238E27FC236}">
                <a16:creationId xmlns:a16="http://schemas.microsoft.com/office/drawing/2014/main" id="{93E4D37C-E122-06BB-D031-29EC3F36D492}"/>
              </a:ext>
            </a:extLst>
          </p:cNvPr>
          <p:cNvSpPr/>
          <p:nvPr/>
        </p:nvSpPr>
        <p:spPr>
          <a:xfrm>
            <a:off x="0"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39731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10">
            <a:extLst>
              <a:ext uri="{FF2B5EF4-FFF2-40B4-BE49-F238E27FC236}">
                <a16:creationId xmlns:a16="http://schemas.microsoft.com/office/drawing/2014/main" id="{72ABFB0C-C805-ECF6-FE73-5B87473617DD}"/>
              </a:ext>
            </a:extLst>
          </p:cNvPr>
          <p:cNvSpPr txBox="1"/>
          <p:nvPr/>
        </p:nvSpPr>
        <p:spPr>
          <a:xfrm>
            <a:off x="1027598" y="2171700"/>
            <a:ext cx="6135201" cy="5646739"/>
          </a:xfrm>
          <a:prstGeom prst="rect">
            <a:avLst/>
          </a:prstGeom>
        </p:spPr>
        <p:txBody>
          <a:bodyPr wrap="square" lIns="0" tIns="0" rIns="0" bIns="0" rtlCol="0" anchor="t">
            <a:spAutoFit/>
          </a:bodyPr>
          <a:lstStyle/>
          <a:p>
            <a:pPr algn="l">
              <a:lnSpc>
                <a:spcPts val="3000"/>
              </a:lnSpc>
            </a:pPr>
            <a:endParaRPr lang="en-GB" sz="2400" dirty="0">
              <a:solidFill>
                <a:srgbClr val="9D5E39"/>
              </a:solidFill>
              <a:latin typeface="Plus Jakarta Sans 2"/>
            </a:endParaRPr>
          </a:p>
          <a:p>
            <a:pPr marL="342900" indent="-342900">
              <a:lnSpc>
                <a:spcPct val="250000"/>
              </a:lnSpc>
              <a:buFont typeface="Wingdings" pitchFamily="2" charset="2"/>
              <a:buChar char="§"/>
            </a:pPr>
            <a:r>
              <a:rPr lang="pl-PL" sz="2400" dirty="0">
                <a:solidFill>
                  <a:srgbClr val="9D5E39"/>
                </a:solidFill>
                <a:latin typeface="Plus Jakarta Sans 2"/>
              </a:rPr>
              <a:t>Właściwe ‚cynkowanie ogniowe’</a:t>
            </a:r>
            <a:endParaRPr lang="en-GB" sz="2400" dirty="0">
              <a:solidFill>
                <a:srgbClr val="9D5E39"/>
              </a:solidFill>
              <a:latin typeface="Plus Jakarta Sans 2"/>
            </a:endParaRPr>
          </a:p>
          <a:p>
            <a:pPr algn="l">
              <a:lnSpc>
                <a:spcPts val="3079"/>
              </a:lnSpc>
            </a:pPr>
            <a:r>
              <a:rPr lang="pl-PL" sz="2400" dirty="0">
                <a:solidFill>
                  <a:srgbClr val="121212"/>
                </a:solidFill>
                <a:latin typeface="Plus Jakarta Sans 1"/>
              </a:rPr>
              <a:t>Po całkowitym wyschnięciu elementów przygotowanych w poprzednim etapie należy je zanurzyć w kąpieli ze stopionym cynkiem, który w ciągu kilku minut całkowicie pokrywa i przywiera do powierzchni elementów stalowych.</a:t>
            </a:r>
          </a:p>
          <a:p>
            <a:pPr algn="l">
              <a:lnSpc>
                <a:spcPts val="3079"/>
              </a:lnSpc>
            </a:pPr>
            <a:endParaRPr lang="pl-PL" sz="2400" dirty="0">
              <a:solidFill>
                <a:srgbClr val="121212"/>
              </a:solidFill>
              <a:latin typeface="Plus Jakarta Sans 1"/>
            </a:endParaRPr>
          </a:p>
          <a:p>
            <a:pPr algn="l">
              <a:lnSpc>
                <a:spcPts val="3079"/>
              </a:lnSpc>
            </a:pPr>
            <a:r>
              <a:rPr lang="pl-PL" sz="2400" dirty="0">
                <a:solidFill>
                  <a:srgbClr val="121212"/>
                </a:solidFill>
                <a:latin typeface="Plus Jakarta Sans 1"/>
              </a:rPr>
              <a:t>Proces ten bardzo skutecznie zabezpiecza wrażliwą powierzchnię stali, zapewniając jej fizyczną i chemiczną ochronę przed korozją na wiele lat.</a:t>
            </a:r>
            <a:endParaRPr lang="en-GB" sz="2400" dirty="0">
              <a:solidFill>
                <a:srgbClr val="121212"/>
              </a:solidFill>
              <a:latin typeface="Plus Jakarta Sans 1"/>
            </a:endParaRPr>
          </a:p>
        </p:txBody>
      </p:sp>
      <p:sp>
        <p:nvSpPr>
          <p:cNvPr id="9" name="Freeform 7">
            <a:extLst>
              <a:ext uri="{FF2B5EF4-FFF2-40B4-BE49-F238E27FC236}">
                <a16:creationId xmlns:a16="http://schemas.microsoft.com/office/drawing/2014/main" id="{2AACB18F-5B8F-0D99-EA8C-CCBD3902AB0E}"/>
              </a:ext>
            </a:extLst>
          </p:cNvPr>
          <p:cNvSpPr/>
          <p:nvPr/>
        </p:nvSpPr>
        <p:spPr>
          <a:xfrm>
            <a:off x="7277500" y="190501"/>
            <a:ext cx="10836000" cy="9906000"/>
          </a:xfrm>
          <a:custGeom>
            <a:avLst/>
            <a:gdLst/>
            <a:ahLst/>
            <a:cxnLst/>
            <a:rect l="l" t="t" r="r" b="b"/>
            <a:pathLst>
              <a:path w="13205539" h="10287000">
                <a:moveTo>
                  <a:pt x="0" y="0"/>
                </a:moveTo>
                <a:lnTo>
                  <a:pt x="13205538" y="0"/>
                </a:lnTo>
                <a:lnTo>
                  <a:pt x="13205538"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l="9416" r="-18613"/>
            </a:stretch>
          </a:blipFill>
        </p:spPr>
        <p:txBody>
          <a:bodyPr/>
          <a:lstStyle/>
          <a:p>
            <a:endParaRPr lang="pl-PL"/>
          </a:p>
        </p:txBody>
      </p:sp>
      <p:sp>
        <p:nvSpPr>
          <p:cNvPr id="10" name="TextBox 9">
            <a:extLst>
              <a:ext uri="{FF2B5EF4-FFF2-40B4-BE49-F238E27FC236}">
                <a16:creationId xmlns:a16="http://schemas.microsoft.com/office/drawing/2014/main" id="{A843D4D3-F8C4-666A-024D-98901453FF45}"/>
              </a:ext>
            </a:extLst>
          </p:cNvPr>
          <p:cNvSpPr txBox="1"/>
          <p:nvPr/>
        </p:nvSpPr>
        <p:spPr>
          <a:xfrm>
            <a:off x="990600" y="1256807"/>
            <a:ext cx="7694790" cy="1219693"/>
          </a:xfrm>
          <a:prstGeom prst="rect">
            <a:avLst/>
          </a:prstGeom>
        </p:spPr>
        <p:txBody>
          <a:bodyPr wrap="square" lIns="0" tIns="0" rIns="0" bIns="0" rtlCol="0" anchor="t">
            <a:spAutoFit/>
          </a:bodyPr>
          <a:lstStyle/>
          <a:p>
            <a:pPr algn="l">
              <a:lnSpc>
                <a:spcPts val="5039"/>
              </a:lnSpc>
            </a:pPr>
            <a:r>
              <a:rPr lang="pl-PL" sz="3599" dirty="0">
                <a:solidFill>
                  <a:srgbClr val="9D5E39"/>
                </a:solidFill>
                <a:latin typeface="Plus Jakarta Sans 2"/>
              </a:rPr>
              <a:t>CYNKOWANIE OGNIOWE</a:t>
            </a:r>
          </a:p>
          <a:p>
            <a:pPr algn="l">
              <a:lnSpc>
                <a:spcPts val="5039"/>
              </a:lnSpc>
            </a:pPr>
            <a:r>
              <a:rPr lang="pl-PL" sz="3599" dirty="0">
                <a:solidFill>
                  <a:srgbClr val="9D5E39"/>
                </a:solidFill>
                <a:latin typeface="Plus Jakarta Sans 2"/>
              </a:rPr>
              <a:t>etap końcowy</a:t>
            </a:r>
            <a:r>
              <a:rPr lang="en-GB" sz="3599" dirty="0">
                <a:solidFill>
                  <a:srgbClr val="9D5E39"/>
                </a:solidFill>
                <a:latin typeface="Plus Jakarta Sans 2"/>
              </a:rPr>
              <a:t>.</a:t>
            </a:r>
          </a:p>
        </p:txBody>
      </p:sp>
    </p:spTree>
    <p:extLst>
      <p:ext uri="{BB962C8B-B14F-4D97-AF65-F5344CB8AC3E}">
        <p14:creationId xmlns:p14="http://schemas.microsoft.com/office/powerpoint/2010/main" val="950269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026" name="Picture 2">
            <a:extLst>
              <a:ext uri="{FF2B5EF4-FFF2-40B4-BE49-F238E27FC236}">
                <a16:creationId xmlns:a16="http://schemas.microsoft.com/office/drawing/2014/main" id="{002535C3-503A-B5D0-3F9A-5E154A035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616" y="1903870"/>
            <a:ext cx="10225383" cy="613523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C52E035A-A391-01A8-EA22-9099DBF3BA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8172" y="7353300"/>
            <a:ext cx="2054828" cy="2054828"/>
          </a:xfrm>
          <a:prstGeom prst="rect">
            <a:avLst/>
          </a:prstGeom>
        </p:spPr>
      </p:pic>
      <p:grpSp>
        <p:nvGrpSpPr>
          <p:cNvPr id="5" name="Group 7">
            <a:extLst>
              <a:ext uri="{FF2B5EF4-FFF2-40B4-BE49-F238E27FC236}">
                <a16:creationId xmlns:a16="http://schemas.microsoft.com/office/drawing/2014/main" id="{077C117D-C0CB-E71F-776E-EB4E84727DD8}"/>
              </a:ext>
            </a:extLst>
          </p:cNvPr>
          <p:cNvGrpSpPr/>
          <p:nvPr/>
        </p:nvGrpSpPr>
        <p:grpSpPr>
          <a:xfrm>
            <a:off x="1143000" y="1626651"/>
            <a:ext cx="6007729" cy="5587800"/>
            <a:chOff x="0" y="-76200"/>
            <a:chExt cx="8010306" cy="7450405"/>
          </a:xfrm>
        </p:grpSpPr>
        <p:sp>
          <p:nvSpPr>
            <p:cNvPr id="11" name="TextBox 8">
              <a:extLst>
                <a:ext uri="{FF2B5EF4-FFF2-40B4-BE49-F238E27FC236}">
                  <a16:creationId xmlns:a16="http://schemas.microsoft.com/office/drawing/2014/main" id="{70D0FEA6-922F-73B6-BC1D-61E91F6A1667}"/>
                </a:ext>
              </a:extLst>
            </p:cNvPr>
            <p:cNvSpPr txBox="1"/>
            <p:nvPr/>
          </p:nvSpPr>
          <p:spPr>
            <a:xfrm>
              <a:off x="1675" y="-76200"/>
              <a:ext cx="7677821" cy="771323"/>
            </a:xfrm>
            <a:prstGeom prst="rect">
              <a:avLst/>
            </a:prstGeom>
          </p:spPr>
          <p:txBody>
            <a:bodyPr lIns="0" tIns="0" rIns="0" bIns="0" rtlCol="0" anchor="t">
              <a:spAutoFit/>
            </a:bodyPr>
            <a:lstStyle/>
            <a:p>
              <a:pPr algn="l">
                <a:lnSpc>
                  <a:spcPts val="5040"/>
                </a:lnSpc>
              </a:pPr>
              <a:r>
                <a:rPr lang="pl-PL" sz="3600" dirty="0">
                  <a:solidFill>
                    <a:srgbClr val="9D5E39"/>
                  </a:solidFill>
                  <a:latin typeface="Plus Jakarta Sans 2"/>
                </a:rPr>
                <a:t>Oprogramowanie </a:t>
              </a:r>
              <a:r>
                <a:rPr lang="pl-PL" sz="3600" dirty="0" err="1">
                  <a:solidFill>
                    <a:srgbClr val="9D5E39"/>
                  </a:solidFill>
                  <a:latin typeface="Plus Jakarta Sans 2"/>
                </a:rPr>
                <a:t>DIALux</a:t>
              </a:r>
              <a:r>
                <a:rPr lang="pl-PL" sz="3600" dirty="0">
                  <a:solidFill>
                    <a:srgbClr val="9D5E39"/>
                  </a:solidFill>
                  <a:latin typeface="Plus Jakarta Sans 2"/>
                </a:rPr>
                <a:t> </a:t>
              </a:r>
            </a:p>
          </p:txBody>
        </p:sp>
        <p:sp>
          <p:nvSpPr>
            <p:cNvPr id="12" name="TextBox 9">
              <a:extLst>
                <a:ext uri="{FF2B5EF4-FFF2-40B4-BE49-F238E27FC236}">
                  <a16:creationId xmlns:a16="http://schemas.microsoft.com/office/drawing/2014/main" id="{775D571A-6759-8E43-1103-988927B117F0}"/>
                </a:ext>
              </a:extLst>
            </p:cNvPr>
            <p:cNvSpPr txBox="1"/>
            <p:nvPr/>
          </p:nvSpPr>
          <p:spPr>
            <a:xfrm>
              <a:off x="0" y="1260133"/>
              <a:ext cx="8010306" cy="6114072"/>
            </a:xfrm>
            <a:prstGeom prst="rect">
              <a:avLst/>
            </a:prstGeom>
          </p:spPr>
          <p:txBody>
            <a:bodyPr lIns="0" tIns="0" rIns="0" bIns="0" rtlCol="0" anchor="t">
              <a:spAutoFit/>
            </a:bodyPr>
            <a:lstStyle/>
            <a:p>
              <a:pPr>
                <a:lnSpc>
                  <a:spcPts val="3000"/>
                </a:lnSpc>
              </a:pPr>
              <a:r>
                <a:rPr lang="en-GB" sz="2400" cap="small" dirty="0">
                  <a:latin typeface="Plus Jakarta Sans 1"/>
                </a:rPr>
                <a:t>Norlys</a:t>
              </a:r>
              <a:r>
                <a:rPr lang="pl-PL" sz="2400" dirty="0">
                  <a:solidFill>
                    <a:srgbClr val="121212"/>
                  </a:solidFill>
                  <a:latin typeface="Plus Jakarta Sans 1"/>
                </a:rPr>
                <a:t>, jako srebrny partner, jest teraz dostępny w katalogu online pakietu oprogramowania </a:t>
              </a:r>
              <a:r>
                <a:rPr lang="en-GB" sz="2400" dirty="0" err="1">
                  <a:solidFill>
                    <a:srgbClr val="9D5E39"/>
                  </a:solidFill>
                  <a:latin typeface="Plus Jakarta Sans 2"/>
                </a:rPr>
                <a:t>DIALux</a:t>
              </a:r>
              <a:r>
                <a:rPr lang="en-GB" sz="2400" dirty="0">
                  <a:solidFill>
                    <a:srgbClr val="121212"/>
                  </a:solidFill>
                  <a:latin typeface="Plus Jakarta Sans 1"/>
                </a:rPr>
                <a:t>. </a:t>
              </a:r>
              <a:r>
                <a:rPr lang="pl-PL" sz="2400" dirty="0">
                  <a:solidFill>
                    <a:srgbClr val="121212"/>
                  </a:solidFill>
                  <a:latin typeface="Plus Jakarta Sans 1"/>
                </a:rPr>
                <a:t>Nasze produkty można teraz łatwo znaleźć </a:t>
              </a:r>
            </a:p>
            <a:p>
              <a:pPr>
                <a:lnSpc>
                  <a:spcPts val="3000"/>
                </a:lnSpc>
              </a:pPr>
              <a:r>
                <a:rPr lang="pl-PL" sz="2400" dirty="0">
                  <a:solidFill>
                    <a:srgbClr val="121212"/>
                  </a:solidFill>
                  <a:latin typeface="Plus Jakarta Sans 1"/>
                </a:rPr>
                <a:t>i zintegrować z projektami, co znacznie ułatwia proces planowania i wdrażania nowoczesnych rozwiązań oświetleniowych.</a:t>
              </a:r>
            </a:p>
            <a:p>
              <a:pPr>
                <a:lnSpc>
                  <a:spcPts val="3000"/>
                </a:lnSpc>
              </a:pPr>
              <a:endParaRPr lang="pl-PL" sz="2400" dirty="0">
                <a:solidFill>
                  <a:srgbClr val="121212"/>
                </a:solidFill>
                <a:latin typeface="Plus Jakarta Sans 1"/>
              </a:endParaRPr>
            </a:p>
            <a:p>
              <a:pPr>
                <a:lnSpc>
                  <a:spcPts val="3000"/>
                </a:lnSpc>
              </a:pPr>
              <a:r>
                <a:rPr lang="pl-PL" sz="2400" dirty="0">
                  <a:solidFill>
                    <a:srgbClr val="121212"/>
                  </a:solidFill>
                  <a:latin typeface="Plus Jakarta Sans 1"/>
                </a:rPr>
                <a:t>Zapraszamy do zapoznania się z naszą ofertą w katalogu i do współpracy z nami przy tworzeniu wyjątkowych projektów.</a:t>
              </a:r>
              <a:endParaRPr lang="en-US" sz="2499" dirty="0">
                <a:solidFill>
                  <a:srgbClr val="121212"/>
                </a:solidFill>
                <a:latin typeface="Plus Jakarta Sans 1"/>
              </a:endParaRPr>
            </a:p>
          </p:txBody>
        </p:sp>
      </p:grpSp>
    </p:spTree>
    <p:extLst>
      <p:ext uri="{BB962C8B-B14F-4D97-AF65-F5344CB8AC3E}">
        <p14:creationId xmlns:p14="http://schemas.microsoft.com/office/powerpoint/2010/main" val="1238903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988B"/>
        </a:solidFill>
        <a:effectLst/>
      </p:bgPr>
    </p:bg>
    <p:spTree>
      <p:nvGrpSpPr>
        <p:cNvPr id="1" name=""/>
        <p:cNvGrpSpPr/>
        <p:nvPr/>
      </p:nvGrpSpPr>
      <p:grpSpPr>
        <a:xfrm>
          <a:off x="0" y="0"/>
          <a:ext cx="0" cy="0"/>
          <a:chOff x="0" y="0"/>
          <a:chExt cx="0" cy="0"/>
        </a:xfrm>
      </p:grpSpPr>
      <p:sp>
        <p:nvSpPr>
          <p:cNvPr id="3" name="Freeform 3"/>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 name="TextBox 2"/>
          <p:cNvSpPr txBox="1"/>
          <p:nvPr/>
        </p:nvSpPr>
        <p:spPr>
          <a:xfrm>
            <a:off x="2133600" y="4416710"/>
            <a:ext cx="14478000" cy="1168910"/>
          </a:xfrm>
          <a:prstGeom prst="rect">
            <a:avLst/>
          </a:prstGeom>
        </p:spPr>
        <p:txBody>
          <a:bodyPr wrap="square" lIns="0" tIns="0" rIns="0" bIns="0" rtlCol="0" anchor="t">
            <a:spAutoFit/>
          </a:bodyPr>
          <a:lstStyle/>
          <a:p>
            <a:pPr algn="ctr">
              <a:lnSpc>
                <a:spcPts val="10757"/>
              </a:lnSpc>
            </a:pPr>
            <a:r>
              <a:rPr lang="pl-PL" sz="4800" dirty="0">
                <a:solidFill>
                  <a:srgbClr val="000000"/>
                </a:solidFill>
                <a:latin typeface="Plus Jakarta Sans 2"/>
              </a:rPr>
              <a:t>K</a:t>
            </a:r>
            <a:r>
              <a:rPr lang="pl-PL" sz="4800" noProof="0" dirty="0" err="1">
                <a:solidFill>
                  <a:srgbClr val="000000"/>
                </a:solidFill>
                <a:latin typeface="Plus Jakarta Sans 2"/>
              </a:rPr>
              <a:t>ilka</a:t>
            </a:r>
            <a:r>
              <a:rPr lang="pl-PL" sz="4800" noProof="0" dirty="0">
                <a:solidFill>
                  <a:srgbClr val="000000"/>
                </a:solidFill>
                <a:latin typeface="Plus Jakarta Sans 2"/>
              </a:rPr>
              <a:t> przykładów opraw cynkowanych ogniowo:</a:t>
            </a:r>
            <a:endParaRPr lang="en-GB" sz="4800" noProof="0" dirty="0">
              <a:solidFill>
                <a:srgbClr val="000000"/>
              </a:solidFill>
              <a:latin typeface="Plus Jakarta Sans 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1028700" y="8670925"/>
            <a:ext cx="245554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Stockholm </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1" name="Picture 10">
            <a:extLst>
              <a:ext uri="{FF2B5EF4-FFF2-40B4-BE49-F238E27FC236}">
                <a16:creationId xmlns:a16="http://schemas.microsoft.com/office/drawing/2014/main" id="{3CE9D832-5237-5B6E-6D5A-F56F6F6EDE87}"/>
              </a:ext>
            </a:extLst>
          </p:cNvPr>
          <p:cNvPicPr>
            <a:picLocks noChangeAspect="1"/>
          </p:cNvPicPr>
          <p:nvPr/>
        </p:nvPicPr>
        <p:blipFill>
          <a:blip r:embed="rId4" cstate="print">
            <a:extLst>
              <a:ext uri="{28A0092B-C50C-407E-A947-70E740481C1C}">
                <a14:useLocalDpi xmlns:a14="http://schemas.microsoft.com/office/drawing/2010/main" val="0"/>
              </a:ext>
            </a:extLst>
          </a:blip>
          <a:srcRect l="519" t="20932" r="17" b="20752"/>
          <a:stretch/>
        </p:blipFill>
        <p:spPr>
          <a:xfrm>
            <a:off x="9360000" y="1181100"/>
            <a:ext cx="7848000" cy="690054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1927</TotalTime>
  <Words>570</Words>
  <Application>Microsoft Office PowerPoint</Application>
  <PresentationFormat>Custom</PresentationFormat>
  <Paragraphs>62</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Arial</vt:lpstr>
      <vt:lpstr>Plus Jakarta Sans 1</vt:lpstr>
      <vt:lpstr>Wingdings</vt:lpstr>
      <vt:lpstr>Plus Jakarta Sans 3</vt:lpstr>
      <vt:lpstr>Plus Jakarta Sans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Kopia norlys prezentacja</dc:title>
  <dc:creator>Marcin</dc:creator>
  <cp:lastModifiedBy>mareknorlys mareknorlys</cp:lastModifiedBy>
  <cp:revision>41</cp:revision>
  <dcterms:created xsi:type="dcterms:W3CDTF">2006-08-16T00:00:00Z</dcterms:created>
  <dcterms:modified xsi:type="dcterms:W3CDTF">2025-09-18T13:23:29Z</dcterms:modified>
  <dc:identifier>DAFscqo405I</dc:identifier>
</cp:coreProperties>
</file>