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95" r:id="rId3"/>
    <p:sldId id="299" r:id="rId4"/>
    <p:sldId id="301" r:id="rId5"/>
    <p:sldId id="303" r:id="rId6"/>
    <p:sldId id="304" r:id="rId7"/>
    <p:sldId id="300" r:id="rId8"/>
    <p:sldId id="267" r:id="rId9"/>
  </p:sldIdLst>
  <p:sldSz cx="18288000" cy="10287000"/>
  <p:notesSz cx="6858000" cy="9144000"/>
  <p:embeddedFontLst>
    <p:embeddedFont>
      <p:font typeface="Plus Jakarta Sans 1" panose="020B0604020202020204" charset="-18"/>
      <p:regular r:id="rId11"/>
      <p:bold r:id="rId12"/>
    </p:embeddedFont>
    <p:embeddedFont>
      <p:font typeface="Plus Jakarta Sans 2" panose="020B0604020202020204" charset="-18"/>
      <p:regular r:id="rId13"/>
      <p:bold r:id="rId14"/>
    </p:embeddedFont>
    <p:embeddedFont>
      <p:font typeface="Plus Jakarta Sans 3" panose="020B0604020202020204" charset="-18"/>
      <p:regular r:id="rId15"/>
    </p:embeddedFont>
    <p:embeddedFont>
      <p:font typeface="Plus Jakarta Sans 5" panose="020B0604020202020204" charset="-18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21212"/>
    <a:srgbClr val="9D5E39"/>
    <a:srgbClr val="8F9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622" autoAdjust="0"/>
  </p:normalViewPr>
  <p:slideViewPr>
    <p:cSldViewPr>
      <p:cViewPr varScale="1">
        <p:scale>
          <a:sx n="70" d="100"/>
          <a:sy n="70" d="100"/>
        </p:scale>
        <p:origin x="61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67BD0-C64F-40C0-BEB8-78FA1138A1E3}" type="datetimeFigureOut">
              <a:rPr lang="pl-PL" smtClean="0"/>
              <a:t>22.10.2025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D243-4191-4FAA-B360-264CD65224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24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D243-4191-4FAA-B360-264CD65224A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48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6C7D-0902-A0E5-1104-9249B3E21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5CE74E-A23C-03FC-2603-753863E4F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BC049FE-8A5A-3D94-F7A8-D6D1E2B48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01929E-7CF7-0C51-04D7-3BD23BEF9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7004-C2DE-41FE-B6AF-345BC352A2F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1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Overflow</a:t>
            </a:r>
            <a:r>
              <a:rPr lang="pl-PL" dirty="0"/>
              <a:t> – układ przelewowy; </a:t>
            </a:r>
            <a:r>
              <a:rPr lang="pl-PL" dirty="0" err="1"/>
              <a:t>flash</a:t>
            </a:r>
            <a:r>
              <a:rPr lang="pl-PL" dirty="0"/>
              <a:t> – układ wlewowy (wlewka)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D243-4191-4FAA-B360-264CD65224A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80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4571EC2-D8F5-C814-D397-A7A43CBE56D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C9254C37-BCDE-39ED-8FF7-B9E539C1DF2F}"/>
              </a:ext>
            </a:extLst>
          </p:cNvPr>
          <p:cNvSpPr/>
          <p:nvPr/>
        </p:nvSpPr>
        <p:spPr>
          <a:xfrm flipH="1" flipV="1">
            <a:off x="-1306816" y="881973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6356958" y="6356958"/>
                </a:moveTo>
                <a:lnTo>
                  <a:pt x="0" y="6356958"/>
                </a:lnTo>
                <a:lnTo>
                  <a:pt x="0" y="0"/>
                </a:lnTo>
                <a:lnTo>
                  <a:pt x="6356958" y="0"/>
                </a:lnTo>
                <a:lnTo>
                  <a:pt x="6356958" y="6356958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3DC3E39D-5C76-F1BD-FF11-A80A080E71C7}"/>
              </a:ext>
            </a:extLst>
          </p:cNvPr>
          <p:cNvSpPr/>
          <p:nvPr/>
        </p:nvSpPr>
        <p:spPr>
          <a:xfrm>
            <a:off x="11757337" y="7123693"/>
            <a:ext cx="7307054" cy="6671284"/>
          </a:xfrm>
          <a:custGeom>
            <a:avLst/>
            <a:gdLst/>
            <a:ahLst/>
            <a:cxnLst/>
            <a:rect l="l" t="t" r="r" b="b"/>
            <a:pathLst>
              <a:path w="7307054" h="6671284">
                <a:moveTo>
                  <a:pt x="0" y="0"/>
                </a:moveTo>
                <a:lnTo>
                  <a:pt x="7307055" y="0"/>
                </a:lnTo>
                <a:lnTo>
                  <a:pt x="7307055" y="6671284"/>
                </a:lnTo>
                <a:lnTo>
                  <a:pt x="0" y="6671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t="-95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B4B885D5-6251-D868-A196-58FDE236BB22}"/>
              </a:ext>
            </a:extLst>
          </p:cNvPr>
          <p:cNvSpPr/>
          <p:nvPr/>
        </p:nvSpPr>
        <p:spPr>
          <a:xfrm>
            <a:off x="10902342" y="-3640416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47932" y="5038532"/>
            <a:ext cx="6079079" cy="2162368"/>
          </a:xfrm>
          <a:custGeom>
            <a:avLst/>
            <a:gdLst/>
            <a:ahLst/>
            <a:cxnLst/>
            <a:rect l="l" t="t" r="r" b="b"/>
            <a:pathLst>
              <a:path w="4759523" h="1692993">
                <a:moveTo>
                  <a:pt x="0" y="0"/>
                </a:moveTo>
                <a:lnTo>
                  <a:pt x="4759523" y="0"/>
                </a:lnTo>
                <a:lnTo>
                  <a:pt x="4759523" y="1692993"/>
                </a:lnTo>
                <a:lnTo>
                  <a:pt x="0" y="1692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0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690286" y="3086100"/>
            <a:ext cx="9063313" cy="1345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311"/>
              </a:lnSpc>
            </a:pPr>
            <a:r>
              <a:rPr lang="pl-PL" sz="60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Wysokociśnieniowe</a:t>
            </a:r>
            <a:endParaRPr lang="en-US" sz="6000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  <p:pic>
        <p:nvPicPr>
          <p:cNvPr id="7" name="Obraz 6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EC735AD3-E952-B7F8-CC1B-9A4B53B2F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4973">
            <a:off x="8157557" y="1497769"/>
            <a:ext cx="7156687" cy="7156687"/>
          </a:xfrm>
          <a:prstGeom prst="rect">
            <a:avLst/>
          </a:prstGeom>
        </p:spPr>
      </p:pic>
      <p:pic>
        <p:nvPicPr>
          <p:cNvPr id="9" name="Obraz 8" descr="Obraz zawierający szkic, design, sztuka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62CE1DF0-E18D-1613-6756-CB9B7A27FB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4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9967">
            <a:off x="4430367" y="6095186"/>
            <a:ext cx="7418277" cy="7418277"/>
          </a:xfrm>
          <a:prstGeom prst="rect">
            <a:avLst/>
          </a:prstGeom>
        </p:spPr>
      </p:pic>
      <p:pic>
        <p:nvPicPr>
          <p:cNvPr id="11" name="Obraz 10" descr="Obraz zawierający krąg&#10;&#10;Zawartość wygenerowana przez AI może być niepoprawna.">
            <a:extLst>
              <a:ext uri="{FF2B5EF4-FFF2-40B4-BE49-F238E27FC236}">
                <a16:creationId xmlns:a16="http://schemas.microsoft.com/office/drawing/2014/main" id="{7B303D7B-2D47-05BD-A29E-64DCB19431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40"/>
                    </a14:imgEffect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119">
            <a:off x="14001698" y="1212098"/>
            <a:ext cx="6515202" cy="6516864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AEBDF5F-5AAE-ACEC-BCED-A89A76B47301}"/>
              </a:ext>
            </a:extLst>
          </p:cNvPr>
          <p:cNvSpPr txBox="1"/>
          <p:nvPr/>
        </p:nvSpPr>
        <p:spPr>
          <a:xfrm>
            <a:off x="733864" y="4046339"/>
            <a:ext cx="9063313" cy="1345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311"/>
              </a:lnSpc>
            </a:pPr>
            <a:r>
              <a:rPr lang="pl-PL" sz="6000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odlewanie aluminium</a:t>
            </a:r>
            <a:endParaRPr lang="en-US" sz="6000" dirty="0">
              <a:solidFill>
                <a:srgbClr val="FFFFFF"/>
              </a:solidFill>
              <a:latin typeface="Plus Jakarta Sans 1"/>
              <a:ea typeface="Plus Jakarta Sans 1"/>
              <a:cs typeface="Plus Jakarta Sans 1"/>
              <a:sym typeface="Plus Jakarta Sans 1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5F56E-7C2E-5908-322E-59F6E0D7A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7F31B4-ED6B-3C37-51A9-73AD2102E1CF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  <a:solidFill>
            <a:srgbClr val="000000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55225D9-9DE0-78F0-2BD8-2C2036680580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CA8007C-7A9E-11B4-0C7E-ECD43DBFFC88}"/>
                </a:ext>
              </a:extLst>
            </p:cNvPr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 dirty="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EC6FE35-BE6B-FF19-068D-AA87CA248481}"/>
              </a:ext>
            </a:extLst>
          </p:cNvPr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842365-11D7-E45A-B002-654CAF485B34}"/>
              </a:ext>
            </a:extLst>
          </p:cNvPr>
          <p:cNvSpPr txBox="1"/>
          <p:nvPr/>
        </p:nvSpPr>
        <p:spPr>
          <a:xfrm>
            <a:off x="1029956" y="965498"/>
            <a:ext cx="598044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pl-PL" sz="44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Odlewanie a</a:t>
            </a:r>
            <a:r>
              <a:rPr lang="en-GB" sz="4400" b="1" noProof="0" dirty="0" err="1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luminium</a:t>
            </a:r>
            <a:endParaRPr lang="en-GB" sz="4400" b="1" noProof="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5A759DC-0B01-047A-2799-77BB87242397}"/>
              </a:ext>
            </a:extLst>
          </p:cNvPr>
          <p:cNvSpPr txBox="1"/>
          <p:nvPr/>
        </p:nvSpPr>
        <p:spPr>
          <a:xfrm>
            <a:off x="1028700" y="1943100"/>
            <a:ext cx="6210300" cy="804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Aluminium (właściwie jego stopy) jest jednym </a:t>
            </a:r>
          </a:p>
          <a:p>
            <a:pPr>
              <a:lnSpc>
                <a:spcPts val="3000"/>
              </a:lnSpc>
            </a:pP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z najpopularniejszych surowców wykorzystywanych do produkcji opraw oświetleniowych. Aluminium zapewnia dużą swobodę w zakresie kształtów produktów końcowych oraz doskonałe odprowadza ciepło z wnętrza korpusów produktów. Z drugiej strony, aby uzyskać odlewy najwyższej jakości, wymagane jest bardzo zaawansowane wyposażenie i duża wiedza techniczna, tzw. „</a:t>
            </a:r>
            <a:r>
              <a:rPr lang="pl-PL" sz="2000" noProof="0" dirty="0" err="1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know</a:t>
            </a: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-</a:t>
            </a:r>
            <a:r>
              <a:rPr lang="pl-PL" sz="2000" noProof="0" dirty="0" err="1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how</a:t>
            </a: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”</a:t>
            </a: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endParaRPr lang="en-GB" sz="2000" cap="small" noProof="0" dirty="0">
              <a:solidFill>
                <a:schemeClr val="bg1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>
              <a:lnSpc>
                <a:spcPts val="300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Aby zapewnić długotrwałą ochronę antykorozyjną swoich wyrobów </a:t>
            </a:r>
            <a:r>
              <a:rPr lang="en-GB" sz="2000" cap="small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Norlys</a:t>
            </a:r>
            <a:r>
              <a:rPr lang="en-GB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wykorzystuje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 stopy aluminium pochodzące z Europy </a:t>
            </a: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i stosuje 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najnowocześniejsze procesy odlewania ciśnieniowego.</a:t>
            </a: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 Na koniec przeprowadza </a:t>
            </a:r>
            <a:r>
              <a:rPr lang="en-GB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wieloetapowy proces fizycznego i chemicznego przygotowania powierzchni odlewów </a:t>
            </a:r>
            <a:r>
              <a:rPr lang="pl-PL" sz="200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wraz z końcowym etapem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 malowania proszkowego</a:t>
            </a:r>
            <a:r>
              <a:rPr lang="en-GB" sz="2000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,</a:t>
            </a:r>
            <a:r>
              <a:rPr lang="en-GB" sz="2000" noProof="0" dirty="0">
                <a:solidFill>
                  <a:srgbClr val="121212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endParaRPr lang="pl-PL" sz="2000" noProof="0" dirty="0">
              <a:solidFill>
                <a:schemeClr val="bg1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>
              <a:lnSpc>
                <a:spcPts val="3000"/>
              </a:lnSpc>
            </a:pPr>
            <a:endParaRPr lang="pl-PL" sz="2000" dirty="0">
              <a:solidFill>
                <a:schemeClr val="bg1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lnSpc>
                <a:spcPts val="3000"/>
              </a:lnSpc>
            </a:pPr>
            <a:endParaRPr lang="en-GB" sz="2400" noProof="0" dirty="0">
              <a:solidFill>
                <a:schemeClr val="bg1"/>
              </a:solidFill>
              <a:latin typeface="Plus Jakarta Sans 1"/>
            </a:endParaRPr>
          </a:p>
        </p:txBody>
      </p:sp>
      <p:pic>
        <p:nvPicPr>
          <p:cNvPr id="12" name="Obraz 11" descr="Obraz zawierający maszyna, inżynieria, budynek, przemysł&#10;&#10;Zawartość wygenerowana przez AI może być niepoprawna.">
            <a:extLst>
              <a:ext uri="{FF2B5EF4-FFF2-40B4-BE49-F238E27FC236}">
                <a16:creationId xmlns:a16="http://schemas.microsoft.com/office/drawing/2014/main" id="{BEBB263E-2B45-DE83-1D44-EA7ACF6F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 b="20365"/>
          <a:stretch>
            <a:fillRect/>
          </a:stretch>
        </p:blipFill>
        <p:spPr>
          <a:xfrm>
            <a:off x="7816216" y="-216992"/>
            <a:ext cx="10471783" cy="5209445"/>
          </a:xfrm>
          <a:prstGeom prst="rect">
            <a:avLst/>
          </a:prstGeom>
        </p:spPr>
      </p:pic>
      <p:pic>
        <p:nvPicPr>
          <p:cNvPr id="16" name="Obraz 15" descr="Obraz zawierający stal, przemysł, budynek, Masowa produkcja&#10;&#10;Zawartość wygenerowana przez AI może być niepoprawna.">
            <a:extLst>
              <a:ext uri="{FF2B5EF4-FFF2-40B4-BE49-F238E27FC236}">
                <a16:creationId xmlns:a16="http://schemas.microsoft.com/office/drawing/2014/main" id="{7218C671-EEDE-4338-86C0-84A8462864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6549"/>
          <a:stretch>
            <a:fillRect/>
          </a:stretch>
        </p:blipFill>
        <p:spPr>
          <a:xfrm>
            <a:off x="7815075" y="5143500"/>
            <a:ext cx="10472921" cy="536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2F7DF-8642-5084-7F99-B4D0CC99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DC20D17-A6D6-3569-BE2B-BC8F810EF42A}"/>
              </a:ext>
            </a:extLst>
          </p:cNvPr>
          <p:cNvSpPr/>
          <p:nvPr/>
        </p:nvSpPr>
        <p:spPr>
          <a:xfrm>
            <a:off x="0" y="15148"/>
            <a:ext cx="18359503" cy="10256704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A9346FC-C706-B1F6-7A3F-968FFD7EA5A3}"/>
              </a:ext>
            </a:extLst>
          </p:cNvPr>
          <p:cNvSpPr txBox="1"/>
          <p:nvPr/>
        </p:nvSpPr>
        <p:spPr>
          <a:xfrm>
            <a:off x="10241347" y="924769"/>
            <a:ext cx="431285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4400" i="0" dirty="0">
                <a:solidFill>
                  <a:srgbClr val="FFFFFF"/>
                </a:solidFill>
                <a:effectLst/>
                <a:latin typeface="Plus Jakarta Sans 3" panose="020B0604020202020204" charset="-18"/>
                <a:cs typeface="Plus Jakarta Sans 3" panose="020B0604020202020204" charset="-18"/>
              </a:rPr>
              <a:t>Narzędziownia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95B6A99-3F7F-D042-FB4D-763B445D0F13}"/>
              </a:ext>
            </a:extLst>
          </p:cNvPr>
          <p:cNvSpPr txBox="1"/>
          <p:nvPr/>
        </p:nvSpPr>
        <p:spPr>
          <a:xfrm>
            <a:off x="10241346" y="1866900"/>
            <a:ext cx="6903653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cap="small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Norlys </a:t>
            </a:r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posiada nowocześnie wyposażoną  Narzędziownię oraz dedykowany zespół inżynierów, którzy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b="1" i="0" noProof="0" dirty="0">
                <a:solidFill>
                  <a:srgbClr val="9D5E39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projektują i wykonują formy wysokociśnieniowe, narzędzia do okrawania oraz inne narzędzia pomocnicze</a:t>
            </a:r>
            <a:r>
              <a:rPr lang="en-GB" sz="2000" b="0" i="0" noProof="0" dirty="0">
                <a:solidFill>
                  <a:srgbClr val="9D5E39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.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Wykonujemy również regularne prace konserwacyjne </a:t>
            </a:r>
          </a:p>
          <a:p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i naprawcze wszystkich form do odlewania ciśnieniowego używanych w naszej odlewni.</a:t>
            </a:r>
            <a:endParaRPr lang="en-GB" sz="2000" b="0" i="0" noProof="0" dirty="0">
              <a:solidFill>
                <a:srgbClr val="FFFFFF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endParaRPr lang="en-GB" sz="2000" b="0" i="0" noProof="0" dirty="0">
              <a:solidFill>
                <a:srgbClr val="FFFFFF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  <a:p>
            <a:r>
              <a:rPr lang="en-GB" sz="2000" b="0" i="0" noProof="0" dirty="0" err="1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Ponadto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en-GB" sz="2000" b="0" i="0" noProof="0" dirty="0" err="1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jesteśmy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w </a:t>
            </a:r>
            <a:r>
              <a:rPr lang="en-GB" sz="2000" b="0" i="0" noProof="0" dirty="0" err="1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stanie</a:t>
            </a: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zaprojektować i wykonać inne rodzaje narzędzi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, </a:t>
            </a: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które są wykorzystywane w różnych działach produkcyjnych w całej fabryce Norlys.</a:t>
            </a:r>
            <a:r>
              <a:rPr lang="en-GB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endParaRPr lang="en-GB" sz="2000" b="1" i="0" noProof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42A0942-6E3D-B7ED-30D8-83BDB45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689"/>
          <a:stretch/>
        </p:blipFill>
        <p:spPr>
          <a:xfrm>
            <a:off x="10786" y="15148"/>
            <a:ext cx="4680000" cy="4680000"/>
          </a:xfrm>
          <a:prstGeom prst="rect">
            <a:avLst/>
          </a:prstGeom>
        </p:spPr>
      </p:pic>
      <p:sp>
        <p:nvSpPr>
          <p:cNvPr id="28" name="Prostokąt: jeden zaokrąglony róg 27">
            <a:extLst>
              <a:ext uri="{FF2B5EF4-FFF2-40B4-BE49-F238E27FC236}">
                <a16:creationId xmlns:a16="http://schemas.microsoft.com/office/drawing/2014/main" id="{0C83062F-C693-0D7C-5535-F6C69FD7EAE0}"/>
              </a:ext>
            </a:extLst>
          </p:cNvPr>
          <p:cNvSpPr/>
          <p:nvPr/>
        </p:nvSpPr>
        <p:spPr>
          <a:xfrm rot="5400000">
            <a:off x="4902890" y="15148"/>
            <a:ext cx="4680000" cy="4680000"/>
          </a:xfrm>
          <a:prstGeom prst="round1Rect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4" name="Grafika 33" descr="Młotek z wypełnieniem pełnym">
            <a:extLst>
              <a:ext uri="{FF2B5EF4-FFF2-40B4-BE49-F238E27FC236}">
                <a16:creationId xmlns:a16="http://schemas.microsoft.com/office/drawing/2014/main" id="{CECB501B-7743-EF72-6031-76747531F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12812" y="924769"/>
            <a:ext cx="727188" cy="727188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AAFDB202-100C-009F-ED5C-8CB89FA4E5B8}"/>
              </a:ext>
            </a:extLst>
          </p:cNvPr>
          <p:cNvSpPr txBox="1"/>
          <p:nvPr/>
        </p:nvSpPr>
        <p:spPr>
          <a:xfrm>
            <a:off x="1143000" y="6076439"/>
            <a:ext cx="621340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W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naszej </a:t>
            </a:r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N</a:t>
            </a:r>
            <a:r>
              <a:rPr lang="pl-PL" sz="2000" noProof="0" dirty="0" err="1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arzędziowni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posiadamy nowoczesny 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park m</a:t>
            </a:r>
            <a:r>
              <a:rPr lang="en-GB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a</a:t>
            </a:r>
            <a:r>
              <a:rPr lang="pl-PL" sz="2000" b="1" noProof="0" dirty="0">
                <a:solidFill>
                  <a:srgbClr val="9D5E39"/>
                </a:solidFill>
                <a:latin typeface="Plus Jakarta Sans 2" panose="020B0604020202020204" charset="-18"/>
                <a:cs typeface="Plus Jakarta Sans 2" panose="020B0604020202020204" charset="-18"/>
              </a:rPr>
              <a:t>szynowy</a:t>
            </a:r>
            <a:r>
              <a:rPr lang="pl-PL" sz="2000" noProof="0" dirty="0">
                <a:solidFill>
                  <a:schemeClr val="bg1"/>
                </a:solidFill>
                <a:latin typeface="Plus Jakarta Sans 2" panose="020B0604020202020204" charset="-18"/>
                <a:cs typeface="Plus Jakarta Sans 2" panose="020B0604020202020204" charset="-18"/>
              </a:rPr>
              <a:t>, w skład którego wchodzą:</a:t>
            </a:r>
            <a:endParaRPr lang="en-GB" sz="2000" noProof="0" dirty="0">
              <a:solidFill>
                <a:schemeClr val="bg1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>
              <a:buNone/>
            </a:pPr>
            <a:endParaRPr lang="en-GB" sz="2000" dirty="0">
              <a:solidFill>
                <a:schemeClr val="bg1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frezarki </a:t>
            </a: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CNC</a:t>
            </a:r>
            <a:endParaRPr lang="pl-PL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 err="1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elektrodrążarka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drutowa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 err="1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elektrodrążarka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wgłębna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szlifierka do płaszczyzn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szlifierka narzędziowa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prasa do tuszowania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 </a:t>
            </a:r>
            <a:r>
              <a:rPr lang="pl-PL" sz="2000" b="1" dirty="0">
                <a:solidFill>
                  <a:srgbClr val="9D5E39"/>
                </a:solidFill>
                <a:latin typeface="Plus Jakarta Sans 3" panose="020B0604020202020204" charset="-18"/>
                <a:cs typeface="Plus Jakarta Sans 3" panose="020B0604020202020204" charset="-18"/>
              </a:rPr>
              <a:t>inne, konwencjonalne frezarki i tokarki</a:t>
            </a:r>
            <a:endParaRPr lang="en-GB" sz="2000" b="1" dirty="0">
              <a:solidFill>
                <a:srgbClr val="9D5E39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A44168-B86E-D96A-42B2-0FC6A67DB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13679503" y="5616892"/>
            <a:ext cx="4680000" cy="4680000"/>
          </a:xfrm>
          <a:prstGeom prst="rect">
            <a:avLst/>
          </a:prstGeom>
        </p:spPr>
      </p:pic>
      <p:sp>
        <p:nvSpPr>
          <p:cNvPr id="5" name="Prostokąt: jeden zaokrąglony róg 4">
            <a:extLst>
              <a:ext uri="{FF2B5EF4-FFF2-40B4-BE49-F238E27FC236}">
                <a16:creationId xmlns:a16="http://schemas.microsoft.com/office/drawing/2014/main" id="{828CEE79-217E-912E-CF0F-0B31D1264332}"/>
              </a:ext>
            </a:extLst>
          </p:cNvPr>
          <p:cNvSpPr/>
          <p:nvPr/>
        </p:nvSpPr>
        <p:spPr>
          <a:xfrm rot="16200000">
            <a:off x="8799847" y="5616892"/>
            <a:ext cx="4680000" cy="4680000"/>
          </a:xfrm>
          <a:prstGeom prst="round1Rect">
            <a:avLst/>
          </a:prstGeom>
          <a:blipFill dpi="0" rotWithShape="0">
            <a:blip r:embed="rId8"/>
            <a:srcRect/>
            <a:stretch>
              <a:fillRect l="-1000" t="-27000" b="-1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 descr="Obraz zawierający tekst, szkic, obwód, czarne i białe&#10;&#10;Zawartość wygenerowana przez AI może być niepoprawna.">
            <a:extLst>
              <a:ext uri="{FF2B5EF4-FFF2-40B4-BE49-F238E27FC236}">
                <a16:creationId xmlns:a16="http://schemas.microsoft.com/office/drawing/2014/main" id="{C7658FB3-5385-B7D8-BFC2-2B81BCC0C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12" y="7640362"/>
            <a:ext cx="3947235" cy="263149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9753DB18-8908-70A6-279E-2FF1343D8CE8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3895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">
            <a:extLst>
              <a:ext uri="{FF2B5EF4-FFF2-40B4-BE49-F238E27FC236}">
                <a16:creationId xmlns:a16="http://schemas.microsoft.com/office/drawing/2014/main" id="{4656FBD3-C6E4-E7A3-48AA-8829F06194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95224" y="-190500"/>
            <a:ext cx="18754728" cy="104775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7717BCCE-4D2B-1E70-4736-50463F823CAF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FEBA006-7C7A-3539-3867-43D618C327C1}"/>
              </a:ext>
            </a:extLst>
          </p:cNvPr>
          <p:cNvSpPr txBox="1"/>
          <p:nvPr/>
        </p:nvSpPr>
        <p:spPr>
          <a:xfrm>
            <a:off x="833410" y="3054499"/>
            <a:ext cx="663419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1.</a:t>
            </a:r>
            <a:r>
              <a:rPr lang="pl-PL" sz="4400" noProof="0" dirty="0">
                <a:solidFill>
                  <a:schemeClr val="bg1"/>
                </a:solidFill>
                <a:latin typeface="Plus Jakarta Sans 2"/>
              </a:rPr>
              <a:t> </a:t>
            </a:r>
            <a:r>
              <a:rPr lang="pl-PL" sz="3600" dirty="0">
                <a:solidFill>
                  <a:schemeClr val="bg1"/>
                </a:solidFill>
                <a:latin typeface="Plus Jakarta Sans 2"/>
              </a:rPr>
              <a:t>T</a:t>
            </a:r>
            <a:r>
              <a:rPr lang="pl-PL" sz="3600" noProof="0" dirty="0" err="1">
                <a:solidFill>
                  <a:schemeClr val="bg1"/>
                </a:solidFill>
                <a:latin typeface="Plus Jakarta Sans 2"/>
              </a:rPr>
              <a:t>opienie</a:t>
            </a:r>
            <a:r>
              <a:rPr lang="pl-PL" sz="3600" noProof="0" dirty="0">
                <a:solidFill>
                  <a:schemeClr val="bg1"/>
                </a:solidFill>
                <a:latin typeface="Plus Jakarta Sans 2"/>
              </a:rPr>
              <a:t> metalu (stopu)</a:t>
            </a:r>
            <a:endParaRPr lang="en-GB" sz="36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767D0BB-C9C2-B4A1-47DD-FFD9661F35E5}"/>
              </a:ext>
            </a:extLst>
          </p:cNvPr>
          <p:cNvSpPr txBox="1"/>
          <p:nvPr/>
        </p:nvSpPr>
        <p:spPr>
          <a:xfrm>
            <a:off x="842468" y="571500"/>
            <a:ext cx="1058753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pl-PL" sz="44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Etapy procesu </a:t>
            </a:r>
          </a:p>
          <a:p>
            <a:pPr algn="l">
              <a:lnSpc>
                <a:spcPts val="5039"/>
              </a:lnSpc>
            </a:pPr>
            <a:r>
              <a:rPr lang="pl-PL" sz="44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wysokociśnieniowego</a:t>
            </a:r>
          </a:p>
          <a:p>
            <a:pPr algn="l">
              <a:lnSpc>
                <a:spcPts val="5039"/>
              </a:lnSpc>
            </a:pPr>
            <a:r>
              <a:rPr lang="pl-PL" sz="4400" b="1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odlewania a</a:t>
            </a:r>
            <a:r>
              <a:rPr lang="en-GB" sz="4400" b="1" noProof="0" dirty="0" err="1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luminium</a:t>
            </a:r>
            <a:endParaRPr lang="pl-PL" sz="4400" b="1" noProof="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26" name="Obraz 25" descr="Obraz zawierający cegła, Materiał kompozytowy, materiał budowlany, beton&#10;&#10;Zawartość wygenerowana przez AI może być niepoprawna.">
            <a:extLst>
              <a:ext uri="{FF2B5EF4-FFF2-40B4-BE49-F238E27FC236}">
                <a16:creationId xmlns:a16="http://schemas.microsoft.com/office/drawing/2014/main" id="{CF34104C-DA27-A5AE-6462-8576990EF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9" t="-1" r="1559" b="-32297"/>
          <a:stretch>
            <a:fillRect/>
          </a:stretch>
        </p:blipFill>
        <p:spPr>
          <a:xfrm>
            <a:off x="8149391" y="-190501"/>
            <a:ext cx="5102071" cy="6914145"/>
          </a:xfrm>
          <a:prstGeom prst="rect">
            <a:avLst/>
          </a:prstGeom>
        </p:spPr>
      </p:pic>
      <p:pic>
        <p:nvPicPr>
          <p:cNvPr id="28" name="Obraz 27" descr="Obraz zawierający srebro, ziemia, jadalne nasio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1318BC64-E338-CC64-6E06-F742B9AA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23655" r="19246" b="11728"/>
          <a:stretch>
            <a:fillRect/>
          </a:stretch>
        </p:blipFill>
        <p:spPr>
          <a:xfrm>
            <a:off x="13412162" y="5251301"/>
            <a:ext cx="5108042" cy="5067887"/>
          </a:xfrm>
          <a:prstGeom prst="rect">
            <a:avLst/>
          </a:prstGeom>
        </p:spPr>
      </p:pic>
      <p:pic>
        <p:nvPicPr>
          <p:cNvPr id="30" name="Obraz 29" descr="Obraz zawierający metal, maszyna, stal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40183A56-BA31-707D-F735-F7EC448CE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36887" r="43847" b="-160"/>
          <a:stretch>
            <a:fillRect/>
          </a:stretch>
        </p:blipFill>
        <p:spPr>
          <a:xfrm>
            <a:off x="8149391" y="5251301"/>
            <a:ext cx="5108042" cy="5035700"/>
          </a:xfrm>
          <a:prstGeom prst="rect">
            <a:avLst/>
          </a:prstGeom>
        </p:spPr>
      </p:pic>
      <p:pic>
        <p:nvPicPr>
          <p:cNvPr id="35" name="Obraz 34" descr="Obraz zawierający szkic, rysowanie, Grafika, czarne&#10;&#10;Zawartość wygenerowana przez AI może być niepoprawna.">
            <a:extLst>
              <a:ext uri="{FF2B5EF4-FFF2-40B4-BE49-F238E27FC236}">
                <a16:creationId xmlns:a16="http://schemas.microsoft.com/office/drawing/2014/main" id="{1FE31C47-19C5-AD7D-E503-9D7B0D595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61" y="5701793"/>
            <a:ext cx="5715000" cy="4572507"/>
          </a:xfrm>
          <a:prstGeom prst="rect">
            <a:avLst/>
          </a:prstGeom>
        </p:spPr>
      </p:pic>
      <p:pic>
        <p:nvPicPr>
          <p:cNvPr id="37" name="Grafika 36" descr="Wstecz z wypełnieniem pełnym">
            <a:extLst>
              <a:ext uri="{FF2B5EF4-FFF2-40B4-BE49-F238E27FC236}">
                <a16:creationId xmlns:a16="http://schemas.microsoft.com/office/drawing/2014/main" id="{C4334B22-DF94-F2A5-4F3E-2CE0DFA8B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15087">
            <a:off x="12916582" y="7462278"/>
            <a:ext cx="914400" cy="914400"/>
          </a:xfrm>
          <a:prstGeom prst="rect">
            <a:avLst/>
          </a:prstGeom>
        </p:spPr>
      </p:pic>
      <p:pic>
        <p:nvPicPr>
          <p:cNvPr id="38" name="Obraz 37" descr="Obraz zawierający szkic, rysowanie, Grafika, czarne&#10;&#10;Zawartość wygenerowana przez AI może być niepoprawna.">
            <a:extLst>
              <a:ext uri="{FF2B5EF4-FFF2-40B4-BE49-F238E27FC236}">
                <a16:creationId xmlns:a16="http://schemas.microsoft.com/office/drawing/2014/main" id="{44548BFA-CB4D-E986-3DA3-7E970F7862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0"/>
          <a:stretch>
            <a:fillRect/>
          </a:stretch>
        </p:blipFill>
        <p:spPr>
          <a:xfrm rot="478476">
            <a:off x="14610300" y="5669428"/>
            <a:ext cx="2137726" cy="336025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7">
            <a:extLst>
              <a:ext uri="{FF2B5EF4-FFF2-40B4-BE49-F238E27FC236}">
                <a16:creationId xmlns:a16="http://schemas.microsoft.com/office/drawing/2014/main" id="{8A337602-7B1C-1CC6-CDA2-1B80DFC99B00}"/>
              </a:ext>
            </a:extLst>
          </p:cNvPr>
          <p:cNvSpPr txBox="1"/>
          <p:nvPr/>
        </p:nvSpPr>
        <p:spPr>
          <a:xfrm>
            <a:off x="833410" y="4163020"/>
            <a:ext cx="715528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Piec szybowy (</a:t>
            </a:r>
            <a:r>
              <a:rPr lang="pl-PL" sz="2000" dirty="0" err="1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topialny</a:t>
            </a:r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) do topienia metalu musi być wypełniony odpowiednim stopem aluminium, który </a:t>
            </a:r>
          </a:p>
          <a:p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zawiera mieszaninę sztab stopu (tzw. „gąsek”)  wraz  ze „złomem obiegowym” pozyskanym na końcu procesu odlewania ciśnieniowego, przez przycinanie układów wlewowych i przelewowych na okrojnikach. Pod względem ogólnej  jakości i wydajności całego procesu odlewania ciśnieniowego, taka mieszanina (surowy i przetopiony stop), zapewnia znacznie lepsze właściwości niż same „gąski”.</a:t>
            </a:r>
            <a:b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</a:br>
            <a:endParaRPr lang="en-GB" sz="2000" noProof="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6EF011B-06C2-223A-0759-FDF8149FFB02}"/>
              </a:ext>
            </a:extLst>
          </p:cNvPr>
          <p:cNvSpPr txBox="1"/>
          <p:nvPr/>
        </p:nvSpPr>
        <p:spPr>
          <a:xfrm>
            <a:off x="842468" y="7262217"/>
            <a:ext cx="715528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Piec szybowy musi uzyskać odpowiednią temperaturę</a:t>
            </a:r>
            <a:endParaRPr lang="en-GB" sz="2000" noProof="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(720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+</a:t>
            </a: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stopni </a:t>
            </a: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Celsius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za</a:t>
            </a: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)</a:t>
            </a: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, żeby zmienić stan stopu </a:t>
            </a:r>
          </a:p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ze stałego w ciekły</a:t>
            </a: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.</a:t>
            </a:r>
            <a:endParaRPr lang="pl-PL" sz="2000" noProof="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endParaRPr lang="pl-PL" sz="200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W naszym przypadku energii do topienia aluminium dostarcza gaz - piec szybowy jest piecem opalanym gazem. </a:t>
            </a:r>
            <a:r>
              <a:rPr lang="en-GB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</a:t>
            </a:r>
          </a:p>
          <a:p>
            <a:pPr algn="l">
              <a:buNone/>
            </a:pPr>
            <a:endParaRPr lang="en-US" sz="2000" b="1" i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pic>
        <p:nvPicPr>
          <p:cNvPr id="5" name="Obraz 4" descr="Obraz zawierający inżynieria, przemysł, maszyna, ubrania&#10;&#10;Zawartość wygenerowana przez AI może być niepoprawna.">
            <a:extLst>
              <a:ext uri="{FF2B5EF4-FFF2-40B4-BE49-F238E27FC236}">
                <a16:creationId xmlns:a16="http://schemas.microsoft.com/office/drawing/2014/main" id="{4651A8DF-5718-4396-34B9-854D16336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7596" r="11131" b="31666"/>
          <a:stretch>
            <a:fillRect/>
          </a:stretch>
        </p:blipFill>
        <p:spPr>
          <a:xfrm>
            <a:off x="13412163" y="-190502"/>
            <a:ext cx="4989060" cy="523897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F5E7EB2A-A7D2-AF11-157C-7ACF066C6C8D}"/>
              </a:ext>
            </a:extLst>
          </p:cNvPr>
          <p:cNvSpPr/>
          <p:nvPr/>
        </p:nvSpPr>
        <p:spPr>
          <a:xfrm>
            <a:off x="16789973" y="92158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5059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4F5D-4FD2-1982-4028-CB638C963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">
            <a:extLst>
              <a:ext uri="{FF2B5EF4-FFF2-40B4-BE49-F238E27FC236}">
                <a16:creationId xmlns:a16="http://schemas.microsoft.com/office/drawing/2014/main" id="{BE29BC35-170E-E514-2DEB-D780AB74F6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95224" y="-190500"/>
            <a:ext cx="18754728" cy="104775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F4E0D187-9636-E29D-6DCB-62A13307396E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EE5F763-75F6-5CA4-40A0-F3B1E7735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r="1492"/>
          <a:stretch/>
        </p:blipFill>
        <p:spPr>
          <a:xfrm>
            <a:off x="13421216" y="5285647"/>
            <a:ext cx="5108042" cy="5258387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83DA4144-A5C3-A091-F251-7DAE3716DA94}"/>
              </a:ext>
            </a:extLst>
          </p:cNvPr>
          <p:cNvSpPr txBox="1"/>
          <p:nvPr/>
        </p:nvSpPr>
        <p:spPr>
          <a:xfrm>
            <a:off x="1008192" y="5720358"/>
            <a:ext cx="6078408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None/>
            </a:pP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To jeden z kluczowych etapów poprzedzających proces odlewania ciśnieniowego. Ogólnie rzecz biorąc, polega on na usuwaniu różnych gazów zanieczyszczających stop (odgazowanie). </a:t>
            </a:r>
          </a:p>
          <a:p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Na tym etapie usuwa się również wszelkie zanieczyszczenia</a:t>
            </a:r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stałe („żużel”) </a:t>
            </a: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z powierzchni. </a:t>
            </a:r>
          </a:p>
          <a:p>
            <a:pPr algn="l">
              <a:buNone/>
            </a:pPr>
            <a:endParaRPr lang="pl-PL" sz="200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r>
              <a:rPr lang="pl-PL" sz="2000" b="0" i="0" noProof="0" dirty="0">
                <a:solidFill>
                  <a:srgbClr val="FFFFFF"/>
                </a:solidFill>
                <a:effectLst/>
                <a:latin typeface="Plus Jakarta Sans 2" panose="020B0604020202020204" charset="-18"/>
                <a:cs typeface="Plus Jakarta Sans 2" panose="020B0604020202020204" charset="-18"/>
              </a:rPr>
              <a:t>Proces ten zmienia ogólną gęstość i porowatość odlewów ciśnieniowych. Zapewnia on znacznie lepszą odporność na korozję niż w przypadku użycia nierafinowanego stopu.</a:t>
            </a:r>
            <a:endParaRPr lang="en-GB" sz="2000" b="1" i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F5FCAFE-51E1-F23D-335E-48FA5D1A80BC}"/>
              </a:ext>
            </a:extLst>
          </p:cNvPr>
          <p:cNvSpPr txBox="1"/>
          <p:nvPr/>
        </p:nvSpPr>
        <p:spPr>
          <a:xfrm>
            <a:off x="8305800" y="9195098"/>
            <a:ext cx="2464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Plus Jakarta Sans 1" panose="020B0604020202020204" charset="-18"/>
                <a:cs typeface="Plus Jakarta Sans 1" panose="020B0604020202020204" charset="-18"/>
              </a:rPr>
              <a:t>3.1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76FEDC80-7740-099C-9C38-2C48BCB62C8A}"/>
              </a:ext>
            </a:extLst>
          </p:cNvPr>
          <p:cNvSpPr txBox="1"/>
          <p:nvPr/>
        </p:nvSpPr>
        <p:spPr>
          <a:xfrm>
            <a:off x="989953" y="4879340"/>
            <a:ext cx="65532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3. </a:t>
            </a:r>
            <a:r>
              <a:rPr lang="en-GB" sz="36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R</a:t>
            </a:r>
            <a:r>
              <a:rPr lang="pl-PL" sz="3600" b="1" noProof="0" dirty="0" err="1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af</a:t>
            </a:r>
            <a:r>
              <a:rPr lang="en-GB" sz="36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in</a:t>
            </a:r>
            <a:r>
              <a:rPr lang="pl-PL" sz="3600" b="1" noProof="0" dirty="0" err="1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acja</a:t>
            </a:r>
            <a:endParaRPr lang="en-GB" sz="36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1F765FA-D44D-FE77-EECC-1136F3F6ECFD}"/>
              </a:ext>
            </a:extLst>
          </p:cNvPr>
          <p:cNvSpPr txBox="1"/>
          <p:nvPr/>
        </p:nvSpPr>
        <p:spPr>
          <a:xfrm>
            <a:off x="990600" y="571500"/>
            <a:ext cx="6553199" cy="1219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GB" sz="4400" dirty="0">
                <a:solidFill>
                  <a:schemeClr val="bg1"/>
                </a:solidFill>
                <a:latin typeface="Plus Jakarta Sans 2"/>
              </a:rPr>
              <a:t>2</a:t>
            </a: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. </a:t>
            </a:r>
            <a:r>
              <a:rPr lang="en-GB" sz="3600" b="1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P</a:t>
            </a:r>
            <a:r>
              <a:rPr lang="pl-PL" sz="3600" b="1" dirty="0" err="1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rzelanie</a:t>
            </a:r>
            <a:r>
              <a:rPr lang="pl-PL" sz="3600" b="1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 ciekłego stopu do kadzi transportowej.</a:t>
            </a:r>
            <a:endParaRPr lang="en-GB" sz="36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95846D1-61C8-69DE-24A0-10EC21AEE22D}"/>
              </a:ext>
            </a:extLst>
          </p:cNvPr>
          <p:cNvSpPr txBox="1"/>
          <p:nvPr/>
        </p:nvSpPr>
        <p:spPr>
          <a:xfrm>
            <a:off x="994869" y="1943100"/>
            <a:ext cx="548213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W odpowiednim momencie operator otwiera piec i wlewa płynny stop do specjalnego kontenera - tzw. „kadzi transportowej”, w której stop poddawany jest dalszej obróbce.</a:t>
            </a:r>
          </a:p>
          <a:p>
            <a:pPr algn="l">
              <a:buNone/>
            </a:pPr>
            <a:endParaRPr lang="pl-PL" sz="2000" noProof="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Głównym celem tego etapu jest zapewnienie transportu stopionego aluminium do maszyn do odlewania ciśnieniowego.</a:t>
            </a:r>
            <a:endParaRPr lang="en-US" sz="2000" b="1" i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D863689-0403-01CE-F2C1-A3E623589251}"/>
              </a:ext>
            </a:extLst>
          </p:cNvPr>
          <p:cNvSpPr/>
          <p:nvPr/>
        </p:nvSpPr>
        <p:spPr>
          <a:xfrm>
            <a:off x="16789973" y="92158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8D042F12-F532-AB8E-D1AA-E8B10487C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15686"/>
          <a:stretch/>
        </p:blipFill>
        <p:spPr>
          <a:xfrm>
            <a:off x="8175301" y="5285646"/>
            <a:ext cx="5108042" cy="5258387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C0072DF3-0D39-B2F0-7676-86D588B6AD87}"/>
              </a:ext>
            </a:extLst>
          </p:cNvPr>
          <p:cNvGrpSpPr/>
          <p:nvPr/>
        </p:nvGrpSpPr>
        <p:grpSpPr>
          <a:xfrm>
            <a:off x="6411054" y="5275750"/>
            <a:ext cx="3476674" cy="3862105"/>
            <a:chOff x="5543933" y="-400994"/>
            <a:chExt cx="4283231" cy="4758078"/>
          </a:xfrm>
        </p:grpSpPr>
        <p:pic>
          <p:nvPicPr>
            <p:cNvPr id="29" name="Obraz 28" descr="Obraz zawierający szkic, klatka, czarne i białe, sztuka&#10;&#10;Zawartość wygenerowana przez AI może być niepoprawna.">
              <a:extLst>
                <a:ext uri="{FF2B5EF4-FFF2-40B4-BE49-F238E27FC236}">
                  <a16:creationId xmlns:a16="http://schemas.microsoft.com/office/drawing/2014/main" id="{95FA0CB3-EDB8-F567-4D2A-7B67F387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933" y="-400994"/>
              <a:ext cx="4283231" cy="4758078"/>
            </a:xfrm>
            <a:prstGeom prst="rect">
              <a:avLst/>
            </a:prstGeom>
          </p:spPr>
        </p:pic>
        <p:pic>
          <p:nvPicPr>
            <p:cNvPr id="5" name="Grafika 4" descr="Strzałka okrężna z wypełnieniem pełnym">
              <a:extLst>
                <a:ext uri="{FF2B5EF4-FFF2-40B4-BE49-F238E27FC236}">
                  <a16:creationId xmlns:a16="http://schemas.microsoft.com/office/drawing/2014/main" id="{0A3CC158-5ED4-7497-6E73-9243ECCB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50478" y="187351"/>
              <a:ext cx="1440987" cy="550099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160D45D2-7132-A59D-D61E-B4A18B348598}"/>
                </a:ext>
              </a:extLst>
            </p:cNvPr>
            <p:cNvSpPr/>
            <p:nvPr/>
          </p:nvSpPr>
          <p:spPr>
            <a:xfrm>
              <a:off x="7634287" y="-114300"/>
              <a:ext cx="301857" cy="5405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D85A0FCF-2590-94B4-C636-C22B32654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1" b="15671"/>
          <a:stretch/>
        </p:blipFill>
        <p:spPr>
          <a:xfrm>
            <a:off x="8104047" y="-190500"/>
            <a:ext cx="5179296" cy="533400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8A7A739-F5C1-3C70-D076-8D5375AF72DE}"/>
              </a:ext>
            </a:extLst>
          </p:cNvPr>
          <p:cNvSpPr txBox="1"/>
          <p:nvPr/>
        </p:nvSpPr>
        <p:spPr>
          <a:xfrm>
            <a:off x="8265257" y="8984562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3</a:t>
            </a:r>
            <a:endParaRPr lang="en-GB" sz="80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4216E34-A4AF-F5F6-5EBF-8FE70F976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1" r="7464"/>
          <a:stretch>
            <a:fillRect/>
          </a:stretch>
        </p:blipFill>
        <p:spPr>
          <a:xfrm>
            <a:off x="13452776" y="-211501"/>
            <a:ext cx="5179296" cy="5334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F0669B6-B330-AA00-8981-6EFFA2A1FD5C}"/>
              </a:ext>
            </a:extLst>
          </p:cNvPr>
          <p:cNvSpPr txBox="1"/>
          <p:nvPr/>
        </p:nvSpPr>
        <p:spPr>
          <a:xfrm>
            <a:off x="8280784" y="3820061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2</a:t>
            </a:r>
            <a:endParaRPr lang="en-GB" sz="80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52228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88B45-E8A1-B76A-9605-756837BE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">
            <a:extLst>
              <a:ext uri="{FF2B5EF4-FFF2-40B4-BE49-F238E27FC236}">
                <a16:creationId xmlns:a16="http://schemas.microsoft.com/office/drawing/2014/main" id="{72776C71-B6C1-2697-D856-139B37A14B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95224" y="-190500"/>
            <a:ext cx="18754728" cy="104775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5068128-8704-5EF7-FB51-5964D09BE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6403"/>
          <a:stretch/>
        </p:blipFill>
        <p:spPr>
          <a:xfrm>
            <a:off x="8012785" y="5235207"/>
            <a:ext cx="5108042" cy="5067887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94D6C2F4-1288-6AC9-0AA4-629F04F46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2437" r="26612"/>
          <a:stretch>
            <a:fillRect/>
          </a:stretch>
        </p:blipFill>
        <p:spPr>
          <a:xfrm>
            <a:off x="13271819" y="-216568"/>
            <a:ext cx="5333928" cy="5258387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CDB6920D-D14C-E6DA-B7DC-D3120E3F0070}"/>
              </a:ext>
            </a:extLst>
          </p:cNvPr>
          <p:cNvSpPr txBox="1"/>
          <p:nvPr/>
        </p:nvSpPr>
        <p:spPr>
          <a:xfrm>
            <a:off x="1140120" y="952500"/>
            <a:ext cx="747048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pl-PL" sz="4400" dirty="0">
                <a:solidFill>
                  <a:schemeClr val="bg1"/>
                </a:solidFill>
                <a:latin typeface="Plus Jakarta Sans 2"/>
              </a:rPr>
              <a:t>4</a:t>
            </a: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. </a:t>
            </a:r>
            <a:r>
              <a:rPr lang="pl-PL" sz="36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Odlewanie właściwe:</a:t>
            </a:r>
            <a:endParaRPr lang="en-GB" sz="36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DBC7635C-C1F8-72D5-F021-E38471EDC9D8}"/>
              </a:ext>
            </a:extLst>
          </p:cNvPr>
          <p:cNvSpPr txBox="1"/>
          <p:nvPr/>
        </p:nvSpPr>
        <p:spPr>
          <a:xfrm>
            <a:off x="1173547" y="3086100"/>
            <a:ext cx="620650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None/>
            </a:pPr>
            <a:r>
              <a:rPr lang="pl-PL" sz="2000" noProof="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W trakcie procesu (4.1) płynne aluminium jest wtłaczane (wstrzeliwane) pod ciśnieniem  do formy. W tym momencie rozpoczyna się proces jego krzepnięcia. Po upływie ściśle określonego czasu, odlew musi zostać wyjęty z formy za pomocą robota odbierającego (4.2). Cykl kończy się natryśnięciem specjalnego środka oddzielającego do otwartej formy i jej ponownym zamknięciem. </a:t>
            </a:r>
            <a:endParaRPr lang="en-GB" sz="2000" b="1" i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15B84CA-72EF-4940-91A1-05D925B86A94}"/>
              </a:ext>
            </a:extLst>
          </p:cNvPr>
          <p:cNvSpPr txBox="1"/>
          <p:nvPr/>
        </p:nvSpPr>
        <p:spPr>
          <a:xfrm>
            <a:off x="8104047" y="3778058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Plus Jakarta Sans 1" panose="020B0604020202020204" charset="-18"/>
                <a:cs typeface="Plus Jakarta Sans 1" panose="020B0604020202020204" charset="-18"/>
              </a:rPr>
              <a:t>2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EAA89DF-7E7D-6E6C-1FD8-23FD573575AF}"/>
              </a:ext>
            </a:extLst>
          </p:cNvPr>
          <p:cNvSpPr txBox="1"/>
          <p:nvPr/>
        </p:nvSpPr>
        <p:spPr>
          <a:xfrm>
            <a:off x="13369796" y="3731880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4.1</a:t>
            </a:r>
            <a:endParaRPr lang="en-GB" sz="80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B807592-7BE0-3FF7-BE04-3FE4CBCA92D9}"/>
              </a:ext>
            </a:extLst>
          </p:cNvPr>
          <p:cNvSpPr txBox="1"/>
          <p:nvPr/>
        </p:nvSpPr>
        <p:spPr>
          <a:xfrm>
            <a:off x="13592424" y="9331694"/>
            <a:ext cx="2464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Plus Jakarta Sans 1" panose="020B0604020202020204" charset="-18"/>
                <a:cs typeface="Plus Jakarta Sans 1" panose="020B0604020202020204" charset="-18"/>
              </a:rPr>
              <a:t>3.2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92F7380-7DBB-46FE-9603-70FC394FDCC7}"/>
              </a:ext>
            </a:extLst>
          </p:cNvPr>
          <p:cNvSpPr/>
          <p:nvPr/>
        </p:nvSpPr>
        <p:spPr>
          <a:xfrm>
            <a:off x="7634287" y="-114300"/>
            <a:ext cx="301857" cy="540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44910DB-DAB7-8A7F-67CF-DD5899CFB32D}"/>
              </a:ext>
            </a:extLst>
          </p:cNvPr>
          <p:cNvSpPr txBox="1"/>
          <p:nvPr/>
        </p:nvSpPr>
        <p:spPr>
          <a:xfrm>
            <a:off x="762000" y="1562100"/>
            <a:ext cx="6553200" cy="1198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GB" sz="3600" b="1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	</a:t>
            </a:r>
            <a:r>
              <a:rPr lang="pl-PL" sz="28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4.1 strzał aluminium do formy</a:t>
            </a:r>
          </a:p>
          <a:p>
            <a:pPr>
              <a:lnSpc>
                <a:spcPts val="5039"/>
              </a:lnSpc>
            </a:pPr>
            <a:r>
              <a:rPr lang="pl-PL" sz="28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	4.2 wyjęcie odlewu z formy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CC7922B-C813-3C9E-9695-041159B2C94C}"/>
              </a:ext>
            </a:extLst>
          </p:cNvPr>
          <p:cNvSpPr txBox="1"/>
          <p:nvPr/>
        </p:nvSpPr>
        <p:spPr>
          <a:xfrm>
            <a:off x="1219200" y="5981700"/>
            <a:ext cx="65532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pl-PL" sz="4400" noProof="0" dirty="0">
                <a:solidFill>
                  <a:schemeClr val="bg1"/>
                </a:solidFill>
                <a:latin typeface="Plus Jakarta Sans 2"/>
              </a:rPr>
              <a:t>5</a:t>
            </a: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. </a:t>
            </a:r>
            <a:r>
              <a:rPr lang="pl-PL" sz="3600" b="1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Okrawanie</a:t>
            </a:r>
            <a:endParaRPr lang="en-GB" sz="36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86A02E0-2D58-D191-F05D-E4851DCE27EC}"/>
              </a:ext>
            </a:extLst>
          </p:cNvPr>
          <p:cNvSpPr txBox="1"/>
          <p:nvPr/>
        </p:nvSpPr>
        <p:spPr>
          <a:xfrm>
            <a:off x="1219201" y="6819900"/>
            <a:ext cx="6019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W procesie usuwania układów wlewowych i przelewowych z uzyskanych odlewów wykorzystuje się różne narzędzia do przycinania </a:t>
            </a:r>
          </a:p>
          <a:p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i wykrawania.</a:t>
            </a:r>
          </a:p>
          <a:p>
            <a:endParaRPr lang="pl-PL" sz="2000" dirty="0">
              <a:solidFill>
                <a:srgbClr val="FFFFFF"/>
              </a:solidFill>
              <a:latin typeface="Plus Jakarta Sans 2" panose="020B0604020202020204" charset="-18"/>
              <a:cs typeface="Plus Jakarta Sans 2" panose="020B0604020202020204" charset="-18"/>
            </a:endParaRPr>
          </a:p>
          <a:p>
            <a:r>
              <a:rPr lang="pl-PL" sz="20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Tak uzyskane elementy są głównym źródłem „złomu obiegowego”, który jest ponownie wykorzystywany w początkowym etapie całego procesu odlewania (etap topienia).</a:t>
            </a:r>
            <a:endParaRPr lang="en-GB" sz="2000" b="1" i="0" dirty="0">
              <a:solidFill>
                <a:srgbClr val="9D5E39"/>
              </a:solidFill>
              <a:effectLst/>
              <a:latin typeface="Plus Jakarta Sans 2" panose="020B0604020202020204" charset="-18"/>
              <a:cs typeface="Plus Jakarta Sans 2" panose="020B0604020202020204" charset="-18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6CB854-40F9-0D13-C031-B7853F4AB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17825"/>
          <a:stretch/>
        </p:blipFill>
        <p:spPr>
          <a:xfrm>
            <a:off x="8010379" y="-236178"/>
            <a:ext cx="5108042" cy="5291997"/>
          </a:xfrm>
          <a:prstGeom prst="rect">
            <a:avLst/>
          </a:prstGeom>
        </p:spPr>
      </p:pic>
      <p:pic>
        <p:nvPicPr>
          <p:cNvPr id="14" name="Obraz 13" descr="Obraz zawierający metal, maszyna, stal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E6AB4D19-11E8-4684-9B63-A91E74F0E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36887" r="43847" b="-160"/>
          <a:stretch>
            <a:fillRect/>
          </a:stretch>
        </p:blipFill>
        <p:spPr>
          <a:xfrm>
            <a:off x="13279840" y="5227682"/>
            <a:ext cx="5108042" cy="5035700"/>
          </a:xfrm>
          <a:prstGeom prst="rect">
            <a:avLst/>
          </a:prstGeom>
        </p:spPr>
      </p:pic>
      <p:pic>
        <p:nvPicPr>
          <p:cNvPr id="15" name="Obraz 14" descr="Obraz zawierający szkic, rysowanie, Grafika, czarne&#10;&#10;Zawartość wygenerowana przez AI może być niepoprawna.">
            <a:extLst>
              <a:ext uri="{FF2B5EF4-FFF2-40B4-BE49-F238E27FC236}">
                <a16:creationId xmlns:a16="http://schemas.microsoft.com/office/drawing/2014/main" id="{835ABCD0-6FD5-D9EC-FB90-5A9202087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510" y="5678174"/>
            <a:ext cx="5715000" cy="457250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622EBFD-3798-1D21-4BA9-5E00605E9F8C}"/>
              </a:ext>
            </a:extLst>
          </p:cNvPr>
          <p:cNvSpPr txBox="1"/>
          <p:nvPr/>
        </p:nvSpPr>
        <p:spPr>
          <a:xfrm>
            <a:off x="8017849" y="5235207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4.2</a:t>
            </a:r>
            <a:endParaRPr lang="en-GB" sz="80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42F7410-9376-0C68-9676-550149C7771E}"/>
              </a:ext>
            </a:extLst>
          </p:cNvPr>
          <p:cNvSpPr txBox="1"/>
          <p:nvPr/>
        </p:nvSpPr>
        <p:spPr>
          <a:xfrm>
            <a:off x="13296684" y="5252978"/>
            <a:ext cx="24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5</a:t>
            </a:r>
            <a:endParaRPr lang="en-GB" sz="800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8E8B0715-1E5C-DCCB-84EE-223009D04265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933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F30C6F90-DF63-5268-B453-4C50E194644A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  <a:solidFill>
            <a:srgbClr val="000000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4B93482C-85BD-30B5-D4D4-E21C3DC87BA7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80FDE9D7-2BC6-2DC0-A1CB-19E89790AF4F}"/>
                </a:ext>
              </a:extLst>
            </p:cNvPr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F0EFE2C-294D-D2A9-4E84-701C8F5E2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901"/>
          <a:stretch/>
        </p:blipFill>
        <p:spPr>
          <a:xfrm>
            <a:off x="-19054" y="-29934"/>
            <a:ext cx="7849379" cy="50237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BD91E2A-7EED-9DA0-E93C-0CD288A2D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/>
        </p:blipFill>
        <p:spPr>
          <a:xfrm>
            <a:off x="8074082" y="-35377"/>
            <a:ext cx="5056412" cy="5023757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ACC77339-0557-06BD-0AB9-10CFECA058DD}"/>
              </a:ext>
            </a:extLst>
          </p:cNvPr>
          <p:cNvSpPr/>
          <p:nvPr/>
        </p:nvSpPr>
        <p:spPr>
          <a:xfrm>
            <a:off x="16575376" y="9098846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F3CDB-76EB-2514-F534-97D2145B18EA}"/>
              </a:ext>
            </a:extLst>
          </p:cNvPr>
          <p:cNvSpPr txBox="1"/>
          <p:nvPr/>
        </p:nvSpPr>
        <p:spPr>
          <a:xfrm>
            <a:off x="13953497" y="2104594"/>
            <a:ext cx="3830306" cy="7278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Wszystkie powyższe działania, wykonywane w ściśle kontrolowanych  warunkach, </a:t>
            </a:r>
          </a:p>
          <a:p>
            <a:pPr>
              <a:lnSpc>
                <a:spcPts val="300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nie miałyby znaczenia bez </a:t>
            </a:r>
            <a:r>
              <a:rPr lang="pl-PL" sz="2000" b="1" noProof="0" dirty="0">
                <a:solidFill>
                  <a:srgbClr val="9D5E39"/>
                </a:solidFill>
                <a:latin typeface="Plus Jakarta Sans 5" panose="020B0604020202020204" charset="-18"/>
                <a:cs typeface="Plus Jakarta Sans 5" panose="020B0604020202020204" charset="-18"/>
              </a:rPr>
              <a:t>ciągłej weryfikacji i testów</a:t>
            </a:r>
            <a:r>
              <a:rPr lang="en-GB" sz="2000" b="1" noProof="0" dirty="0">
                <a:solidFill>
                  <a:srgbClr val="9D5E39"/>
                </a:solidFill>
                <a:latin typeface="Plus Jakarta Sans 5" panose="020B0604020202020204" charset="-18"/>
                <a:cs typeface="Plus Jakarta Sans 5" panose="020B0604020202020204" charset="-18"/>
              </a:rPr>
              <a:t>. </a:t>
            </a:r>
          </a:p>
          <a:p>
            <a:pPr algn="l">
              <a:lnSpc>
                <a:spcPts val="3000"/>
              </a:lnSpc>
            </a:pPr>
            <a:endParaRPr lang="en-GB" sz="2000" b="1" cap="small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  <a:p>
            <a:pPr>
              <a:lnSpc>
                <a:spcPts val="3000"/>
              </a:lnSpc>
            </a:pPr>
            <a:r>
              <a:rPr lang="en-GB" sz="2000" cap="small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Norlys</a:t>
            </a:r>
            <a:r>
              <a:rPr lang="en-GB" sz="2000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 </a:t>
            </a:r>
            <a:r>
              <a:rPr lang="pl-PL" sz="2000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w swoich </a:t>
            </a:r>
            <a:r>
              <a:rPr lang="pl-PL" sz="2000" b="1" dirty="0">
                <a:solidFill>
                  <a:srgbClr val="9D5E39"/>
                </a:solidFill>
                <a:latin typeface="Plus Jakarta Sans 5" panose="020B0604020202020204" charset="-18"/>
                <a:cs typeface="Plus Jakarta Sans 5" panose="020B0604020202020204" charset="-18"/>
              </a:rPr>
              <a:t>laboratoriach</a:t>
            </a: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 stale kontroluje próbki stopów produkcyjnych, a także elementy odlane z tych stopów </a:t>
            </a:r>
          </a:p>
          <a:p>
            <a:pPr>
              <a:lnSpc>
                <a:spcPts val="300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i już pomalowane.</a:t>
            </a:r>
          </a:p>
          <a:p>
            <a:pPr>
              <a:lnSpc>
                <a:spcPts val="3000"/>
              </a:lnSpc>
            </a:pPr>
            <a:endParaRPr lang="en-GB" sz="2000" b="1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  <a:p>
            <a:pPr>
              <a:lnSpc>
                <a:spcPts val="3000"/>
              </a:lnSpc>
            </a:pP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Testy te, przeprowadzane zgodnie z rygorystycznymi  normami </a:t>
            </a:r>
            <a:r>
              <a:rPr lang="en-GB" sz="2000" b="1" dirty="0">
                <a:solidFill>
                  <a:srgbClr val="9D5E39"/>
                </a:solidFill>
                <a:latin typeface="Plus Jakarta Sans 5" panose="020B0604020202020204" charset="-18"/>
                <a:cs typeface="Plus Jakarta Sans 5" panose="020B0604020202020204" charset="-18"/>
              </a:rPr>
              <a:t>ISO</a:t>
            </a:r>
            <a:r>
              <a:rPr lang="pl-PL" sz="200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, stanowią bardzo dobry wskaźnik przyszłej odporności na korozję w rzeczywistych warunkach. </a:t>
            </a:r>
            <a:r>
              <a:rPr lang="en-GB" sz="2000" noProof="0" dirty="0">
                <a:solidFill>
                  <a:schemeClr val="bg1"/>
                </a:solidFill>
                <a:latin typeface="Plus Jakarta Sans 5" panose="020B0604020202020204" charset="-18"/>
                <a:cs typeface="Plus Jakarta Sans 5" panose="020B0604020202020204" charset="-18"/>
              </a:rPr>
              <a:t> </a:t>
            </a:r>
            <a:endParaRPr lang="pl-PL" sz="2000" noProof="0" dirty="0">
              <a:solidFill>
                <a:schemeClr val="bg1"/>
              </a:solidFill>
              <a:latin typeface="Plus Jakarta Sans 5" panose="020B0604020202020204" charset="-18"/>
              <a:cs typeface="Plus Jakarta Sans 5" panose="020B0604020202020204" charset="-18"/>
            </a:endParaRPr>
          </a:p>
          <a:p>
            <a:pPr algn="l">
              <a:lnSpc>
                <a:spcPts val="3000"/>
              </a:lnSpc>
            </a:pPr>
            <a:r>
              <a:rPr lang="en-GB" sz="2400" noProof="0" dirty="0">
                <a:solidFill>
                  <a:srgbClr val="121212"/>
                </a:solidFill>
                <a:latin typeface="Plus Jakarta Sans 1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4EA15-5BC6-1932-FF93-E4E0BA3615A1}"/>
              </a:ext>
            </a:extLst>
          </p:cNvPr>
          <p:cNvSpPr txBox="1"/>
          <p:nvPr/>
        </p:nvSpPr>
        <p:spPr>
          <a:xfrm>
            <a:off x="13898898" y="561298"/>
            <a:ext cx="48006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pl-PL" sz="4400" noProof="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Weryfikacja </a:t>
            </a:r>
          </a:p>
          <a:p>
            <a:pPr algn="l">
              <a:lnSpc>
                <a:spcPts val="5040"/>
              </a:lnSpc>
            </a:pPr>
            <a:r>
              <a:rPr lang="pl-PL" sz="4400" noProof="0" dirty="0">
                <a:solidFill>
                  <a:schemeClr val="bg1"/>
                </a:solidFill>
                <a:latin typeface="Plus Jakarta Sans 3" panose="020B0604020202020204" charset="-18"/>
                <a:cs typeface="Plus Jakarta Sans 3" panose="020B0604020202020204" charset="-18"/>
              </a:rPr>
              <a:t>i testy</a:t>
            </a:r>
            <a:endParaRPr lang="en-GB" sz="4400" noProof="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pic>
        <p:nvPicPr>
          <p:cNvPr id="13" name="Obraz 2">
            <a:extLst>
              <a:ext uri="{FF2B5EF4-FFF2-40B4-BE49-F238E27FC236}">
                <a16:creationId xmlns:a16="http://schemas.microsoft.com/office/drawing/2014/main" id="{6FC29F06-34FE-AB37-44BD-34A4A8242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639"/>
          <a:stretch/>
        </p:blipFill>
        <p:spPr>
          <a:xfrm>
            <a:off x="5358094" y="5251216"/>
            <a:ext cx="7772400" cy="507388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BAA6A36-96F5-EF76-4783-1A1EDC6E2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5732" b="249"/>
          <a:stretch>
            <a:fillRect/>
          </a:stretch>
        </p:blipFill>
        <p:spPr>
          <a:xfrm>
            <a:off x="28655" y="5288644"/>
            <a:ext cx="5056412" cy="50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7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56E5658-2362-272E-75E3-755A9677E6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73596" y="703763"/>
            <a:ext cx="4717189" cy="571515"/>
          </a:xfrm>
          <a:custGeom>
            <a:avLst/>
            <a:gdLst/>
            <a:ahLst/>
            <a:cxnLst/>
            <a:rect l="l" t="t" r="r" b="b"/>
            <a:pathLst>
              <a:path w="4717189" h="571515">
                <a:moveTo>
                  <a:pt x="0" y="0"/>
                </a:moveTo>
                <a:lnTo>
                  <a:pt x="4717189" y="0"/>
                </a:lnTo>
                <a:lnTo>
                  <a:pt x="4717189" y="571515"/>
                </a:lnTo>
                <a:lnTo>
                  <a:pt x="0" y="571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80" t="-97476" b="-9515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52083" y="6164675"/>
            <a:ext cx="5162918" cy="1605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859"/>
              </a:lnSpc>
            </a:pPr>
            <a:r>
              <a:rPr lang="pl-PL" sz="9899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K</a:t>
            </a:r>
            <a:r>
              <a:rPr lang="en-US" sz="9899" dirty="0" err="1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onta</a:t>
            </a:r>
            <a:r>
              <a:rPr lang="pl-PL" sz="9899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k</a:t>
            </a:r>
            <a:r>
              <a:rPr lang="en-US" sz="9899" dirty="0">
                <a:solidFill>
                  <a:srgbClr val="FFFFFF"/>
                </a:solidFill>
                <a:latin typeface="Plus Jakarta Sans 1"/>
                <a:ea typeface="Plus Jakarta Sans 1"/>
                <a:cs typeface="Plus Jakarta Sans 1"/>
                <a:sym typeface="Plus Jakarta Sans 1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D7150-6E98-2120-792E-CD87D8B55AC3}"/>
              </a:ext>
            </a:extLst>
          </p:cNvPr>
          <p:cNvSpPr txBox="1"/>
          <p:nvPr/>
        </p:nvSpPr>
        <p:spPr>
          <a:xfrm>
            <a:off x="718542" y="8439035"/>
            <a:ext cx="4005858" cy="120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Norlys AS</a:t>
            </a: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Hovfaret</a:t>
            </a:r>
            <a:r>
              <a:rPr lang="en-US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4B, NO-0275 Oslo</a:t>
            </a: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P.B 1014 Hoff, NO-0218 Oslo - Norway</a:t>
            </a:r>
          </a:p>
          <a:p>
            <a:pPr>
              <a:lnSpc>
                <a:spcPts val="2380"/>
              </a:lnSpc>
              <a:spcBef>
                <a:spcPct val="0"/>
              </a:spcBef>
            </a:pPr>
            <a:r>
              <a:rPr lang="pl-PL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info</a:t>
            </a:r>
            <a:r>
              <a:rPr lang="en-US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@norlys.</a:t>
            </a:r>
            <a:r>
              <a:rPr lang="pl-PL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com</a:t>
            </a:r>
            <a:r>
              <a:rPr lang="en-US" sz="1700" dirty="0">
                <a:solidFill>
                  <a:srgbClr val="FFFFFF"/>
                </a:solidFill>
                <a:latin typeface="Plus Jakarta Sans 2" panose="020B0604020202020204" charset="-18"/>
                <a:cs typeface="Plus Jakarta Sans 2" panose="020B0604020202020204" charset="-18"/>
              </a:rPr>
              <a:t>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22291</TotalTime>
  <Words>706</Words>
  <Application>Microsoft Office PowerPoint</Application>
  <PresentationFormat>Custom</PresentationFormat>
  <Paragraphs>77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Plus Jakarta Sans 3</vt:lpstr>
      <vt:lpstr>Calibri</vt:lpstr>
      <vt:lpstr>Plus Jakarta Sans 1</vt:lpstr>
      <vt:lpstr>Plus Jakarta Sans 5</vt:lpstr>
      <vt:lpstr>Plus Jakarta Sans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odlewnia</dc:title>
  <dc:creator>Marcin</dc:creator>
  <cp:lastModifiedBy>mareknorlys mareknorlys</cp:lastModifiedBy>
  <cp:revision>35</cp:revision>
  <dcterms:created xsi:type="dcterms:W3CDTF">2006-08-16T00:00:00Z</dcterms:created>
  <dcterms:modified xsi:type="dcterms:W3CDTF">2025-10-22T06:35:24Z</dcterms:modified>
  <dc:identifier>DAFwMAyoYLc</dc:identifier>
</cp:coreProperties>
</file>