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90" r:id="rId5"/>
    <p:sldId id="304" r:id="rId6"/>
    <p:sldId id="302" r:id="rId7"/>
    <p:sldId id="260" r:id="rId8"/>
    <p:sldId id="291" r:id="rId9"/>
    <p:sldId id="292" r:id="rId10"/>
    <p:sldId id="295" r:id="rId11"/>
    <p:sldId id="293" r:id="rId12"/>
    <p:sldId id="294" r:id="rId13"/>
    <p:sldId id="297" r:id="rId14"/>
    <p:sldId id="268" r:id="rId15"/>
  </p:sldIdLst>
  <p:sldSz cx="18288000" cy="10287000"/>
  <p:notesSz cx="6858000" cy="9144000"/>
  <p:embeddedFontLst>
    <p:embeddedFont>
      <p:font typeface="Plus Jakarta Sans" panose="020B0604020202020204" charset="-18"/>
      <p:regular r:id="rId17"/>
      <p:bold r:id="rId18"/>
      <p:italic r:id="rId19"/>
      <p:boldItalic r:id="rId20"/>
    </p:embeddedFont>
    <p:embeddedFont>
      <p:font typeface="Plus Jakarta Sans 1" panose="020B0604020202020204" charset="-18"/>
      <p:regular r:id="rId21"/>
      <p:bold r:id="rId22"/>
    </p:embeddedFont>
    <p:embeddedFont>
      <p:font typeface="Plus Jakarta Sans 2" panose="020B0604020202020204" charset="-18"/>
      <p:regular r:id="rId23"/>
      <p:bold r:id="rId24"/>
    </p:embeddedFont>
    <p:embeddedFont>
      <p:font typeface="Plus Jakarta Sans 3" panose="020B0604020202020204" charset="-18"/>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5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54"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57E74-6DF0-49D9-9B5A-E8250B2452C0}" type="datetimeFigureOut">
              <a:rPr lang="pl-PL" smtClean="0"/>
              <a:t>12.08.2025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B9A02-B94F-4E67-8A05-0C4ADD48A4EE}" type="slidenum">
              <a:rPr lang="pl-PL" smtClean="0"/>
              <a:t>‹#›</a:t>
            </a:fld>
            <a:endParaRPr lang="pl-PL"/>
          </a:p>
        </p:txBody>
      </p:sp>
    </p:spTree>
    <p:extLst>
      <p:ext uri="{BB962C8B-B14F-4D97-AF65-F5344CB8AC3E}">
        <p14:creationId xmlns:p14="http://schemas.microsoft.com/office/powerpoint/2010/main" val="169650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6930-402C-42A8-7B53-7178EF91940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49E3711-B180-2675-6A2F-6858E29ED22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82E999C0-C4CC-62BD-4D71-235B0137D41F}"/>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5B4EA50B-1209-9326-EA65-0FBF8FAC27CF}"/>
              </a:ext>
            </a:extLst>
          </p:cNvPr>
          <p:cNvSpPr>
            <a:spLocks noGrp="1"/>
          </p:cNvSpPr>
          <p:nvPr>
            <p:ph type="sldNum" sz="quarter" idx="5"/>
          </p:nvPr>
        </p:nvSpPr>
        <p:spPr/>
        <p:txBody>
          <a:bodyPr/>
          <a:lstStyle/>
          <a:p>
            <a:fld id="{CCC57004-C2DE-41FE-B6AF-345BC352A2FD}" type="slidenum">
              <a:rPr lang="pl-PL" smtClean="0"/>
              <a:t>3</a:t>
            </a:fld>
            <a:endParaRPr lang="pl-PL"/>
          </a:p>
        </p:txBody>
      </p:sp>
    </p:spTree>
    <p:extLst>
      <p:ext uri="{BB962C8B-B14F-4D97-AF65-F5344CB8AC3E}">
        <p14:creationId xmlns:p14="http://schemas.microsoft.com/office/powerpoint/2010/main" val="26016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4DB9A02-B94F-4E67-8A05-0C4ADD48A4EE}" type="slidenum">
              <a:rPr lang="pl-PL" smtClean="0"/>
              <a:t>10</a:t>
            </a:fld>
            <a:endParaRPr lang="pl-PL"/>
          </a:p>
        </p:txBody>
      </p:sp>
    </p:spTree>
    <p:extLst>
      <p:ext uri="{BB962C8B-B14F-4D97-AF65-F5344CB8AC3E}">
        <p14:creationId xmlns:p14="http://schemas.microsoft.com/office/powerpoint/2010/main" val="953606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1295400" y="7277100"/>
            <a:ext cx="7227429" cy="769441"/>
          </a:xfrm>
          <a:prstGeom prst="rect">
            <a:avLst/>
          </a:prstGeom>
        </p:spPr>
        <p:txBody>
          <a:bodyPr wrap="square" lIns="0" tIns="0" rIns="0" bIns="0" rtlCol="0" anchor="t">
            <a:spAutoFit/>
          </a:bodyPr>
          <a:lstStyle/>
          <a:p>
            <a:pPr algn="l"/>
            <a:r>
              <a:rPr lang="en-GB" sz="5000" b="1" noProof="0" dirty="0">
                <a:latin typeface="Plus Jakarta Sans 2" panose="020B0604020202020204" charset="-18"/>
                <a:cs typeface="Plus Jakarta Sans 2" panose="020B0604020202020204" charset="-18"/>
              </a:rPr>
              <a:t>Surface protection</a:t>
            </a:r>
          </a:p>
        </p:txBody>
      </p:sp>
      <p:pic>
        <p:nvPicPr>
          <p:cNvPr id="12" name="Graphic 11">
            <a:extLst>
              <a:ext uri="{FF2B5EF4-FFF2-40B4-BE49-F238E27FC236}">
                <a16:creationId xmlns:a16="http://schemas.microsoft.com/office/drawing/2014/main" id="{EEBD23D9-E278-6250-3AC1-4220D7F228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6667500"/>
            <a:ext cx="7772400" cy="3886200"/>
          </a:xfrm>
          <a:prstGeom prst="rect">
            <a:avLst/>
          </a:prstGeom>
        </p:spPr>
      </p:pic>
      <p:pic>
        <p:nvPicPr>
          <p:cNvPr id="3" name="Obraz 2" descr="Obraz zawierający cylinder, butelka, biały, śruba&#10;&#10;Zawartość wygenerowana przez AI może być niepoprawna.">
            <a:extLst>
              <a:ext uri="{FF2B5EF4-FFF2-40B4-BE49-F238E27FC236}">
                <a16:creationId xmlns:a16="http://schemas.microsoft.com/office/drawing/2014/main" id="{FD02AE78-9753-4E64-8A41-6ACAC7422C5C}"/>
              </a:ext>
            </a:extLst>
          </p:cNvPr>
          <p:cNvPicPr>
            <a:picLocks noChangeAspect="1"/>
          </p:cNvPicPr>
          <p:nvPr/>
        </p:nvPicPr>
        <p:blipFill>
          <a:blip r:embed="rId4">
            <a:extLst>
              <a:ext uri="{28A0092B-C50C-407E-A947-70E740481C1C}">
                <a14:useLocalDpi xmlns:a14="http://schemas.microsoft.com/office/drawing/2010/main" val="0"/>
              </a:ext>
            </a:extLst>
          </a:blip>
          <a:srcRect l="18571" t="21291" r="27122" b="37577"/>
          <a:stretch>
            <a:fillRect/>
          </a:stretch>
        </p:blipFill>
        <p:spPr>
          <a:xfrm>
            <a:off x="8522828" y="-647701"/>
            <a:ext cx="9993771" cy="11353801"/>
          </a:xfrm>
          <a:prstGeom prst="rect">
            <a:avLst/>
          </a:prstGeom>
        </p:spPr>
      </p:pic>
    </p:spTree>
    <p:extLst>
      <p:ext uri="{BB962C8B-B14F-4D97-AF65-F5344CB8AC3E}">
        <p14:creationId xmlns:p14="http://schemas.microsoft.com/office/powerpoint/2010/main" val="152920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7095A2C-A06A-460D-8B75-BE01D6D864D6}"/>
              </a:ext>
            </a:extLst>
          </p:cNvPr>
          <p:cNvPicPr>
            <a:picLocks noChangeAspect="1"/>
          </p:cNvPicPr>
          <p:nvPr/>
        </p:nvPicPr>
        <p:blipFill>
          <a:blip r:embed="rId3" cstate="print">
            <a:extLst>
              <a:ext uri="{28A0092B-C50C-407E-A947-70E740481C1C}">
                <a14:useLocalDpi xmlns:a14="http://schemas.microsoft.com/office/drawing/2010/main" val="0"/>
              </a:ext>
            </a:extLst>
          </a:blip>
          <a:srcRect t="1901" b="1901"/>
          <a:stretch/>
        </p:blipFill>
        <p:spPr>
          <a:xfrm>
            <a:off x="5138452" y="-29934"/>
            <a:ext cx="7849379" cy="5023756"/>
          </a:xfrm>
          <a:prstGeom prst="rect">
            <a:avLst/>
          </a:prstGeom>
        </p:spPr>
      </p:pic>
      <p:pic>
        <p:nvPicPr>
          <p:cNvPr id="3" name="Obraz 2">
            <a:extLst>
              <a:ext uri="{FF2B5EF4-FFF2-40B4-BE49-F238E27FC236}">
                <a16:creationId xmlns:a16="http://schemas.microsoft.com/office/drawing/2014/main" id="{E254C037-A0ED-4C0C-9A61-512422796001}"/>
              </a:ext>
            </a:extLst>
          </p:cNvPr>
          <p:cNvPicPr>
            <a:picLocks noChangeAspect="1"/>
          </p:cNvPicPr>
          <p:nvPr/>
        </p:nvPicPr>
        <p:blipFill>
          <a:blip r:embed="rId4" cstate="print">
            <a:extLst>
              <a:ext uri="{28A0092B-C50C-407E-A947-70E740481C1C}">
                <a14:useLocalDpi xmlns:a14="http://schemas.microsoft.com/office/drawing/2010/main" val="0"/>
              </a:ext>
            </a:extLst>
          </a:blip>
          <a:srcRect t="16875" b="16875"/>
          <a:stretch/>
        </p:blipFill>
        <p:spPr>
          <a:xfrm>
            <a:off x="13231588" y="-35377"/>
            <a:ext cx="5056412" cy="5023757"/>
          </a:xfrm>
          <a:prstGeom prst="rect">
            <a:avLst/>
          </a:prstGeom>
        </p:spPr>
      </p:pic>
      <p:pic>
        <p:nvPicPr>
          <p:cNvPr id="4" name="Obraz 3">
            <a:extLst>
              <a:ext uri="{FF2B5EF4-FFF2-40B4-BE49-F238E27FC236}">
                <a16:creationId xmlns:a16="http://schemas.microsoft.com/office/drawing/2014/main" id="{F725AD6F-354C-4778-B6C8-F2AEE2FC051C}"/>
              </a:ext>
            </a:extLst>
          </p:cNvPr>
          <p:cNvPicPr>
            <a:picLocks noChangeAspect="1"/>
          </p:cNvPicPr>
          <p:nvPr/>
        </p:nvPicPr>
        <p:blipFill>
          <a:blip r:embed="rId5" cstate="print">
            <a:extLst>
              <a:ext uri="{28A0092B-C50C-407E-A947-70E740481C1C}">
                <a14:useLocalDpi xmlns:a14="http://schemas.microsoft.com/office/drawing/2010/main" val="0"/>
              </a:ext>
            </a:extLst>
          </a:blip>
          <a:srcRect l="8525" r="24769"/>
          <a:stretch>
            <a:fillRect/>
          </a:stretch>
        </p:blipFill>
        <p:spPr>
          <a:xfrm>
            <a:off x="5138452" y="5215166"/>
            <a:ext cx="5028688" cy="5023755"/>
          </a:xfrm>
          <a:prstGeom prst="rect">
            <a:avLst/>
          </a:prstGeom>
        </p:spPr>
      </p:pic>
      <p:pic>
        <p:nvPicPr>
          <p:cNvPr id="5" name="Obraz 4">
            <a:extLst>
              <a:ext uri="{FF2B5EF4-FFF2-40B4-BE49-F238E27FC236}">
                <a16:creationId xmlns:a16="http://schemas.microsoft.com/office/drawing/2014/main" id="{AA4C5B13-0D7F-4152-9E3C-B231E545E5B6}"/>
              </a:ext>
            </a:extLst>
          </p:cNvPr>
          <p:cNvPicPr>
            <a:picLocks noChangeAspect="1"/>
          </p:cNvPicPr>
          <p:nvPr/>
        </p:nvPicPr>
        <p:blipFill>
          <a:blip r:embed="rId6" cstate="print">
            <a:extLst>
              <a:ext uri="{28A0092B-C50C-407E-A947-70E740481C1C}">
                <a14:useLocalDpi xmlns:a14="http://schemas.microsoft.com/office/drawing/2010/main" val="0"/>
              </a:ext>
            </a:extLst>
          </a:blip>
          <a:srcRect t="1028" b="1028"/>
          <a:stretch/>
        </p:blipFill>
        <p:spPr>
          <a:xfrm>
            <a:off x="10398066" y="5215166"/>
            <a:ext cx="7826829" cy="5107212"/>
          </a:xfrm>
          <a:prstGeom prst="rect">
            <a:avLst/>
          </a:prstGeom>
        </p:spPr>
      </p:pic>
      <p:sp>
        <p:nvSpPr>
          <p:cNvPr id="6" name="Freeform 9">
            <a:extLst>
              <a:ext uri="{FF2B5EF4-FFF2-40B4-BE49-F238E27FC236}">
                <a16:creationId xmlns:a16="http://schemas.microsoft.com/office/drawing/2014/main" id="{23B19190-2CB3-44E3-B31C-74C78D162D2E}"/>
              </a:ext>
            </a:extLst>
          </p:cNvPr>
          <p:cNvSpPr/>
          <p:nvPr/>
        </p:nvSpPr>
        <p:spPr>
          <a:xfrm>
            <a:off x="16575376" y="9098846"/>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dirty="0"/>
          </a:p>
        </p:txBody>
      </p:sp>
      <p:sp>
        <p:nvSpPr>
          <p:cNvPr id="8" name="TextBox 7">
            <a:extLst>
              <a:ext uri="{FF2B5EF4-FFF2-40B4-BE49-F238E27FC236}">
                <a16:creationId xmlns:a16="http://schemas.microsoft.com/office/drawing/2014/main" id="{7B54583D-6F1B-828B-B0AA-5636E7330C0E}"/>
              </a:ext>
            </a:extLst>
          </p:cNvPr>
          <p:cNvSpPr txBox="1"/>
          <p:nvPr/>
        </p:nvSpPr>
        <p:spPr>
          <a:xfrm>
            <a:off x="227344" y="1866900"/>
            <a:ext cx="4438117" cy="7663316"/>
          </a:xfrm>
          <a:prstGeom prst="rect">
            <a:avLst/>
          </a:prstGeom>
        </p:spPr>
        <p:txBody>
          <a:bodyPr wrap="square" lIns="0" tIns="0" rIns="0" bIns="0" rtlCol="0" anchor="t">
            <a:spAutoFit/>
          </a:bodyPr>
          <a:lstStyle/>
          <a:p>
            <a:pPr>
              <a:lnSpc>
                <a:spcPts val="3000"/>
              </a:lnSpc>
            </a:pPr>
            <a:r>
              <a:rPr lang="en-GB" sz="2400" noProof="0" dirty="0">
                <a:solidFill>
                  <a:schemeClr val="bg1"/>
                </a:solidFill>
                <a:latin typeface="Plus Jakarta Sans 1"/>
              </a:rPr>
              <a:t>All of previous actions, performed under strictly controlled  conditions,</a:t>
            </a:r>
            <a:r>
              <a:rPr lang="en-GB" sz="2400" dirty="0">
                <a:solidFill>
                  <a:schemeClr val="bg1"/>
                </a:solidFill>
                <a:latin typeface="Plus Jakarta Sans 1"/>
              </a:rPr>
              <a:t> would be nothing without </a:t>
            </a:r>
            <a:r>
              <a:rPr lang="en-GB" sz="2400" noProof="0" dirty="0">
                <a:solidFill>
                  <a:schemeClr val="bg1"/>
                </a:solidFill>
                <a:latin typeface="Plus Jakarta Sans 1"/>
              </a:rPr>
              <a:t> the </a:t>
            </a:r>
            <a:r>
              <a:rPr lang="en-GB" sz="2400" noProof="0" dirty="0">
                <a:solidFill>
                  <a:srgbClr val="9D5E39"/>
                </a:solidFill>
                <a:latin typeface="Plus Jakarta Sans 2"/>
              </a:rPr>
              <a:t>final validation. </a:t>
            </a:r>
          </a:p>
          <a:p>
            <a:pPr algn="l">
              <a:lnSpc>
                <a:spcPts val="3000"/>
              </a:lnSpc>
            </a:pPr>
            <a:endParaRPr lang="en-GB" sz="2400" cap="small" noProof="0" dirty="0">
              <a:solidFill>
                <a:schemeClr val="bg1"/>
              </a:solidFill>
              <a:latin typeface="Plus Jakarta Sans 1"/>
            </a:endParaRPr>
          </a:p>
          <a:p>
            <a:pPr>
              <a:lnSpc>
                <a:spcPts val="3000"/>
              </a:lnSpc>
            </a:pPr>
            <a:r>
              <a:rPr lang="en-GB" sz="2400" cap="small" noProof="0" dirty="0">
                <a:solidFill>
                  <a:schemeClr val="bg1"/>
                </a:solidFill>
                <a:latin typeface="Plus Jakarta Sans 1"/>
              </a:rPr>
              <a:t>Norlys</a:t>
            </a:r>
            <a:r>
              <a:rPr lang="en-GB" sz="2400" noProof="0" dirty="0">
                <a:solidFill>
                  <a:schemeClr val="bg1"/>
                </a:solidFill>
                <a:latin typeface="Plus Jakarta Sans 1"/>
              </a:rPr>
              <a:t> constantly controls regular production samples as well as newly proposed modifications/improvements of </a:t>
            </a:r>
            <a:r>
              <a:rPr lang="en-GB" sz="2400" dirty="0">
                <a:solidFill>
                  <a:srgbClr val="9D5E39"/>
                </a:solidFill>
                <a:latin typeface="Plus Jakarta Sans 2"/>
              </a:rPr>
              <a:t>chemical surface treatment processes</a:t>
            </a:r>
            <a:r>
              <a:rPr lang="en-GB" sz="2400" dirty="0">
                <a:solidFill>
                  <a:schemeClr val="bg1"/>
                </a:solidFill>
                <a:latin typeface="Plus Jakarta Sans 1"/>
              </a:rPr>
              <a:t> </a:t>
            </a:r>
            <a:r>
              <a:rPr lang="en-GB" sz="2400" noProof="0" dirty="0">
                <a:solidFill>
                  <a:schemeClr val="bg1"/>
                </a:solidFill>
                <a:latin typeface="Plus Jakarta Sans 1"/>
              </a:rPr>
              <a:t>in its </a:t>
            </a:r>
            <a:r>
              <a:rPr lang="en-GB" sz="2400" dirty="0">
                <a:solidFill>
                  <a:srgbClr val="9D5E39"/>
                </a:solidFill>
                <a:latin typeface="Plus Jakarta Sans 2"/>
              </a:rPr>
              <a:t>salt chamber</a:t>
            </a:r>
            <a:r>
              <a:rPr lang="en-GB" sz="2400" noProof="0" dirty="0">
                <a:solidFill>
                  <a:schemeClr val="bg1"/>
                </a:solidFill>
                <a:latin typeface="Plus Jakarta Sans 1"/>
              </a:rPr>
              <a:t>.</a:t>
            </a:r>
          </a:p>
          <a:p>
            <a:pPr algn="l">
              <a:lnSpc>
                <a:spcPts val="3000"/>
              </a:lnSpc>
            </a:pPr>
            <a:endParaRPr lang="en-GB" sz="2400" noProof="0" dirty="0">
              <a:solidFill>
                <a:schemeClr val="bg1"/>
              </a:solidFill>
              <a:latin typeface="Plus Jakarta Sans 1"/>
            </a:endParaRPr>
          </a:p>
          <a:p>
            <a:pPr>
              <a:lnSpc>
                <a:spcPts val="3000"/>
              </a:lnSpc>
            </a:pPr>
            <a:r>
              <a:rPr lang="en-GB" sz="2400" noProof="0" dirty="0">
                <a:solidFill>
                  <a:schemeClr val="bg1"/>
                </a:solidFill>
                <a:latin typeface="Plus Jakarta Sans 1"/>
              </a:rPr>
              <a:t>These tests, performed in accordance with </a:t>
            </a:r>
            <a:r>
              <a:rPr lang="en-GB" sz="2400" dirty="0">
                <a:solidFill>
                  <a:srgbClr val="9D5E39"/>
                </a:solidFill>
                <a:latin typeface="Plus Jakarta Sans 2"/>
              </a:rPr>
              <a:t>ISO 9227 </a:t>
            </a:r>
            <a:r>
              <a:rPr lang="en-GB" sz="2400" noProof="0" dirty="0">
                <a:solidFill>
                  <a:schemeClr val="bg1"/>
                </a:solidFill>
                <a:latin typeface="Plus Jakarta Sans 1"/>
              </a:rPr>
              <a:t>norm, </a:t>
            </a:r>
            <a:r>
              <a:rPr lang="pl-PL" sz="2400" dirty="0">
                <a:solidFill>
                  <a:schemeClr val="bg1"/>
                </a:solidFill>
                <a:latin typeface="Plus Jakarta Sans 1"/>
              </a:rPr>
              <a:t>a</a:t>
            </a:r>
            <a:r>
              <a:rPr lang="en-GB" sz="2400" noProof="0" dirty="0">
                <a:solidFill>
                  <a:schemeClr val="bg1"/>
                </a:solidFill>
                <a:latin typeface="Plus Jakarta Sans 1"/>
              </a:rPr>
              <a:t>re very good indicator of real conditions corrosion res</a:t>
            </a:r>
            <a:r>
              <a:rPr lang="pl-PL" sz="2400" noProof="0" dirty="0">
                <a:solidFill>
                  <a:schemeClr val="bg1"/>
                </a:solidFill>
                <a:latin typeface="Plus Jakarta Sans 1"/>
              </a:rPr>
              <a:t>i</a:t>
            </a:r>
            <a:r>
              <a:rPr lang="en-GB" sz="2400" noProof="0" dirty="0">
                <a:solidFill>
                  <a:schemeClr val="bg1"/>
                </a:solidFill>
                <a:latin typeface="Plus Jakarta Sans 1"/>
              </a:rPr>
              <a:t>stance performance. </a:t>
            </a:r>
          </a:p>
          <a:p>
            <a:pPr algn="l">
              <a:lnSpc>
                <a:spcPts val="3000"/>
              </a:lnSpc>
            </a:pPr>
            <a:r>
              <a:rPr lang="en-GB" sz="2400" noProof="0" dirty="0">
                <a:solidFill>
                  <a:srgbClr val="121212"/>
                </a:solidFill>
                <a:latin typeface="Plus Jakarta Sans 1"/>
              </a:rPr>
              <a:t>.</a:t>
            </a:r>
          </a:p>
        </p:txBody>
      </p:sp>
      <p:sp>
        <p:nvSpPr>
          <p:cNvPr id="9" name="TextBox 8">
            <a:extLst>
              <a:ext uri="{FF2B5EF4-FFF2-40B4-BE49-F238E27FC236}">
                <a16:creationId xmlns:a16="http://schemas.microsoft.com/office/drawing/2014/main" id="{9E8662C1-F3FF-082B-502C-C415370F8CF8}"/>
              </a:ext>
            </a:extLst>
          </p:cNvPr>
          <p:cNvSpPr txBox="1"/>
          <p:nvPr/>
        </p:nvSpPr>
        <p:spPr>
          <a:xfrm>
            <a:off x="228600" y="723900"/>
            <a:ext cx="4800600" cy="589329"/>
          </a:xfrm>
          <a:prstGeom prst="rect">
            <a:avLst/>
          </a:prstGeom>
        </p:spPr>
        <p:txBody>
          <a:bodyPr wrap="square" lIns="0" tIns="0" rIns="0" bIns="0" rtlCol="0" anchor="t">
            <a:spAutoFit/>
          </a:bodyPr>
          <a:lstStyle/>
          <a:p>
            <a:pPr algn="l">
              <a:lnSpc>
                <a:spcPts val="5040"/>
              </a:lnSpc>
            </a:pPr>
            <a:r>
              <a:rPr lang="en-GB" sz="4000" noProof="0" dirty="0">
                <a:solidFill>
                  <a:schemeClr val="bg1"/>
                </a:solidFill>
                <a:latin typeface="Plus Jakarta Sans 2"/>
              </a:rPr>
              <a:t>Final step - testing</a:t>
            </a:r>
          </a:p>
        </p:txBody>
      </p:sp>
    </p:spTree>
    <p:extLst>
      <p:ext uri="{BB962C8B-B14F-4D97-AF65-F5344CB8AC3E}">
        <p14:creationId xmlns:p14="http://schemas.microsoft.com/office/powerpoint/2010/main" val="940627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3" name="Freeform 3"/>
          <p:cNvSpPr/>
          <p:nvPr/>
        </p:nvSpPr>
        <p:spPr>
          <a:xfrm>
            <a:off x="0" y="123825"/>
            <a:ext cx="5484205" cy="1741018"/>
          </a:xfrm>
          <a:custGeom>
            <a:avLst/>
            <a:gdLst/>
            <a:ahLst/>
            <a:cxnLst/>
            <a:rect l="l" t="t" r="r" b="b"/>
            <a:pathLst>
              <a:path w="5484205" h="1741018">
                <a:moveTo>
                  <a:pt x="0" y="0"/>
                </a:moveTo>
                <a:lnTo>
                  <a:pt x="5484205" y="0"/>
                </a:lnTo>
                <a:lnTo>
                  <a:pt x="5484205" y="1741018"/>
                </a:lnTo>
                <a:lnTo>
                  <a:pt x="0" y="1741018"/>
                </a:lnTo>
                <a:lnTo>
                  <a:pt x="0" y="0"/>
                </a:lnTo>
                <a:close/>
              </a:path>
            </a:pathLst>
          </a:custGeom>
          <a:blipFill>
            <a:blip r:embed="rId3" cstate="email">
              <a:extLst>
                <a:ext uri="{28A0092B-C50C-407E-A947-70E740481C1C}">
                  <a14:useLocalDpi xmlns:a14="http://schemas.microsoft.com/office/drawing/2010/main"/>
                </a:ext>
              </a:extLst>
            </a:blip>
            <a:stretch>
              <a:fillRect/>
            </a:stretch>
          </a:blipFill>
          <a:ln cap="sq">
            <a:noFill/>
            <a:prstDash val="solid"/>
            <a:miter/>
          </a:ln>
        </p:spPr>
        <p:txBody>
          <a:bodyPr/>
          <a:lstStyle/>
          <a:p>
            <a:endParaRPr lang="en-GB" noProof="0" dirty="0"/>
          </a:p>
        </p:txBody>
      </p:sp>
      <p:sp>
        <p:nvSpPr>
          <p:cNvPr id="4" name="TextBox 4"/>
          <p:cNvSpPr txBox="1"/>
          <p:nvPr/>
        </p:nvSpPr>
        <p:spPr>
          <a:xfrm>
            <a:off x="537605" y="6164675"/>
            <a:ext cx="5070425" cy="1691657"/>
          </a:xfrm>
          <a:prstGeom prst="rect">
            <a:avLst/>
          </a:prstGeom>
        </p:spPr>
        <p:txBody>
          <a:bodyPr lIns="0" tIns="0" rIns="0" bIns="0" rtlCol="0" anchor="t">
            <a:spAutoFit/>
          </a:bodyPr>
          <a:lstStyle/>
          <a:p>
            <a:pPr algn="ctr">
              <a:lnSpc>
                <a:spcPts val="13859"/>
              </a:lnSpc>
            </a:pPr>
            <a:r>
              <a:rPr lang="en-GB" sz="9899" noProof="0" dirty="0">
                <a:solidFill>
                  <a:srgbClr val="FFFFFF"/>
                </a:solidFill>
                <a:latin typeface="Plus Jakarta Sans 2"/>
              </a:rPr>
              <a:t>Contact</a:t>
            </a:r>
          </a:p>
        </p:txBody>
      </p:sp>
      <p:sp>
        <p:nvSpPr>
          <p:cNvPr id="5" name="TextBox 5"/>
          <p:cNvSpPr txBox="1"/>
          <p:nvPr/>
        </p:nvSpPr>
        <p:spPr>
          <a:xfrm>
            <a:off x="573596" y="8500116"/>
            <a:ext cx="3997028" cy="1508042"/>
          </a:xfrm>
          <a:prstGeom prst="rect">
            <a:avLst/>
          </a:prstGeom>
        </p:spPr>
        <p:txBody>
          <a:bodyPr lIns="0" tIns="0" rIns="0" bIns="0" rtlCol="0" anchor="t">
            <a:spAutoFit/>
          </a:bodyPr>
          <a:lstStyle/>
          <a:p>
            <a:pPr algn="l">
              <a:lnSpc>
                <a:spcPts val="2380"/>
              </a:lnSpc>
              <a:spcBef>
                <a:spcPct val="0"/>
              </a:spcBef>
            </a:pPr>
            <a:r>
              <a:rPr lang="en-GB" sz="1700" noProof="0" dirty="0">
                <a:solidFill>
                  <a:srgbClr val="FFFFFF"/>
                </a:solidFill>
                <a:latin typeface="Plus Jakarta Sans 3"/>
              </a:rPr>
              <a:t>Norlys AS</a:t>
            </a:r>
          </a:p>
          <a:p>
            <a:pPr algn="l">
              <a:lnSpc>
                <a:spcPts val="2380"/>
              </a:lnSpc>
              <a:spcBef>
                <a:spcPct val="0"/>
              </a:spcBef>
            </a:pPr>
            <a:r>
              <a:rPr lang="en-GB" sz="1700" noProof="0" dirty="0" err="1">
                <a:solidFill>
                  <a:srgbClr val="FFFFFF"/>
                </a:solidFill>
                <a:latin typeface="Plus Jakarta Sans 3"/>
              </a:rPr>
              <a:t>Hovfaret</a:t>
            </a:r>
            <a:r>
              <a:rPr lang="en-GB" sz="1700" noProof="0" dirty="0">
                <a:solidFill>
                  <a:srgbClr val="FFFFFF"/>
                </a:solidFill>
                <a:latin typeface="Plus Jakarta Sans 3"/>
              </a:rPr>
              <a:t> 4B, NO-0275 Oslo</a:t>
            </a:r>
          </a:p>
          <a:p>
            <a:pPr algn="l">
              <a:lnSpc>
                <a:spcPts val="2380"/>
              </a:lnSpc>
              <a:spcBef>
                <a:spcPct val="0"/>
              </a:spcBef>
            </a:pPr>
            <a:r>
              <a:rPr lang="en-GB" sz="1700" noProof="0" dirty="0">
                <a:solidFill>
                  <a:srgbClr val="FFFFFF"/>
                </a:solidFill>
                <a:latin typeface="Plus Jakarta Sans 3"/>
              </a:rPr>
              <a:t>P.B 1014 Hoff, NO-0218 Oslo – Norway</a:t>
            </a:r>
          </a:p>
          <a:p>
            <a:pPr algn="l">
              <a:lnSpc>
                <a:spcPts val="2380"/>
              </a:lnSpc>
              <a:spcBef>
                <a:spcPct val="0"/>
              </a:spcBef>
            </a:pPr>
            <a:r>
              <a:rPr lang="en-GB" sz="1700" noProof="0" dirty="0">
                <a:solidFill>
                  <a:srgbClr val="FFFFFF"/>
                </a:solidFill>
                <a:latin typeface="Plus Jakarta Sans 3"/>
              </a:rPr>
              <a:t>info@norlys.com    </a:t>
            </a:r>
          </a:p>
          <a:p>
            <a:pPr algn="l">
              <a:lnSpc>
                <a:spcPts val="2380"/>
              </a:lnSpc>
              <a:spcBef>
                <a:spcPct val="0"/>
              </a:spcBef>
            </a:pPr>
            <a:endParaRPr lang="en-GB" sz="1700" noProof="0" dirty="0">
              <a:solidFill>
                <a:srgbClr val="FFFFFF"/>
              </a:solidFill>
              <a:latin typeface="Plus Jakarta Sans 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7348-EC7E-5707-7602-539F23BDC3F3}"/>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50D2AC78-26FF-5490-9CF0-FBE94BCF39A9}"/>
              </a:ext>
            </a:extLst>
          </p:cNvPr>
          <p:cNvGrpSpPr/>
          <p:nvPr/>
        </p:nvGrpSpPr>
        <p:grpSpPr>
          <a:xfrm>
            <a:off x="861538" y="969519"/>
            <a:ext cx="3864738" cy="8491293"/>
            <a:chOff x="1674" y="-76200"/>
            <a:chExt cx="5152986" cy="6231204"/>
          </a:xfrm>
        </p:grpSpPr>
        <p:sp>
          <p:nvSpPr>
            <p:cNvPr id="8" name="TextBox 8">
              <a:extLst>
                <a:ext uri="{FF2B5EF4-FFF2-40B4-BE49-F238E27FC236}">
                  <a16:creationId xmlns:a16="http://schemas.microsoft.com/office/drawing/2014/main" id="{7FE3865F-06B8-6361-5968-722BD508A058}"/>
                </a:ext>
              </a:extLst>
            </p:cNvPr>
            <p:cNvSpPr txBox="1"/>
            <p:nvPr/>
          </p:nvSpPr>
          <p:spPr>
            <a:xfrm>
              <a:off x="1674" y="-76200"/>
              <a:ext cx="5152986" cy="1828172"/>
            </a:xfrm>
            <a:prstGeom prst="rect">
              <a:avLst/>
            </a:prstGeom>
          </p:spPr>
          <p:txBody>
            <a:bodyPr wrap="square" lIns="0" tIns="0" rIns="0" bIns="0" rtlCol="0" anchor="t">
              <a:spAutoFit/>
            </a:bodyPr>
            <a:lstStyle/>
            <a:p>
              <a:pPr algn="l">
                <a:lnSpc>
                  <a:spcPts val="5040"/>
                </a:lnSpc>
              </a:pPr>
              <a:r>
                <a:rPr lang="en-GB" sz="4400" noProof="0" dirty="0">
                  <a:solidFill>
                    <a:schemeClr val="bg1"/>
                  </a:solidFill>
                  <a:latin typeface="Plus Jakarta Sans 2"/>
                </a:rPr>
                <a:t>Surface protection</a:t>
              </a:r>
              <a:r>
                <a:rPr lang="en-GB" sz="3200" noProof="0" dirty="0">
                  <a:solidFill>
                    <a:schemeClr val="bg1"/>
                  </a:solidFill>
                  <a:latin typeface="Plus Jakarta Sans 2"/>
                </a:rPr>
                <a:t> </a:t>
              </a:r>
            </a:p>
            <a:p>
              <a:pPr algn="l">
                <a:lnSpc>
                  <a:spcPts val="5040"/>
                </a:lnSpc>
              </a:pPr>
              <a:r>
                <a:rPr lang="en-GB" sz="3200" noProof="0" dirty="0">
                  <a:solidFill>
                    <a:schemeClr val="bg1"/>
                  </a:solidFill>
                  <a:latin typeface="Plus Jakarta Sans 2"/>
                </a:rPr>
                <a:t>as a crucial process during production</a:t>
              </a:r>
              <a:endParaRPr lang="en-GB" sz="4400" noProof="0" dirty="0">
                <a:solidFill>
                  <a:schemeClr val="bg1"/>
                </a:solidFill>
                <a:latin typeface="Plus Jakarta Sans 2"/>
              </a:endParaRPr>
            </a:p>
          </p:txBody>
        </p:sp>
        <p:sp>
          <p:nvSpPr>
            <p:cNvPr id="9" name="TextBox 9">
              <a:extLst>
                <a:ext uri="{FF2B5EF4-FFF2-40B4-BE49-F238E27FC236}">
                  <a16:creationId xmlns:a16="http://schemas.microsoft.com/office/drawing/2014/main" id="{7BD84D13-47A0-66E0-FD16-0AD8A01C18A6}"/>
                </a:ext>
              </a:extLst>
            </p:cNvPr>
            <p:cNvSpPr txBox="1"/>
            <p:nvPr/>
          </p:nvSpPr>
          <p:spPr>
            <a:xfrm>
              <a:off x="1674" y="1999234"/>
              <a:ext cx="4826002" cy="4155770"/>
            </a:xfrm>
            <a:prstGeom prst="rect">
              <a:avLst/>
            </a:prstGeom>
          </p:spPr>
          <p:txBody>
            <a:bodyPr wrap="square" lIns="0" tIns="0" rIns="0" bIns="0" rtlCol="0" anchor="t">
              <a:spAutoFit/>
            </a:bodyPr>
            <a:lstStyle/>
            <a:p>
              <a:pPr algn="just"/>
              <a:r>
                <a:rPr lang="en-GB" sz="1600" cap="small" noProof="0" dirty="0">
                  <a:solidFill>
                    <a:schemeClr val="bg1"/>
                  </a:solidFill>
                  <a:latin typeface="Plus Jakarta Sans" pitchFamily="2" charset="-18"/>
                  <a:cs typeface="Plus Jakarta Sans" pitchFamily="2" charset="-18"/>
                </a:rPr>
                <a:t>Norlys </a:t>
              </a:r>
              <a:r>
                <a:rPr lang="en-GB" sz="1600" noProof="0" dirty="0">
                  <a:solidFill>
                    <a:schemeClr val="bg1"/>
                  </a:solidFill>
                  <a:latin typeface="Plus Jakarta Sans" pitchFamily="2" charset="-18"/>
                  <a:cs typeface="Plus Jakarta Sans" pitchFamily="2" charset="-18"/>
                </a:rPr>
                <a:t>possess a vast, distinctive selection of products, which are perfectly suitable for either </a:t>
              </a:r>
              <a:r>
                <a:rPr lang="en-GB" sz="1600" b="1" noProof="0" dirty="0">
                  <a:solidFill>
                    <a:srgbClr val="9D5E39"/>
                  </a:solidFill>
                  <a:latin typeface="Plus Jakarta Sans" pitchFamily="2" charset="-18"/>
                  <a:cs typeface="Plus Jakarta Sans" pitchFamily="2" charset="-18"/>
                </a:rPr>
                <a:t>costal zone</a:t>
              </a:r>
              <a:r>
                <a:rPr lang="en-GB" sz="1600" b="1" noProof="0" dirty="0">
                  <a:solidFill>
                    <a:srgbClr val="121212"/>
                  </a:solidFill>
                  <a:latin typeface="Plus Jakarta Sans" pitchFamily="2" charset="-18"/>
                  <a:cs typeface="Plus Jakarta Sans" pitchFamily="2" charset="-18"/>
                </a:rPr>
                <a:t> </a:t>
              </a:r>
              <a:r>
                <a:rPr lang="en-GB" sz="1600" noProof="0" dirty="0">
                  <a:solidFill>
                    <a:schemeClr val="bg1"/>
                  </a:solidFill>
                  <a:latin typeface="Plus Jakarta Sans" pitchFamily="2" charset="-18"/>
                  <a:cs typeface="Plus Jakarta Sans" pitchFamily="2" charset="-18"/>
                </a:rPr>
                <a:t>territories (North Sea, Baltic Sea, Mediterranean Sea), or for </a:t>
              </a:r>
              <a:r>
                <a:rPr lang="en-GB" sz="1600" b="1" noProof="0" dirty="0">
                  <a:solidFill>
                    <a:srgbClr val="9D5E39"/>
                  </a:solidFill>
                  <a:latin typeface="Plus Jakarta Sans" pitchFamily="2" charset="-18"/>
                  <a:cs typeface="Plus Jakarta Sans" pitchFamily="2" charset="-18"/>
                </a:rPr>
                <a:t>dry and sandy </a:t>
              </a:r>
              <a:r>
                <a:rPr lang="en-GB" sz="1600" noProof="0" dirty="0">
                  <a:solidFill>
                    <a:schemeClr val="bg1"/>
                  </a:solidFill>
                  <a:latin typeface="Plus Jakarta Sans" pitchFamily="2" charset="-18"/>
                  <a:cs typeface="Plus Jakarta Sans" pitchFamily="2" charset="-18"/>
                </a:rPr>
                <a:t>environments of Middle east and Northern Africa.</a:t>
              </a:r>
            </a:p>
            <a:p>
              <a:pPr algn="just"/>
              <a:endParaRPr lang="en-GB" sz="1600" noProof="0" dirty="0">
                <a:solidFill>
                  <a:schemeClr val="bg1"/>
                </a:solidFill>
                <a:latin typeface="Plus Jakarta Sans" pitchFamily="2" charset="-18"/>
                <a:cs typeface="Plus Jakarta Sans" pitchFamily="2" charset="-18"/>
              </a:endParaRPr>
            </a:p>
            <a:p>
              <a:pPr algn="just"/>
              <a:r>
                <a:rPr lang="en-GB" sz="1600" noProof="0" dirty="0">
                  <a:solidFill>
                    <a:schemeClr val="bg1"/>
                  </a:solidFill>
                  <a:latin typeface="Plus Jakarta Sans" pitchFamily="2" charset="-18"/>
                  <a:cs typeface="Plus Jakarta Sans" pitchFamily="2" charset="-18"/>
                </a:rPr>
                <a:t>From our own experience we know, that a lot of effort has to be applied for</a:t>
              </a:r>
              <a:r>
                <a:rPr lang="en-GB" sz="1600" b="1" noProof="0" dirty="0">
                  <a:solidFill>
                    <a:srgbClr val="9D5E39"/>
                  </a:solidFill>
                  <a:latin typeface="Plus Jakarta Sans" pitchFamily="2" charset="-18"/>
                  <a:cs typeface="Plus Jakarta Sans" pitchFamily="2" charset="-18"/>
                </a:rPr>
                <a:t> proper preparation of products in order to provide their long and seamless operation </a:t>
              </a:r>
              <a:r>
                <a:rPr lang="en-GB" sz="1600" noProof="0" dirty="0">
                  <a:solidFill>
                    <a:schemeClr val="bg1"/>
                  </a:solidFill>
                  <a:latin typeface="Plus Jakarta Sans" pitchFamily="2" charset="-18"/>
                  <a:cs typeface="Plus Jakarta Sans" pitchFamily="2" charset="-18"/>
                </a:rPr>
                <a:t>in these, very different environments.</a:t>
              </a:r>
              <a:r>
                <a:rPr lang="en-GB" sz="1600" b="1" noProof="0" dirty="0">
                  <a:solidFill>
                    <a:srgbClr val="9D5E39"/>
                  </a:solidFill>
                  <a:latin typeface="Plus Jakarta Sans" pitchFamily="2" charset="-18"/>
                  <a:cs typeface="Plus Jakarta Sans" pitchFamily="2" charset="-18"/>
                </a:rPr>
                <a:t> </a:t>
              </a:r>
              <a:r>
                <a:rPr lang="en-GB" sz="1600" b="1" noProof="0" dirty="0">
                  <a:solidFill>
                    <a:srgbClr val="121212"/>
                  </a:solidFill>
                  <a:latin typeface="Plus Jakarta Sans" pitchFamily="2" charset="-18"/>
                  <a:cs typeface="Plus Jakarta Sans" pitchFamily="2" charset="-18"/>
                </a:rPr>
                <a:t>.</a:t>
              </a:r>
            </a:p>
            <a:p>
              <a:pPr algn="just"/>
              <a:endParaRPr lang="en-GB" sz="1600" b="1" noProof="0" dirty="0">
                <a:solidFill>
                  <a:srgbClr val="121212"/>
                </a:solidFill>
                <a:latin typeface="Plus Jakarta Sans" pitchFamily="2" charset="-18"/>
                <a:cs typeface="Plus Jakarta Sans" pitchFamily="2" charset="-18"/>
              </a:endParaRPr>
            </a:p>
            <a:p>
              <a:pPr algn="just"/>
              <a:r>
                <a:rPr lang="en-GB" sz="1600" noProof="0" dirty="0">
                  <a:solidFill>
                    <a:schemeClr val="bg1"/>
                  </a:solidFill>
                  <a:latin typeface="Plus Jakarta Sans" pitchFamily="2" charset="-18"/>
                  <a:cs typeface="Plus Jakarta Sans" pitchFamily="2" charset="-18"/>
                </a:rPr>
                <a:t>Apart from using best electrical components and raw materials, during over 30 years of operation </a:t>
              </a:r>
              <a:r>
                <a:rPr lang="en-GB" sz="1600" cap="small" noProof="0" dirty="0">
                  <a:solidFill>
                    <a:schemeClr val="bg1"/>
                  </a:solidFill>
                  <a:latin typeface="Plus Jakarta Sans" pitchFamily="2" charset="-18"/>
                  <a:cs typeface="Plus Jakarta Sans" pitchFamily="2" charset="-18"/>
                </a:rPr>
                <a:t>Norlys</a:t>
              </a:r>
              <a:r>
                <a:rPr lang="en-GB" sz="1600" noProof="0" dirty="0">
                  <a:solidFill>
                    <a:schemeClr val="bg1"/>
                  </a:solidFill>
                  <a:latin typeface="Plus Jakarta Sans" pitchFamily="2" charset="-18"/>
                  <a:cs typeface="Plus Jakarta Sans" pitchFamily="2" charset="-18"/>
                </a:rPr>
                <a:t> has adapted and perfected state of the art. processes  </a:t>
              </a:r>
              <a:r>
                <a:rPr lang="en-GB" sz="1600" b="1" noProof="0" dirty="0">
                  <a:solidFill>
                    <a:srgbClr val="9D5E39"/>
                  </a:solidFill>
                  <a:latin typeface="Plus Jakarta Sans" pitchFamily="2" charset="-18"/>
                  <a:cs typeface="Plus Jakarta Sans" pitchFamily="2" charset="-18"/>
                </a:rPr>
                <a:t>of aluminium and steel surface protection.</a:t>
              </a:r>
              <a:endParaRPr lang="en-GB" sz="1600" b="1" noProof="0" dirty="0">
                <a:solidFill>
                  <a:schemeClr val="bg1"/>
                </a:solidFill>
                <a:latin typeface="Plus Jakarta Sans" pitchFamily="2" charset="-18"/>
                <a:cs typeface="Plus Jakarta Sans" pitchFamily="2" charset="-18"/>
              </a:endParaRPr>
            </a:p>
            <a:p>
              <a:pPr algn="just"/>
              <a:endParaRPr lang="en-GB" sz="1600" noProof="0" dirty="0">
                <a:solidFill>
                  <a:schemeClr val="bg1"/>
                </a:solidFill>
                <a:latin typeface="Plus Jakarta Sans" pitchFamily="2" charset="-18"/>
                <a:cs typeface="Plus Jakarta Sans" pitchFamily="2" charset="-18"/>
              </a:endParaRPr>
            </a:p>
          </p:txBody>
        </p:sp>
      </p:grpSp>
      <p:sp>
        <p:nvSpPr>
          <p:cNvPr id="12" name="Freeform 6">
            <a:extLst>
              <a:ext uri="{FF2B5EF4-FFF2-40B4-BE49-F238E27FC236}">
                <a16:creationId xmlns:a16="http://schemas.microsoft.com/office/drawing/2014/main" id="{54339344-83A7-7AC7-BA5F-75F69E734118}"/>
              </a:ext>
            </a:extLst>
          </p:cNvPr>
          <p:cNvSpPr/>
          <p:nvPr/>
        </p:nvSpPr>
        <p:spPr>
          <a:xfrm>
            <a:off x="17068800" y="8872071"/>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pic>
        <p:nvPicPr>
          <p:cNvPr id="2" name="Obraz 1">
            <a:extLst>
              <a:ext uri="{FF2B5EF4-FFF2-40B4-BE49-F238E27FC236}">
                <a16:creationId xmlns:a16="http://schemas.microsoft.com/office/drawing/2014/main" id="{12521968-E6F0-A0B2-22F2-B757B469C636}"/>
              </a:ext>
            </a:extLst>
          </p:cNvPr>
          <p:cNvPicPr>
            <a:picLocks noChangeAspect="1"/>
          </p:cNvPicPr>
          <p:nvPr/>
        </p:nvPicPr>
        <p:blipFill>
          <a:blip r:embed="rId3">
            <a:extLst>
              <a:ext uri="{28A0092B-C50C-407E-A947-70E740481C1C}">
                <a14:useLocalDpi xmlns:a14="http://schemas.microsoft.com/office/drawing/2010/main" val="0"/>
              </a:ext>
            </a:extLst>
          </a:blip>
          <a:srcRect t="1818" b="1818"/>
          <a:stretch/>
        </p:blipFill>
        <p:spPr>
          <a:xfrm>
            <a:off x="5138452" y="-29934"/>
            <a:ext cx="7849379" cy="5023756"/>
          </a:xfrm>
          <a:prstGeom prst="rect">
            <a:avLst/>
          </a:prstGeom>
        </p:spPr>
      </p:pic>
      <p:pic>
        <p:nvPicPr>
          <p:cNvPr id="3" name="Obraz 2">
            <a:extLst>
              <a:ext uri="{FF2B5EF4-FFF2-40B4-BE49-F238E27FC236}">
                <a16:creationId xmlns:a16="http://schemas.microsoft.com/office/drawing/2014/main" id="{1049BB42-B3FD-2ACA-C810-203977C06EEE}"/>
              </a:ext>
            </a:extLst>
          </p:cNvPr>
          <p:cNvPicPr>
            <a:picLocks noChangeAspect="1"/>
          </p:cNvPicPr>
          <p:nvPr/>
        </p:nvPicPr>
        <p:blipFill>
          <a:blip r:embed="rId4">
            <a:extLst>
              <a:ext uri="{28A0092B-C50C-407E-A947-70E740481C1C}">
                <a14:useLocalDpi xmlns:a14="http://schemas.microsoft.com/office/drawing/2010/main" val="0"/>
              </a:ext>
            </a:extLst>
          </a:blip>
          <a:srcRect l="16408" r="16408"/>
          <a:stretch/>
        </p:blipFill>
        <p:spPr>
          <a:xfrm>
            <a:off x="13231588" y="-35377"/>
            <a:ext cx="5056412" cy="5023757"/>
          </a:xfrm>
          <a:prstGeom prst="rect">
            <a:avLst/>
          </a:prstGeom>
        </p:spPr>
      </p:pic>
      <p:pic>
        <p:nvPicPr>
          <p:cNvPr id="4" name="Obraz 3">
            <a:extLst>
              <a:ext uri="{FF2B5EF4-FFF2-40B4-BE49-F238E27FC236}">
                <a16:creationId xmlns:a16="http://schemas.microsoft.com/office/drawing/2014/main" id="{BBF12B08-F20C-C91A-CDC5-1E88A7BAED38}"/>
              </a:ext>
            </a:extLst>
          </p:cNvPr>
          <p:cNvPicPr>
            <a:picLocks noChangeAspect="1"/>
          </p:cNvPicPr>
          <p:nvPr/>
        </p:nvPicPr>
        <p:blipFill>
          <a:blip r:embed="rId5" cstate="print">
            <a:extLst>
              <a:ext uri="{28A0092B-C50C-407E-A947-70E740481C1C}">
                <a14:useLocalDpi xmlns:a14="http://schemas.microsoft.com/office/drawing/2010/main" val="0"/>
              </a:ext>
            </a:extLst>
          </a:blip>
          <a:srcRect l="30403" t="653" r="3671" b="489"/>
          <a:stretch>
            <a:fillRect/>
          </a:stretch>
        </p:blipFill>
        <p:spPr>
          <a:xfrm>
            <a:off x="5138452" y="5311063"/>
            <a:ext cx="5028688" cy="5023755"/>
          </a:xfrm>
          <a:prstGeom prst="rect">
            <a:avLst/>
          </a:prstGeom>
        </p:spPr>
      </p:pic>
      <p:pic>
        <p:nvPicPr>
          <p:cNvPr id="5" name="Obraz 4">
            <a:extLst>
              <a:ext uri="{FF2B5EF4-FFF2-40B4-BE49-F238E27FC236}">
                <a16:creationId xmlns:a16="http://schemas.microsoft.com/office/drawing/2014/main" id="{F30B8625-E0A5-8A78-3F4B-881C8F6A312F}"/>
              </a:ext>
            </a:extLst>
          </p:cNvPr>
          <p:cNvPicPr>
            <a:picLocks noChangeAspect="1"/>
          </p:cNvPicPr>
          <p:nvPr/>
        </p:nvPicPr>
        <p:blipFill>
          <a:blip r:embed="rId6" cstate="print">
            <a:extLst>
              <a:ext uri="{28A0092B-C50C-407E-A947-70E740481C1C}">
                <a14:useLocalDpi xmlns:a14="http://schemas.microsoft.com/office/drawing/2010/main" val="0"/>
              </a:ext>
            </a:extLst>
          </a:blip>
          <a:srcRect l="35" t="40131" r="-35" b="11385"/>
          <a:stretch>
            <a:fillRect/>
          </a:stretch>
        </p:blipFill>
        <p:spPr>
          <a:xfrm>
            <a:off x="10461171" y="5245490"/>
            <a:ext cx="7826829" cy="5107212"/>
          </a:xfrm>
          <a:prstGeom prst="rect">
            <a:avLst/>
          </a:prstGeom>
        </p:spPr>
      </p:pic>
    </p:spTree>
    <p:extLst>
      <p:ext uri="{BB962C8B-B14F-4D97-AF65-F5344CB8AC3E}">
        <p14:creationId xmlns:p14="http://schemas.microsoft.com/office/powerpoint/2010/main" val="2983766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3A65-2475-A332-49BF-6459A993BF5F}"/>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3B930803-58C7-3CF9-C8E3-2FF50BF052BF}"/>
              </a:ext>
            </a:extLst>
          </p:cNvPr>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7" name="TextBox 7">
            <a:extLst>
              <a:ext uri="{FF2B5EF4-FFF2-40B4-BE49-F238E27FC236}">
                <a16:creationId xmlns:a16="http://schemas.microsoft.com/office/drawing/2014/main" id="{F807BEE2-058A-AC88-0C7E-4DAD538A230B}"/>
              </a:ext>
            </a:extLst>
          </p:cNvPr>
          <p:cNvSpPr txBox="1"/>
          <p:nvPr/>
        </p:nvSpPr>
        <p:spPr>
          <a:xfrm>
            <a:off x="10210801" y="5905500"/>
            <a:ext cx="7239000" cy="4124206"/>
          </a:xfrm>
          <a:prstGeom prst="rect">
            <a:avLst/>
          </a:prstGeom>
        </p:spPr>
        <p:txBody>
          <a:bodyPr wrap="square" lIns="0" tIns="0" rIns="0" bIns="0" rtlCol="0" anchor="t">
            <a:spAutoFit/>
          </a:bodyPr>
          <a:lstStyle/>
          <a:p>
            <a:r>
              <a:rPr lang="en-GB" sz="3200" b="1" noProof="0" dirty="0">
                <a:solidFill>
                  <a:srgbClr val="9D5E39"/>
                </a:solidFill>
                <a:latin typeface="Plus Jakarta Sans 1" panose="020B0604020202020204" charset="-18"/>
                <a:cs typeface="Plus Jakarta Sans 1" panose="020B0604020202020204" charset="-18"/>
              </a:rPr>
              <a:t>	Powder Coating</a:t>
            </a:r>
          </a:p>
          <a:p>
            <a:endParaRPr lang="en-GB" sz="2400" b="1" noProof="0" dirty="0">
              <a:solidFill>
                <a:srgbClr val="9D5E39"/>
              </a:solidFill>
              <a:latin typeface="Plus Jakarta Sans 1" panose="020B0604020202020204" charset="-18"/>
              <a:cs typeface="Plus Jakarta Sans 1" panose="020B0604020202020204" charset="-18"/>
            </a:endParaRPr>
          </a:p>
          <a:p>
            <a:r>
              <a:rPr lang="en-GB" sz="1600" noProof="0" dirty="0">
                <a:solidFill>
                  <a:schemeClr val="bg1"/>
                </a:solidFill>
                <a:latin typeface="Plus Jakarta Sans 1" panose="020B0604020202020204" charset="0"/>
                <a:cs typeface="Plus Jakarta Sans 1" panose="020B0604020202020204" charset="0"/>
              </a:rPr>
              <a:t>Most steel and aluminium components are coated to ensure long-lasting anti-corrosion protection. </a:t>
            </a:r>
          </a:p>
          <a:p>
            <a:endParaRPr lang="en-GB" sz="1600" noProof="0" dirty="0">
              <a:solidFill>
                <a:schemeClr val="bg1"/>
              </a:solidFill>
              <a:latin typeface="Plus Jakarta Sans 1" panose="020B0604020202020204" charset="0"/>
              <a:cs typeface="Plus Jakarta Sans 1" panose="020B0604020202020204" charset="0"/>
            </a:endParaRPr>
          </a:p>
          <a:p>
            <a:r>
              <a:rPr lang="en-GB" sz="1600" noProof="0" dirty="0">
                <a:solidFill>
                  <a:schemeClr val="bg1"/>
                </a:solidFill>
                <a:latin typeface="Plus Jakarta Sans 1" panose="020B0604020202020204" charset="0"/>
                <a:cs typeface="Plus Jakarta Sans 1" panose="020B0604020202020204" charset="0"/>
              </a:rPr>
              <a:t>Before painting, elements undergo a multi-stage </a:t>
            </a:r>
            <a:r>
              <a:rPr lang="en-GB" sz="1600" noProof="0" dirty="0" err="1">
                <a:solidFill>
                  <a:schemeClr val="bg1"/>
                </a:solidFill>
                <a:latin typeface="Plus Jakarta Sans 1" panose="020B0604020202020204" charset="0"/>
                <a:cs typeface="Plus Jakarta Sans 1" panose="020B0604020202020204" charset="0"/>
              </a:rPr>
              <a:t>physico</a:t>
            </a:r>
            <a:r>
              <a:rPr lang="en-GB" sz="1600" noProof="0" dirty="0">
                <a:solidFill>
                  <a:schemeClr val="bg1"/>
                </a:solidFill>
                <a:latin typeface="Plus Jakarta Sans 1" panose="020B0604020202020204" charset="0"/>
                <a:cs typeface="Plus Jakarta Sans 1" panose="020B0604020202020204" charset="0"/>
              </a:rPr>
              <a:t>-chemical treatment, enhancing their corrosion resistance.</a:t>
            </a:r>
          </a:p>
          <a:p>
            <a:endParaRPr lang="en-GB" sz="1600" noProof="0" dirty="0">
              <a:solidFill>
                <a:schemeClr val="bg1"/>
              </a:solidFill>
              <a:latin typeface="Plus Jakarta Sans 1" panose="020B0604020202020204" charset="0"/>
              <a:cs typeface="Plus Jakarta Sans 1" panose="020B0604020202020204" charset="0"/>
            </a:endParaRPr>
          </a:p>
          <a:p>
            <a:r>
              <a:rPr lang="en-GB" sz="1600" noProof="0" dirty="0">
                <a:solidFill>
                  <a:schemeClr val="bg1"/>
                </a:solidFill>
                <a:latin typeface="Plus Jakarta Sans 1" panose="020B0604020202020204" charset="0"/>
                <a:cs typeface="Plus Jakarta Sans 1" panose="020B0604020202020204" charset="0"/>
              </a:rPr>
              <a:t>Our paint-shop uses </a:t>
            </a:r>
            <a:r>
              <a:rPr lang="en-GB" b="1" noProof="0" dirty="0">
                <a:solidFill>
                  <a:srgbClr val="9D5E39"/>
                </a:solidFill>
                <a:latin typeface="Plus Jakarta Sans 1" panose="020B0604020202020204" charset="0"/>
                <a:cs typeface="Plus Jakarta Sans 1" panose="020B0604020202020204" charset="0"/>
              </a:rPr>
              <a:t>TRIBO powder coating technology</a:t>
            </a:r>
            <a:r>
              <a:rPr lang="en-GB" b="1" noProof="0" dirty="0">
                <a:solidFill>
                  <a:schemeClr val="bg1"/>
                </a:solidFill>
                <a:latin typeface="Plus Jakarta Sans 1" panose="020B0604020202020204" charset="0"/>
                <a:cs typeface="Plus Jakarta Sans 1" panose="020B0604020202020204" charset="0"/>
              </a:rPr>
              <a:t> </a:t>
            </a:r>
            <a:r>
              <a:rPr lang="en-GB" sz="1600" noProof="0" dirty="0">
                <a:solidFill>
                  <a:schemeClr val="bg1"/>
                </a:solidFill>
                <a:latin typeface="Plus Jakarta Sans 1" panose="020B0604020202020204" charset="0"/>
                <a:cs typeface="Plus Jakarta Sans 1" panose="020B0604020202020204" charset="0"/>
              </a:rPr>
              <a:t>for precise application of powder paint.</a:t>
            </a:r>
          </a:p>
          <a:p>
            <a:endParaRPr lang="en-GB" sz="1600" noProof="0" dirty="0">
              <a:solidFill>
                <a:schemeClr val="bg1"/>
              </a:solidFill>
              <a:latin typeface="Plus Jakarta Sans 1" panose="020B0604020202020204" charset="0"/>
              <a:cs typeface="Plus Jakarta Sans 1" panose="020B0604020202020204" charset="0"/>
            </a:endParaRPr>
          </a:p>
          <a:p>
            <a:r>
              <a:rPr lang="en-GB" sz="1600" noProof="0" dirty="0">
                <a:solidFill>
                  <a:schemeClr val="bg1"/>
                </a:solidFill>
                <a:latin typeface="Plus Jakarta Sans 1" panose="020B0604020202020204" charset="0"/>
                <a:cs typeface="Plus Jakarta Sans 1" panose="020B0604020202020204" charset="0"/>
              </a:rPr>
              <a:t>Immediately after powder application, components undergo a polymerization process in specialized oven, ensuring a durable and flawless finish.</a:t>
            </a:r>
          </a:p>
          <a:p>
            <a:endParaRPr lang="en-GB" sz="1600" noProof="0" dirty="0">
              <a:solidFill>
                <a:schemeClr val="bg1"/>
              </a:solidFill>
              <a:latin typeface="Plus Jakarta Sans 3" panose="020B0604020202020204" charset="-18"/>
              <a:cs typeface="Plus Jakarta Sans 3" panose="020B0604020202020204" charset="-18"/>
            </a:endParaRPr>
          </a:p>
        </p:txBody>
      </p:sp>
      <p:sp>
        <p:nvSpPr>
          <p:cNvPr id="23" name="Freeform 15">
            <a:extLst>
              <a:ext uri="{FF2B5EF4-FFF2-40B4-BE49-F238E27FC236}">
                <a16:creationId xmlns:a16="http://schemas.microsoft.com/office/drawing/2014/main" id="{9651B56F-FD17-251E-B5EF-9F91EE0892BE}"/>
              </a:ext>
            </a:extLst>
          </p:cNvPr>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Freeform 7">
            <a:extLst>
              <a:ext uri="{FF2B5EF4-FFF2-40B4-BE49-F238E27FC236}">
                <a16:creationId xmlns:a16="http://schemas.microsoft.com/office/drawing/2014/main" id="{2D571861-F14F-674A-58CC-358FEBE7DBFB}"/>
              </a:ext>
            </a:extLst>
          </p:cNvPr>
          <p:cNvSpPr/>
          <p:nvPr/>
        </p:nvSpPr>
        <p:spPr>
          <a:xfrm>
            <a:off x="13608000" y="0"/>
            <a:ext cx="4680000" cy="4680000"/>
          </a:xfrm>
          <a:custGeom>
            <a:avLst/>
            <a:gdLst/>
            <a:ahLst/>
            <a:cxnLst/>
            <a:rect l="l" t="t" r="r" b="b"/>
            <a:pathLst>
              <a:path w="13205539" h="10287000">
                <a:moveTo>
                  <a:pt x="0" y="0"/>
                </a:moveTo>
                <a:lnTo>
                  <a:pt x="13205538" y="0"/>
                </a:lnTo>
                <a:lnTo>
                  <a:pt x="13205538"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t="-2122" r="-46040"/>
            </a:stretch>
          </a:blipFill>
        </p:spPr>
        <p:txBody>
          <a:bodyPr/>
          <a:lstStyle/>
          <a:p>
            <a:endParaRPr lang="en-GB" noProof="0" dirty="0"/>
          </a:p>
        </p:txBody>
      </p:sp>
      <p:sp>
        <p:nvSpPr>
          <p:cNvPr id="4" name="TextBox 7">
            <a:extLst>
              <a:ext uri="{FF2B5EF4-FFF2-40B4-BE49-F238E27FC236}">
                <a16:creationId xmlns:a16="http://schemas.microsoft.com/office/drawing/2014/main" id="{C87136AB-11D0-ACBF-C6B9-05452C64672C}"/>
              </a:ext>
            </a:extLst>
          </p:cNvPr>
          <p:cNvSpPr txBox="1"/>
          <p:nvPr/>
        </p:nvSpPr>
        <p:spPr>
          <a:xfrm>
            <a:off x="945784" y="2042731"/>
            <a:ext cx="7467600" cy="2875146"/>
          </a:xfrm>
          <a:prstGeom prst="rect">
            <a:avLst/>
          </a:prstGeom>
        </p:spPr>
        <p:txBody>
          <a:bodyPr wrap="square" lIns="0" tIns="0" rIns="0" bIns="0" rtlCol="0" anchor="t">
            <a:spAutoFit/>
          </a:bodyPr>
          <a:lstStyle/>
          <a:p>
            <a:r>
              <a:rPr lang="en-GB" sz="3200" b="1" noProof="0" dirty="0">
                <a:solidFill>
                  <a:srgbClr val="9D5E39"/>
                </a:solidFill>
                <a:latin typeface="Plus Jakarta Sans 1" panose="020B0604020202020204" charset="-18"/>
                <a:cs typeface="Plus Jakarta Sans 1" panose="020B0604020202020204" charset="-18"/>
              </a:rPr>
              <a:t>	Hot-Dip Galvanization</a:t>
            </a:r>
          </a:p>
          <a:p>
            <a:endParaRPr lang="en-GB" noProof="0" dirty="0">
              <a:solidFill>
                <a:schemeClr val="bg1"/>
              </a:solidFill>
              <a:latin typeface="Plus Jakarta Sans 3" panose="020B0604020202020204" charset="-18"/>
              <a:cs typeface="Plus Jakarta Sans 3" panose="020B0604020202020204" charset="-18"/>
            </a:endParaRPr>
          </a:p>
          <a:p>
            <a:r>
              <a:rPr lang="en-GB" sz="1600" noProof="0" dirty="0">
                <a:solidFill>
                  <a:schemeClr val="bg1"/>
                </a:solidFill>
                <a:latin typeface="Plus Jakarta Sans 1" panose="020B0604020202020204" charset="0"/>
                <a:cs typeface="Plus Jakarta Sans 1" panose="020B0604020202020204" charset="0"/>
              </a:rPr>
              <a:t>Provides a </a:t>
            </a:r>
            <a:r>
              <a:rPr lang="en-GB" b="1" noProof="0" dirty="0">
                <a:solidFill>
                  <a:srgbClr val="9D5E39"/>
                </a:solidFill>
                <a:latin typeface="Plus Jakarta Sans 1" panose="020B0604020202020204" charset="0"/>
                <a:cs typeface="Plus Jakarta Sans 1" panose="020B0604020202020204" charset="0"/>
              </a:rPr>
              <a:t>long-lasting anti-corrosion and kinetic force  </a:t>
            </a:r>
            <a:r>
              <a:rPr lang="en-GB" sz="1600" noProof="0" dirty="0">
                <a:solidFill>
                  <a:schemeClr val="bg1"/>
                </a:solidFill>
                <a:latin typeface="Plus Jakarta Sans 1" panose="020B0604020202020204" charset="0"/>
                <a:cs typeface="Plus Jakarta Sans 1" panose="020B0604020202020204" charset="0"/>
              </a:rPr>
              <a:t>protection for steel components. It can be used either as </a:t>
            </a:r>
            <a:r>
              <a:rPr lang="pl-PL" sz="1600" noProof="0" dirty="0">
                <a:solidFill>
                  <a:schemeClr val="bg1"/>
                </a:solidFill>
                <a:latin typeface="Plus Jakarta Sans 1" panose="020B0604020202020204" charset="0"/>
                <a:cs typeface="Plus Jakarta Sans 1" panose="020B0604020202020204" charset="0"/>
              </a:rPr>
              <a:t>the</a:t>
            </a:r>
            <a:r>
              <a:rPr lang="en-GB" sz="1600" noProof="0" dirty="0">
                <a:solidFill>
                  <a:schemeClr val="bg1"/>
                </a:solidFill>
                <a:latin typeface="Plus Jakarta Sans 1" panose="020B0604020202020204" charset="0"/>
                <a:cs typeface="Plus Jakarta Sans 1" panose="020B0604020202020204" charset="0"/>
              </a:rPr>
              <a:t> final surface treatment or as an intermediate stage before further powder coating. </a:t>
            </a:r>
          </a:p>
          <a:p>
            <a:pPr>
              <a:lnSpc>
                <a:spcPts val="2520"/>
              </a:lnSpc>
            </a:pPr>
            <a:endParaRPr lang="en-GB" sz="1600" noProof="0" dirty="0">
              <a:solidFill>
                <a:schemeClr val="bg1"/>
              </a:solidFill>
              <a:latin typeface="Plus Jakarta Sans 1" panose="020B0604020202020204" charset="0"/>
              <a:cs typeface="Plus Jakarta Sans 1" panose="020B0604020202020204" charset="0"/>
            </a:endParaRPr>
          </a:p>
          <a:p>
            <a:r>
              <a:rPr lang="en-GB" sz="1600" noProof="0" dirty="0">
                <a:solidFill>
                  <a:schemeClr val="bg1"/>
                </a:solidFill>
                <a:latin typeface="Plus Jakarta Sans 1" panose="020B0604020202020204" charset="0"/>
                <a:cs typeface="Plus Jakarta Sans 1" panose="020B0604020202020204" charset="0"/>
              </a:rPr>
              <a:t>Our process utilizes one of the </a:t>
            </a:r>
            <a:r>
              <a:rPr lang="en-GB" b="1" noProof="0" dirty="0">
                <a:solidFill>
                  <a:srgbClr val="9D5E39"/>
                </a:solidFill>
                <a:latin typeface="Plus Jakarta Sans 1" panose="020B0604020202020204" charset="0"/>
                <a:cs typeface="Plus Jakarta Sans 1" panose="020B0604020202020204" charset="0"/>
              </a:rPr>
              <a:t>smallest immersion baths  </a:t>
            </a:r>
            <a:r>
              <a:rPr lang="en-GB" sz="1600" noProof="0" dirty="0">
                <a:solidFill>
                  <a:schemeClr val="bg1"/>
                </a:solidFill>
                <a:latin typeface="Plus Jakarta Sans 1" panose="020B0604020202020204" charset="0"/>
                <a:cs typeface="Plus Jakarta Sans 1" panose="020B0604020202020204" charset="0"/>
              </a:rPr>
              <a:t>with molten zinc, allowing precise control and fine-tuning of the galvanization process. </a:t>
            </a:r>
            <a:br>
              <a:rPr lang="en-GB" sz="1600" noProof="0" dirty="0">
                <a:solidFill>
                  <a:schemeClr val="bg1"/>
                </a:solidFill>
                <a:latin typeface="Plus Jakarta Sans 1" panose="020B0604020202020204" charset="0"/>
                <a:cs typeface="Plus Jakarta Sans 1" panose="020B0604020202020204" charset="0"/>
              </a:rPr>
            </a:br>
            <a:r>
              <a:rPr lang="en-GB" sz="1600" noProof="0" dirty="0">
                <a:solidFill>
                  <a:schemeClr val="bg1"/>
                </a:solidFill>
                <a:latin typeface="Plus Jakarta Sans 1" panose="020B0604020202020204" charset="0"/>
                <a:cs typeface="Plus Jakarta Sans 1" panose="020B0604020202020204" charset="0"/>
              </a:rPr>
              <a:t>This approach, apart from excellent aesthetics,  ensures the highest quality and durability of surface protection.</a:t>
            </a:r>
          </a:p>
        </p:txBody>
      </p:sp>
      <p:pic>
        <p:nvPicPr>
          <p:cNvPr id="13" name="Obraz 12">
            <a:extLst>
              <a:ext uri="{FF2B5EF4-FFF2-40B4-BE49-F238E27FC236}">
                <a16:creationId xmlns:a16="http://schemas.microsoft.com/office/drawing/2014/main" id="{4BB216B4-8939-0405-9A30-4BB6860F7EFB}"/>
              </a:ext>
            </a:extLst>
          </p:cNvPr>
          <p:cNvPicPr>
            <a:picLocks noChangeAspect="1"/>
          </p:cNvPicPr>
          <p:nvPr/>
        </p:nvPicPr>
        <p:blipFill>
          <a:blip r:embed="rId6" cstate="print">
            <a:extLst>
              <a:ext uri="{28A0092B-C50C-407E-A947-70E740481C1C}">
                <a14:useLocalDpi xmlns:a14="http://schemas.microsoft.com/office/drawing/2010/main" val="0"/>
              </a:ext>
            </a:extLst>
          </a:blip>
          <a:srcRect l="12899" t="-155" r="21715" b="-1805"/>
          <a:stretch/>
        </p:blipFill>
        <p:spPr>
          <a:xfrm>
            <a:off x="10786" y="5604551"/>
            <a:ext cx="4680000" cy="4865210"/>
          </a:xfrm>
          <a:prstGeom prst="rect">
            <a:avLst/>
          </a:prstGeom>
        </p:spPr>
      </p:pic>
      <p:sp>
        <p:nvSpPr>
          <p:cNvPr id="26" name="Prostokąt: jeden zaokrąglony róg 25">
            <a:extLst>
              <a:ext uri="{FF2B5EF4-FFF2-40B4-BE49-F238E27FC236}">
                <a16:creationId xmlns:a16="http://schemas.microsoft.com/office/drawing/2014/main" id="{54A5D43F-902F-A695-03FD-837BB203E4F6}"/>
              </a:ext>
            </a:extLst>
          </p:cNvPr>
          <p:cNvSpPr/>
          <p:nvPr/>
        </p:nvSpPr>
        <p:spPr>
          <a:xfrm rot="10800000">
            <a:off x="8787734" y="12700"/>
            <a:ext cx="4680000" cy="4680000"/>
          </a:xfrm>
          <a:prstGeom prst="round1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Prostokąt: jeden zaokrąglony róg 27">
            <a:extLst>
              <a:ext uri="{FF2B5EF4-FFF2-40B4-BE49-F238E27FC236}">
                <a16:creationId xmlns:a16="http://schemas.microsoft.com/office/drawing/2014/main" id="{002DB863-5B1D-BB3A-8FFD-55A801465AFC}"/>
              </a:ext>
            </a:extLst>
          </p:cNvPr>
          <p:cNvSpPr/>
          <p:nvPr/>
        </p:nvSpPr>
        <p:spPr>
          <a:xfrm>
            <a:off x="4902890" y="5607000"/>
            <a:ext cx="4680000" cy="4680000"/>
          </a:xfrm>
          <a:prstGeom prst="round1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fika 4" descr="Ogień z wypełnieniem pełnym">
            <a:extLst>
              <a:ext uri="{FF2B5EF4-FFF2-40B4-BE49-F238E27FC236}">
                <a16:creationId xmlns:a16="http://schemas.microsoft.com/office/drawing/2014/main" id="{58B62663-6AA8-BA8B-DAF6-6732659FA0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986" y="1899951"/>
            <a:ext cx="770780" cy="770780"/>
          </a:xfrm>
          <a:prstGeom prst="rect">
            <a:avLst/>
          </a:prstGeom>
        </p:spPr>
      </p:pic>
      <p:pic>
        <p:nvPicPr>
          <p:cNvPr id="11" name="Grafika 10" descr="Farba z wypełnieniem pełnym">
            <a:extLst>
              <a:ext uri="{FF2B5EF4-FFF2-40B4-BE49-F238E27FC236}">
                <a16:creationId xmlns:a16="http://schemas.microsoft.com/office/drawing/2014/main" id="{A4AE6B63-5A9B-4C93-F644-362F4A26C0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58400" y="5753100"/>
            <a:ext cx="838200" cy="838200"/>
          </a:xfrm>
          <a:prstGeom prst="rect">
            <a:avLst/>
          </a:prstGeom>
        </p:spPr>
      </p:pic>
      <p:sp>
        <p:nvSpPr>
          <p:cNvPr id="3" name="TextBox 9">
            <a:extLst>
              <a:ext uri="{FF2B5EF4-FFF2-40B4-BE49-F238E27FC236}">
                <a16:creationId xmlns:a16="http://schemas.microsoft.com/office/drawing/2014/main" id="{ED414057-1C32-62BE-09BC-C7650ABAB3DC}"/>
              </a:ext>
            </a:extLst>
          </p:cNvPr>
          <p:cNvSpPr txBox="1"/>
          <p:nvPr/>
        </p:nvSpPr>
        <p:spPr>
          <a:xfrm>
            <a:off x="842468" y="723900"/>
            <a:ext cx="7615732" cy="641201"/>
          </a:xfrm>
          <a:prstGeom prst="rect">
            <a:avLst/>
          </a:prstGeom>
        </p:spPr>
        <p:txBody>
          <a:bodyPr wrap="square" lIns="0" tIns="0" rIns="0" bIns="0" rtlCol="0" anchor="t">
            <a:spAutoFit/>
          </a:bodyPr>
          <a:lstStyle/>
          <a:p>
            <a:pPr algn="l">
              <a:lnSpc>
                <a:spcPts val="5039"/>
              </a:lnSpc>
            </a:pPr>
            <a:r>
              <a:rPr lang="en-GB" sz="4200" b="1" noProof="0" dirty="0">
                <a:solidFill>
                  <a:schemeClr val="bg1"/>
                </a:solidFill>
                <a:latin typeface="Plus Jakarta Sans 2"/>
              </a:rPr>
              <a:t>Types of surface protection.</a:t>
            </a:r>
          </a:p>
        </p:txBody>
      </p:sp>
    </p:spTree>
    <p:extLst>
      <p:ext uri="{BB962C8B-B14F-4D97-AF65-F5344CB8AC3E}">
        <p14:creationId xmlns:p14="http://schemas.microsoft.com/office/powerpoint/2010/main" val="178709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7" name="TextBox 7"/>
          <p:cNvSpPr txBox="1"/>
          <p:nvPr/>
        </p:nvSpPr>
        <p:spPr>
          <a:xfrm>
            <a:off x="1028700" y="2781300"/>
            <a:ext cx="6007729" cy="6124433"/>
          </a:xfrm>
          <a:prstGeom prst="rect">
            <a:avLst/>
          </a:prstGeom>
        </p:spPr>
        <p:txBody>
          <a:bodyPr lIns="0" tIns="0" rIns="0" bIns="0" rtlCol="0" anchor="t">
            <a:spAutoFit/>
          </a:bodyPr>
          <a:lstStyle/>
          <a:p>
            <a:pPr>
              <a:lnSpc>
                <a:spcPts val="3000"/>
              </a:lnSpc>
            </a:pPr>
            <a:r>
              <a:rPr lang="en-GB" sz="2400" noProof="0" dirty="0">
                <a:solidFill>
                  <a:schemeClr val="bg1"/>
                </a:solidFill>
                <a:latin typeface="Plus Jakarta Sans 1"/>
              </a:rPr>
              <a:t>A centuries - old tradition of processing steel, which is an extremely durable yet formable material. Well-known technology and methods of </a:t>
            </a:r>
            <a:r>
              <a:rPr lang="en-GB" sz="2400" noProof="0" dirty="0">
                <a:solidFill>
                  <a:srgbClr val="9D5E39"/>
                </a:solidFill>
                <a:latin typeface="Plus Jakarta Sans 2"/>
              </a:rPr>
              <a:t>surface protection. </a:t>
            </a:r>
          </a:p>
          <a:p>
            <a:pPr algn="l">
              <a:lnSpc>
                <a:spcPts val="3000"/>
              </a:lnSpc>
            </a:pPr>
            <a:endParaRPr lang="en-GB" sz="2400" cap="small" noProof="0" dirty="0">
              <a:solidFill>
                <a:schemeClr val="bg1"/>
              </a:solidFill>
              <a:latin typeface="Plus Jakarta Sans 1"/>
            </a:endParaRPr>
          </a:p>
          <a:p>
            <a:pPr algn="l">
              <a:lnSpc>
                <a:spcPts val="3000"/>
              </a:lnSpc>
            </a:pPr>
            <a:r>
              <a:rPr lang="en-GB" sz="2400" cap="small" noProof="0" dirty="0">
                <a:solidFill>
                  <a:schemeClr val="bg1"/>
                </a:solidFill>
                <a:latin typeface="Plus Jakarta Sans 1"/>
              </a:rPr>
              <a:t>Norlys</a:t>
            </a:r>
            <a:r>
              <a:rPr lang="en-GB" sz="2400" noProof="0" dirty="0">
                <a:solidFill>
                  <a:schemeClr val="bg1"/>
                </a:solidFill>
                <a:latin typeface="Plus Jakarta Sans 1"/>
              </a:rPr>
              <a:t> uses, </a:t>
            </a:r>
            <a:r>
              <a:rPr lang="en-GB" sz="2400" noProof="0" dirty="0">
                <a:solidFill>
                  <a:srgbClr val="9D5E39"/>
                </a:solidFill>
                <a:latin typeface="Plus Jakarta Sans 2"/>
              </a:rPr>
              <a:t>European sourced, basic steel plates, pipes and profiles</a:t>
            </a:r>
            <a:r>
              <a:rPr lang="en-GB" sz="2400" noProof="0" dirty="0">
                <a:solidFill>
                  <a:schemeClr val="bg1"/>
                </a:solidFill>
                <a:latin typeface="Plus Jakarta Sans 2"/>
              </a:rPr>
              <a:t> </a:t>
            </a:r>
            <a:r>
              <a:rPr lang="en-GB" sz="2400" noProof="0" dirty="0">
                <a:solidFill>
                  <a:schemeClr val="bg1"/>
                </a:solidFill>
                <a:latin typeface="Plus Jakarta Sans 1"/>
              </a:rPr>
              <a:t>in its production processes.</a:t>
            </a:r>
          </a:p>
          <a:p>
            <a:pPr algn="l">
              <a:lnSpc>
                <a:spcPts val="3000"/>
              </a:lnSpc>
            </a:pPr>
            <a:endParaRPr lang="en-GB" sz="2400" noProof="0" dirty="0">
              <a:solidFill>
                <a:schemeClr val="bg1"/>
              </a:solidFill>
              <a:latin typeface="Plus Jakarta Sans 1"/>
            </a:endParaRPr>
          </a:p>
          <a:p>
            <a:pPr algn="l">
              <a:lnSpc>
                <a:spcPts val="3000"/>
              </a:lnSpc>
            </a:pPr>
            <a:r>
              <a:rPr lang="en-GB" sz="2400" noProof="0" dirty="0">
                <a:solidFill>
                  <a:schemeClr val="bg1"/>
                </a:solidFill>
                <a:latin typeface="Plus Jakarta Sans 1"/>
              </a:rPr>
              <a:t>In order to assure long lasting anti-corrosion protection, </a:t>
            </a:r>
            <a:r>
              <a:rPr lang="en-GB" sz="2400" cap="small" noProof="0" dirty="0">
                <a:solidFill>
                  <a:schemeClr val="bg1"/>
                </a:solidFill>
                <a:latin typeface="Plus Jakarta Sans 1"/>
              </a:rPr>
              <a:t>Norlys</a:t>
            </a:r>
            <a:r>
              <a:rPr lang="en-GB" sz="2400" noProof="0" dirty="0">
                <a:solidFill>
                  <a:schemeClr val="bg1"/>
                </a:solidFill>
                <a:latin typeface="Plus Jakarta Sans 1"/>
              </a:rPr>
              <a:t> performs </a:t>
            </a:r>
          </a:p>
          <a:p>
            <a:pPr algn="l">
              <a:lnSpc>
                <a:spcPts val="3000"/>
              </a:lnSpc>
            </a:pPr>
            <a:r>
              <a:rPr lang="en-GB" sz="2400" noProof="0" dirty="0">
                <a:solidFill>
                  <a:schemeClr val="bg1"/>
                </a:solidFill>
                <a:latin typeface="Plus Jakarta Sans 1"/>
              </a:rPr>
              <a:t>a </a:t>
            </a:r>
            <a:r>
              <a:rPr lang="en-GB" sz="2400" noProof="0" dirty="0">
                <a:solidFill>
                  <a:srgbClr val="9D5E39"/>
                </a:solidFill>
                <a:latin typeface="Plus Jakarta Sans 2"/>
              </a:rPr>
              <a:t>multi stage physical and chemical surface treatment process,</a:t>
            </a:r>
            <a:r>
              <a:rPr lang="en-GB" sz="2400" noProof="0" dirty="0">
                <a:solidFill>
                  <a:srgbClr val="121212"/>
                </a:solidFill>
                <a:latin typeface="Plus Jakarta Sans 1"/>
              </a:rPr>
              <a:t> </a:t>
            </a:r>
            <a:r>
              <a:rPr lang="en-GB" sz="2400" noProof="0" dirty="0">
                <a:solidFill>
                  <a:schemeClr val="bg1"/>
                </a:solidFill>
                <a:latin typeface="Plus Jakarta Sans 1"/>
              </a:rPr>
              <a:t>before finally painting it into a desired finish.</a:t>
            </a:r>
          </a:p>
          <a:p>
            <a:pPr algn="l">
              <a:lnSpc>
                <a:spcPts val="3000"/>
              </a:lnSpc>
            </a:pPr>
            <a:r>
              <a:rPr lang="en-GB" sz="2400" noProof="0" dirty="0">
                <a:solidFill>
                  <a:srgbClr val="121212"/>
                </a:solidFill>
                <a:latin typeface="Plus Jakarta Sans 1"/>
              </a:rPr>
              <a:t>.</a:t>
            </a:r>
          </a:p>
        </p:txBody>
      </p:sp>
      <p:pic>
        <p:nvPicPr>
          <p:cNvPr id="1026" name="Picture 2">
            <a:extLst>
              <a:ext uri="{FF2B5EF4-FFF2-40B4-BE49-F238E27FC236}">
                <a16:creationId xmlns:a16="http://schemas.microsoft.com/office/drawing/2014/main" id="{483BB12D-7F3B-7830-606E-24EFCD10E7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49816" y="190500"/>
            <a:ext cx="9885784" cy="478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B31982-B605-E840-C9F2-11BF51695D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9816" y="5143500"/>
            <a:ext cx="4790732" cy="4901194"/>
          </a:xfrm>
          <a:prstGeom prst="rect">
            <a:avLst/>
          </a:prstGeom>
        </p:spPr>
      </p:pic>
      <p:pic>
        <p:nvPicPr>
          <p:cNvPr id="11" name="Picture 10">
            <a:extLst>
              <a:ext uri="{FF2B5EF4-FFF2-40B4-BE49-F238E27FC236}">
                <a16:creationId xmlns:a16="http://schemas.microsoft.com/office/drawing/2014/main" id="{A936804F-1273-7233-FDC2-5F116C409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27747" y="5143500"/>
            <a:ext cx="4907853" cy="4901194"/>
          </a:xfrm>
          <a:prstGeom prst="rect">
            <a:avLst/>
          </a:prstGeom>
        </p:spPr>
      </p:pic>
      <p:sp>
        <p:nvSpPr>
          <p:cNvPr id="8" name="TextBox 8">
            <a:extLst>
              <a:ext uri="{FF2B5EF4-FFF2-40B4-BE49-F238E27FC236}">
                <a16:creationId xmlns:a16="http://schemas.microsoft.com/office/drawing/2014/main" id="{CE54DBFC-7C56-67C7-CB4E-35C4ADAC1CF0}"/>
              </a:ext>
            </a:extLst>
          </p:cNvPr>
          <p:cNvSpPr txBox="1"/>
          <p:nvPr/>
        </p:nvSpPr>
        <p:spPr>
          <a:xfrm>
            <a:off x="1029956" y="971550"/>
            <a:ext cx="5758365" cy="1282402"/>
          </a:xfrm>
          <a:prstGeom prst="rect">
            <a:avLst/>
          </a:prstGeom>
        </p:spPr>
        <p:txBody>
          <a:bodyPr lIns="0" tIns="0" rIns="0" bIns="0" rtlCol="0" anchor="t">
            <a:spAutoFit/>
          </a:bodyPr>
          <a:lstStyle/>
          <a:p>
            <a:pPr algn="l">
              <a:lnSpc>
                <a:spcPts val="5040"/>
              </a:lnSpc>
            </a:pPr>
            <a:r>
              <a:rPr lang="en-GB" sz="4400" noProof="0" dirty="0">
                <a:solidFill>
                  <a:schemeClr val="bg1"/>
                </a:solidFill>
                <a:latin typeface="Plus Jakarta Sans 2"/>
              </a:rPr>
              <a:t>Steel – why we’ve chosen 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5F02-2601-2C29-7ADC-D6FC0F358814}"/>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E2FDE36A-CFE1-9D5A-1A4A-6185D64AD1D9}"/>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946B9613-59DF-80B6-EA40-326C5904D035}"/>
              </a:ext>
            </a:extLst>
          </p:cNvPr>
          <p:cNvSpPr/>
          <p:nvPr/>
        </p:nvSpPr>
        <p:spPr>
          <a:xfrm rot="10800000" flipH="1">
            <a:off x="-7776" y="5575828"/>
            <a:ext cx="9500293" cy="4711175"/>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B2F8A378-9BA2-6D72-307C-6C5660EFFCCA}"/>
              </a:ext>
            </a:extLst>
          </p:cNvPr>
          <p:cNvSpPr/>
          <p:nvPr/>
        </p:nvSpPr>
        <p:spPr>
          <a:xfrm rot="10800000" flipV="1">
            <a:off x="8768656" y="0"/>
            <a:ext cx="9519344"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C3ACA5EA-B0A2-0DAF-C4A1-6B8A42B00844}"/>
              </a:ext>
            </a:extLst>
          </p:cNvPr>
          <p:cNvSpPr txBox="1"/>
          <p:nvPr/>
        </p:nvSpPr>
        <p:spPr>
          <a:xfrm>
            <a:off x="11658600" y="6772990"/>
            <a:ext cx="5905500" cy="2062103"/>
          </a:xfrm>
          <a:prstGeom prst="rect">
            <a:avLst/>
          </a:prstGeom>
        </p:spPr>
        <p:txBody>
          <a:bodyPr wrap="square" lIns="0" tIns="0" rIns="0" bIns="0" rtlCol="0" anchor="t">
            <a:spAutoFit/>
          </a:bodyPr>
          <a:lstStyle/>
          <a:p>
            <a:r>
              <a:rPr lang="en-GB" sz="2400" b="1" noProof="0" dirty="0">
                <a:solidFill>
                  <a:srgbClr val="9D5E39"/>
                </a:solidFill>
                <a:latin typeface="Plus Jakarta Sans" pitchFamily="2" charset="-18"/>
                <a:cs typeface="Plus Jakarta Sans" pitchFamily="2" charset="-18"/>
              </a:rPr>
              <a:t>Chemical activation </a:t>
            </a:r>
            <a:r>
              <a:rPr lang="en-GB" noProof="0" dirty="0">
                <a:solidFill>
                  <a:schemeClr val="bg1"/>
                </a:solidFill>
                <a:latin typeface="Plus Jakarta Sans" pitchFamily="2" charset="-18"/>
                <a:cs typeface="Plus Jakarta Sans" pitchFamily="2" charset="-18"/>
              </a:rPr>
              <a:t>before phosphating. Around </a:t>
            </a:r>
            <a:r>
              <a:rPr lang="pl-PL" noProof="0" dirty="0">
                <a:solidFill>
                  <a:schemeClr val="bg1"/>
                </a:solidFill>
                <a:latin typeface="Plus Jakarta Sans" pitchFamily="2" charset="-18"/>
                <a:cs typeface="Plus Jakarta Sans" pitchFamily="2" charset="-18"/>
              </a:rPr>
              <a:t>2</a:t>
            </a:r>
            <a:r>
              <a:rPr lang="en-GB" noProof="0" dirty="0">
                <a:solidFill>
                  <a:schemeClr val="bg1"/>
                </a:solidFill>
                <a:latin typeface="Plus Jakarta Sans" pitchFamily="2" charset="-18"/>
                <a:cs typeface="Plus Jakarta Sans" pitchFamily="2" charset="-18"/>
              </a:rPr>
              <a:t> minute</a:t>
            </a:r>
            <a:r>
              <a:rPr lang="pl-PL" noProof="0" dirty="0">
                <a:solidFill>
                  <a:schemeClr val="bg1"/>
                </a:solidFill>
                <a:latin typeface="Plus Jakarta Sans" pitchFamily="2" charset="-18"/>
                <a:cs typeface="Plus Jakarta Sans" pitchFamily="2" charset="-18"/>
              </a:rPr>
              <a:t>s</a:t>
            </a:r>
            <a:r>
              <a:rPr lang="en-GB" noProof="0" dirty="0">
                <a:solidFill>
                  <a:schemeClr val="bg1"/>
                </a:solidFill>
                <a:latin typeface="Plus Jakarta Sans" pitchFamily="2" charset="-18"/>
                <a:cs typeface="Plus Jakarta Sans" pitchFamily="2" charset="-18"/>
              </a:rPr>
              <a:t> in a special acidic solution. </a:t>
            </a:r>
            <a:br>
              <a:rPr lang="en-GB" noProof="0" dirty="0">
                <a:solidFill>
                  <a:schemeClr val="bg1"/>
                </a:solidFill>
                <a:latin typeface="Plus Jakarta Sans" pitchFamily="2" charset="-18"/>
                <a:cs typeface="Plus Jakarta Sans" pitchFamily="2" charset="-18"/>
              </a:rPr>
            </a:br>
            <a:r>
              <a:rPr lang="en-GB" noProof="0" dirty="0">
                <a:solidFill>
                  <a:schemeClr val="bg1"/>
                </a:solidFill>
                <a:latin typeface="Plus Jakarta Sans" pitchFamily="2" charset="-18"/>
                <a:cs typeface="Plus Jakarta Sans" pitchFamily="2" charset="-18"/>
              </a:rPr>
              <a:t>It gives better phosphorus salts penetration and further paint adhesion.</a:t>
            </a:r>
          </a:p>
          <a:p>
            <a:endParaRPr lang="en-GB" sz="1600" noProof="0" dirty="0">
              <a:solidFill>
                <a:schemeClr val="bg1"/>
              </a:solidFill>
              <a:latin typeface="Plus Jakarta Sans" pitchFamily="2" charset="-18"/>
              <a:cs typeface="Plus Jakarta Sans" pitchFamily="2" charset="-18"/>
            </a:endParaRPr>
          </a:p>
          <a:p>
            <a:endParaRPr lang="en-GB" sz="1600" noProof="0" dirty="0">
              <a:solidFill>
                <a:schemeClr val="bg1"/>
              </a:solidFill>
              <a:latin typeface="Plus Jakarta Sans" pitchFamily="2" charset="-18"/>
              <a:cs typeface="Plus Jakarta Sans" pitchFamily="2" charset="-18"/>
            </a:endParaRPr>
          </a:p>
          <a:p>
            <a:pPr algn="just"/>
            <a:r>
              <a:rPr lang="en-GB" sz="2400" b="1" noProof="0" dirty="0">
                <a:solidFill>
                  <a:srgbClr val="9D5E39"/>
                </a:solidFill>
                <a:latin typeface="Plus Jakarta Sans 1" panose="020B0604020202020204" charset="-18"/>
                <a:cs typeface="Plus Jakarta Sans 1" panose="020B0604020202020204" charset="-18"/>
              </a:rPr>
              <a:t>Rinsing</a:t>
            </a:r>
            <a:endParaRPr lang="en-GB" sz="1600" b="1" noProof="0" dirty="0">
              <a:solidFill>
                <a:srgbClr val="9D5E39"/>
              </a:solidFill>
              <a:latin typeface="Plus Jakarta Sans 1" panose="020B0604020202020204" charset="-18"/>
              <a:cs typeface="Plus Jakarta Sans 1" panose="020B0604020202020204" charset="-18"/>
            </a:endParaRPr>
          </a:p>
        </p:txBody>
      </p:sp>
      <p:sp>
        <p:nvSpPr>
          <p:cNvPr id="5" name="TextBox 9">
            <a:extLst>
              <a:ext uri="{FF2B5EF4-FFF2-40B4-BE49-F238E27FC236}">
                <a16:creationId xmlns:a16="http://schemas.microsoft.com/office/drawing/2014/main" id="{E6FBBB5E-09A1-582F-3202-11EFC93CA01D}"/>
              </a:ext>
            </a:extLst>
          </p:cNvPr>
          <p:cNvSpPr txBox="1"/>
          <p:nvPr/>
        </p:nvSpPr>
        <p:spPr>
          <a:xfrm>
            <a:off x="10448638" y="668502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3.</a:t>
            </a:r>
          </a:p>
        </p:txBody>
      </p:sp>
      <p:sp>
        <p:nvSpPr>
          <p:cNvPr id="6" name="TextBox 9">
            <a:extLst>
              <a:ext uri="{FF2B5EF4-FFF2-40B4-BE49-F238E27FC236}">
                <a16:creationId xmlns:a16="http://schemas.microsoft.com/office/drawing/2014/main" id="{B34F1BF5-4325-247A-C6C3-7705A34FE715}"/>
              </a:ext>
            </a:extLst>
          </p:cNvPr>
          <p:cNvSpPr txBox="1"/>
          <p:nvPr/>
        </p:nvSpPr>
        <p:spPr>
          <a:xfrm>
            <a:off x="10467688" y="83122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4.</a:t>
            </a:r>
          </a:p>
        </p:txBody>
      </p:sp>
      <p:sp>
        <p:nvSpPr>
          <p:cNvPr id="8" name="TextBox 9">
            <a:extLst>
              <a:ext uri="{FF2B5EF4-FFF2-40B4-BE49-F238E27FC236}">
                <a16:creationId xmlns:a16="http://schemas.microsoft.com/office/drawing/2014/main" id="{157E4EB3-73F1-D593-E28A-8B381D502AC6}"/>
              </a:ext>
            </a:extLst>
          </p:cNvPr>
          <p:cNvSpPr txBox="1"/>
          <p:nvPr/>
        </p:nvSpPr>
        <p:spPr>
          <a:xfrm>
            <a:off x="1981200" y="2434937"/>
            <a:ext cx="5905500" cy="1815882"/>
          </a:xfrm>
          <a:prstGeom prst="rect">
            <a:avLst/>
          </a:prstGeom>
        </p:spPr>
        <p:txBody>
          <a:bodyPr wrap="square" lIns="0" tIns="0" rIns="0" bIns="0" rtlCol="0" anchor="t">
            <a:spAutoFit/>
          </a:bodyPr>
          <a:lstStyle/>
          <a:p>
            <a:pPr algn="just"/>
            <a:r>
              <a:rPr lang="en-GB" sz="2400" b="1" noProof="0" dirty="0">
                <a:solidFill>
                  <a:srgbClr val="9D5E39"/>
                </a:solidFill>
                <a:latin typeface="Plus Jakarta Sans 1" panose="020B0604020202020204" charset="-18"/>
                <a:cs typeface="Plus Jakarta Sans 1" panose="020B0604020202020204" charset="-18"/>
              </a:rPr>
              <a:t>Cleaning</a:t>
            </a:r>
            <a:r>
              <a:rPr lang="en-GB" noProof="0" dirty="0">
                <a:solidFill>
                  <a:schemeClr val="bg1"/>
                </a:solidFill>
                <a:latin typeface="Plus Jakarta Sans 1" panose="020B0604020202020204" charset="-18"/>
                <a:cs typeface="Plus Jakarta Sans 1" panose="020B0604020202020204" charset="-18"/>
              </a:rPr>
              <a:t> (</a:t>
            </a:r>
            <a:r>
              <a:rPr lang="en-GB" noProof="0" dirty="0" err="1">
                <a:solidFill>
                  <a:schemeClr val="bg1"/>
                </a:solidFill>
                <a:latin typeface="Plus Jakarta Sans 1" panose="020B0604020202020204" charset="-18"/>
                <a:cs typeface="Plus Jakarta Sans 1" panose="020B0604020202020204" charset="-18"/>
              </a:rPr>
              <a:t>physico</a:t>
            </a:r>
            <a:r>
              <a:rPr lang="en-GB" noProof="0" dirty="0">
                <a:solidFill>
                  <a:schemeClr val="bg1"/>
                </a:solidFill>
                <a:latin typeface="Plus Jakarta Sans 1" panose="020B0604020202020204" charset="-18"/>
                <a:cs typeface="Plus Jakarta Sans 1" panose="020B0604020202020204" charset="-18"/>
              </a:rPr>
              <a:t>-chemical, using base solution along with strong detergents) - around 10</a:t>
            </a:r>
            <a:r>
              <a:rPr lang="pl-PL" noProof="0" dirty="0">
                <a:solidFill>
                  <a:schemeClr val="bg1"/>
                </a:solidFill>
                <a:latin typeface="Plus Jakarta Sans 1" panose="020B0604020202020204" charset="-18"/>
                <a:cs typeface="Plus Jakarta Sans 1" panose="020B0604020202020204" charset="-18"/>
              </a:rPr>
              <a:t>-15</a:t>
            </a:r>
            <a:r>
              <a:rPr lang="en-GB" noProof="0" dirty="0">
                <a:solidFill>
                  <a:schemeClr val="bg1"/>
                </a:solidFill>
                <a:latin typeface="Plus Jakarta Sans 1" panose="020B0604020202020204" charset="-18"/>
                <a:cs typeface="Plus Jakarta Sans 1" panose="020B0604020202020204" charset="-18"/>
              </a:rPr>
              <a:t> minutes in temp. </a:t>
            </a:r>
            <a:r>
              <a:rPr lang="pl-PL" noProof="0" dirty="0">
                <a:solidFill>
                  <a:schemeClr val="bg1"/>
                </a:solidFill>
                <a:latin typeface="Plus Jakarta Sans 1" panose="020B0604020202020204" charset="-18"/>
                <a:cs typeface="Plus Jakarta Sans 1" panose="020B0604020202020204" charset="-18"/>
              </a:rPr>
              <a:t>~</a:t>
            </a:r>
            <a:r>
              <a:rPr lang="en-GB" noProof="0" dirty="0">
                <a:solidFill>
                  <a:schemeClr val="bg1"/>
                </a:solidFill>
                <a:latin typeface="Plus Jakarta Sans 1" panose="020B0604020202020204" charset="-18"/>
                <a:cs typeface="Plus Jakarta Sans 1" panose="020B0604020202020204" charset="-18"/>
              </a:rPr>
              <a:t>50ºC. Bath is in constant ﬂow (pumps) which ensures excellent cleaning results.</a:t>
            </a:r>
          </a:p>
          <a:p>
            <a:pPr algn="just"/>
            <a:endParaRPr lang="en-GB" sz="1600" noProof="0" dirty="0">
              <a:solidFill>
                <a:schemeClr val="bg1"/>
              </a:solidFill>
              <a:latin typeface="Plus Jakarta Sans 1" panose="020B0604020202020204" charset="-18"/>
              <a:cs typeface="Plus Jakarta Sans 1" panose="020B0604020202020204" charset="-18"/>
            </a:endParaRPr>
          </a:p>
          <a:p>
            <a:pPr algn="just"/>
            <a:r>
              <a:rPr lang="en-GB" sz="2400" b="1" noProof="0" dirty="0">
                <a:solidFill>
                  <a:srgbClr val="9D5E39"/>
                </a:solidFill>
                <a:latin typeface="Plus Jakarta Sans 1" panose="020B0604020202020204" charset="-18"/>
                <a:cs typeface="Plus Jakarta Sans 1" panose="020B0604020202020204" charset="-18"/>
              </a:rPr>
              <a:t>Rinsing</a:t>
            </a:r>
            <a:endParaRPr lang="en-GB" sz="1600" b="1" noProof="0" dirty="0">
              <a:solidFill>
                <a:srgbClr val="9D5E39"/>
              </a:solidFill>
              <a:latin typeface="Plus Jakarta Sans 1" panose="020B0604020202020204" charset="-18"/>
              <a:cs typeface="Plus Jakarta Sans 1" panose="020B0604020202020204" charset="-18"/>
            </a:endParaRPr>
          </a:p>
        </p:txBody>
      </p:sp>
      <p:sp>
        <p:nvSpPr>
          <p:cNvPr id="10" name="TextBox 9">
            <a:extLst>
              <a:ext uri="{FF2B5EF4-FFF2-40B4-BE49-F238E27FC236}">
                <a16:creationId xmlns:a16="http://schemas.microsoft.com/office/drawing/2014/main" id="{A377AA45-16E5-B8F0-2E18-2AF69B209BFA}"/>
              </a:ext>
            </a:extLst>
          </p:cNvPr>
          <p:cNvSpPr txBox="1"/>
          <p:nvPr/>
        </p:nvSpPr>
        <p:spPr>
          <a:xfrm>
            <a:off x="771238" y="2346970"/>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1.</a:t>
            </a:r>
          </a:p>
        </p:txBody>
      </p:sp>
      <p:sp>
        <p:nvSpPr>
          <p:cNvPr id="12" name="TextBox 9">
            <a:extLst>
              <a:ext uri="{FF2B5EF4-FFF2-40B4-BE49-F238E27FC236}">
                <a16:creationId xmlns:a16="http://schemas.microsoft.com/office/drawing/2014/main" id="{E0430BA2-B7A0-86E0-EEDA-C4DC925A31B1}"/>
              </a:ext>
            </a:extLst>
          </p:cNvPr>
          <p:cNvSpPr txBox="1"/>
          <p:nvPr/>
        </p:nvSpPr>
        <p:spPr>
          <a:xfrm>
            <a:off x="790288" y="37402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2.</a:t>
            </a:r>
          </a:p>
        </p:txBody>
      </p:sp>
      <p:pic>
        <p:nvPicPr>
          <p:cNvPr id="11" name="Obraz 10">
            <a:extLst>
              <a:ext uri="{FF2B5EF4-FFF2-40B4-BE49-F238E27FC236}">
                <a16:creationId xmlns:a16="http://schemas.microsoft.com/office/drawing/2014/main" id="{FA8487B6-1B1E-C2D6-62E0-E208C5565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228" y="-710"/>
            <a:ext cx="9220200" cy="4695359"/>
          </a:xfrm>
          <a:prstGeom prst="rect">
            <a:avLst/>
          </a:prstGeom>
        </p:spPr>
      </p:pic>
      <p:sp>
        <p:nvSpPr>
          <p:cNvPr id="14" name="TextBox 9">
            <a:extLst>
              <a:ext uri="{FF2B5EF4-FFF2-40B4-BE49-F238E27FC236}">
                <a16:creationId xmlns:a16="http://schemas.microsoft.com/office/drawing/2014/main" id="{86F6D405-28C8-EA80-25F0-1936EA10A3FD}"/>
              </a:ext>
            </a:extLst>
          </p:cNvPr>
          <p:cNvSpPr txBox="1"/>
          <p:nvPr/>
        </p:nvSpPr>
        <p:spPr>
          <a:xfrm>
            <a:off x="9492517" y="1003636"/>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1.</a:t>
            </a:r>
          </a:p>
        </p:txBody>
      </p:sp>
      <p:sp>
        <p:nvSpPr>
          <p:cNvPr id="15" name="TextBox 9">
            <a:extLst>
              <a:ext uri="{FF2B5EF4-FFF2-40B4-BE49-F238E27FC236}">
                <a16:creationId xmlns:a16="http://schemas.microsoft.com/office/drawing/2014/main" id="{DC6B89A4-A401-3502-1DD2-265DF42425C8}"/>
              </a:ext>
            </a:extLst>
          </p:cNvPr>
          <p:cNvSpPr txBox="1"/>
          <p:nvPr/>
        </p:nvSpPr>
        <p:spPr>
          <a:xfrm>
            <a:off x="13934788" y="998577"/>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2.</a:t>
            </a:r>
          </a:p>
        </p:txBody>
      </p:sp>
      <p:pic>
        <p:nvPicPr>
          <p:cNvPr id="18" name="Obraz 17">
            <a:extLst>
              <a:ext uri="{FF2B5EF4-FFF2-40B4-BE49-F238E27FC236}">
                <a16:creationId xmlns:a16="http://schemas.microsoft.com/office/drawing/2014/main" id="{206E4850-5059-E7E4-2A4D-B0D8C85D6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9055"/>
            <a:ext cx="8918228" cy="4562677"/>
          </a:xfrm>
          <a:prstGeom prst="rect">
            <a:avLst/>
          </a:prstGeom>
        </p:spPr>
      </p:pic>
      <p:sp>
        <p:nvSpPr>
          <p:cNvPr id="19" name="TextBox 9">
            <a:extLst>
              <a:ext uri="{FF2B5EF4-FFF2-40B4-BE49-F238E27FC236}">
                <a16:creationId xmlns:a16="http://schemas.microsoft.com/office/drawing/2014/main" id="{FB18F9E7-85EF-0488-421D-80EAD18EC260}"/>
              </a:ext>
            </a:extLst>
          </p:cNvPr>
          <p:cNvSpPr txBox="1"/>
          <p:nvPr/>
        </p:nvSpPr>
        <p:spPr>
          <a:xfrm>
            <a:off x="663564" y="6598561"/>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3.</a:t>
            </a:r>
          </a:p>
        </p:txBody>
      </p:sp>
      <p:sp>
        <p:nvSpPr>
          <p:cNvPr id="20" name="TextBox 9">
            <a:extLst>
              <a:ext uri="{FF2B5EF4-FFF2-40B4-BE49-F238E27FC236}">
                <a16:creationId xmlns:a16="http://schemas.microsoft.com/office/drawing/2014/main" id="{75F3A326-91C5-5E53-BE1F-29D7B0FD2098}"/>
              </a:ext>
            </a:extLst>
          </p:cNvPr>
          <p:cNvSpPr txBox="1"/>
          <p:nvPr/>
        </p:nvSpPr>
        <p:spPr>
          <a:xfrm>
            <a:off x="4966730" y="6593591"/>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4.</a:t>
            </a:r>
          </a:p>
        </p:txBody>
      </p:sp>
      <p:sp>
        <p:nvSpPr>
          <p:cNvPr id="21" name="TextBox 9">
            <a:extLst>
              <a:ext uri="{FF2B5EF4-FFF2-40B4-BE49-F238E27FC236}">
                <a16:creationId xmlns:a16="http://schemas.microsoft.com/office/drawing/2014/main" id="{0C021C7E-2AA1-E1D4-FEE8-A0C15A2EA2D7}"/>
              </a:ext>
            </a:extLst>
          </p:cNvPr>
          <p:cNvSpPr txBox="1"/>
          <p:nvPr/>
        </p:nvSpPr>
        <p:spPr>
          <a:xfrm>
            <a:off x="690068" y="544328"/>
            <a:ext cx="7615732" cy="1282402"/>
          </a:xfrm>
          <a:prstGeom prst="rect">
            <a:avLst/>
          </a:prstGeom>
        </p:spPr>
        <p:txBody>
          <a:bodyPr wrap="square" lIns="0" tIns="0" rIns="0" bIns="0" rtlCol="0" anchor="t">
            <a:spAutoFit/>
          </a:bodyPr>
          <a:lstStyle/>
          <a:p>
            <a:pPr algn="l">
              <a:lnSpc>
                <a:spcPts val="5039"/>
              </a:lnSpc>
            </a:pPr>
            <a:r>
              <a:rPr lang="en-GB" sz="4400" b="1" noProof="0" dirty="0">
                <a:solidFill>
                  <a:schemeClr val="bg1"/>
                </a:solidFill>
                <a:latin typeface="Plus Jakarta Sans 2"/>
              </a:rPr>
              <a:t>Protection of steel Surface</a:t>
            </a:r>
            <a:r>
              <a:rPr lang="pl-PL" sz="4400" b="1" noProof="0" dirty="0">
                <a:solidFill>
                  <a:schemeClr val="bg1"/>
                </a:solidFill>
                <a:latin typeface="Plus Jakarta Sans 2"/>
              </a:rPr>
              <a:t> -</a:t>
            </a:r>
            <a:r>
              <a:rPr lang="en-GB" sz="4400" b="1" noProof="0" dirty="0">
                <a:solidFill>
                  <a:schemeClr val="bg1"/>
                </a:solidFill>
                <a:latin typeface="Plus Jakarta Sans 2"/>
              </a:rPr>
              <a:t> the process.</a:t>
            </a:r>
          </a:p>
        </p:txBody>
      </p:sp>
    </p:spTree>
    <p:extLst>
      <p:ext uri="{BB962C8B-B14F-4D97-AF65-F5344CB8AC3E}">
        <p14:creationId xmlns:p14="http://schemas.microsoft.com/office/powerpoint/2010/main" val="106069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C276-7C2B-E304-49DF-85206ED7956A}"/>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096C5F8F-E19A-27AE-D0F9-A261F22DA5E0}"/>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C77EF6B4-BCA6-40F2-8ACC-4DE6A95D4444}"/>
              </a:ext>
            </a:extLst>
          </p:cNvPr>
          <p:cNvSpPr/>
          <p:nvPr/>
        </p:nvSpPr>
        <p:spPr>
          <a:xfrm flipH="1" flipV="1">
            <a:off x="8768656" y="5575827"/>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D6386CF7-358A-5970-13AF-9D54B62DF03E}"/>
              </a:ext>
            </a:extLst>
          </p:cNvPr>
          <p:cNvSpPr/>
          <p:nvPr/>
        </p:nvSpPr>
        <p:spPr>
          <a:xfrm rot="10800000" flipH="1" flipV="1">
            <a:off x="0" y="-33754"/>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8D97EEAC-7FB9-1050-A653-3577FA646D0B}"/>
              </a:ext>
            </a:extLst>
          </p:cNvPr>
          <p:cNvSpPr txBox="1"/>
          <p:nvPr/>
        </p:nvSpPr>
        <p:spPr>
          <a:xfrm>
            <a:off x="11658600" y="1562100"/>
            <a:ext cx="5905500" cy="2092881"/>
          </a:xfrm>
          <a:prstGeom prst="rect">
            <a:avLst/>
          </a:prstGeom>
        </p:spPr>
        <p:txBody>
          <a:bodyPr wrap="square" lIns="0" tIns="0" rIns="0" bIns="0" rtlCol="0" anchor="t">
            <a:spAutoFit/>
          </a:bodyPr>
          <a:lstStyle/>
          <a:p>
            <a:r>
              <a:rPr lang="en-GB" sz="2400" b="1" noProof="0" dirty="0">
                <a:solidFill>
                  <a:srgbClr val="9D5E39"/>
                </a:solidFill>
                <a:latin typeface="Plus Jakarta Sans" pitchFamily="2" charset="-18"/>
                <a:cs typeface="Plus Jakarta Sans" pitchFamily="2" charset="-18"/>
              </a:rPr>
              <a:t>Phosphating</a:t>
            </a:r>
            <a:r>
              <a:rPr lang="en-GB" noProof="0" dirty="0">
                <a:solidFill>
                  <a:schemeClr val="bg1"/>
                </a:solidFill>
                <a:latin typeface="Plus Jakarta Sans" pitchFamily="2" charset="-18"/>
                <a:cs typeface="Plus Jakarta Sans" pitchFamily="2" charset="-18"/>
              </a:rPr>
              <a:t>. </a:t>
            </a:r>
            <a:r>
              <a:rPr lang="pl-PL" noProof="0" dirty="0">
                <a:solidFill>
                  <a:schemeClr val="bg1"/>
                </a:solidFill>
                <a:latin typeface="Plus Jakarta Sans" pitchFamily="2" charset="-18"/>
                <a:cs typeface="Plus Jakarta Sans" pitchFamily="2" charset="-18"/>
              </a:rPr>
              <a:t> </a:t>
            </a:r>
            <a:r>
              <a:rPr lang="en-GB" noProof="0" dirty="0">
                <a:solidFill>
                  <a:schemeClr val="bg1"/>
                </a:solidFill>
                <a:latin typeface="Plus Jakarta Sans" pitchFamily="2" charset="-18"/>
                <a:cs typeface="Plus Jakarta Sans" pitchFamily="2" charset="-18"/>
              </a:rPr>
              <a:t>It gives</a:t>
            </a:r>
            <a:r>
              <a:rPr lang="pl-PL" noProof="0" dirty="0">
                <a:solidFill>
                  <a:schemeClr val="bg1"/>
                </a:solidFill>
                <a:latin typeface="Plus Jakarta Sans" pitchFamily="2" charset="-18"/>
                <a:cs typeface="Plus Jakarta Sans" pitchFamily="2" charset="-18"/>
              </a:rPr>
              <a:t> </a:t>
            </a:r>
            <a:r>
              <a:rPr lang="pl-PL" noProof="0" dirty="0" err="1">
                <a:solidFill>
                  <a:schemeClr val="bg1"/>
                </a:solidFill>
                <a:latin typeface="Plus Jakarta Sans" pitchFamily="2" charset="-18"/>
                <a:cs typeface="Plus Jakarta Sans" pitchFamily="2" charset="-18"/>
              </a:rPr>
              <a:t>an</a:t>
            </a:r>
            <a:r>
              <a:rPr lang="en-GB" noProof="0" dirty="0">
                <a:solidFill>
                  <a:schemeClr val="bg1"/>
                </a:solidFill>
                <a:latin typeface="Plus Jakarta Sans" pitchFamily="2" charset="-18"/>
                <a:cs typeface="Plus Jakarta Sans" pitchFamily="2" charset="-18"/>
              </a:rPr>
              <a:t> excellent corrosion protection along with very good paint adhesion. This process is the set of the most complex chemical reactions used in the operation. It requires very strict control of chemical and physical parameters.</a:t>
            </a:r>
          </a:p>
          <a:p>
            <a:endParaRPr lang="en-GB" sz="1600" noProof="0" dirty="0">
              <a:solidFill>
                <a:schemeClr val="bg1"/>
              </a:solidFill>
              <a:latin typeface="Plus Jakarta Sans 1" panose="020B0604020202020204" charset="-18"/>
              <a:cs typeface="Plus Jakarta Sans 1" panose="020B0604020202020204" charset="-18"/>
            </a:endParaRPr>
          </a:p>
          <a:p>
            <a:pPr algn="just"/>
            <a:r>
              <a:rPr lang="en-GB" sz="2400" b="1" noProof="0" dirty="0">
                <a:solidFill>
                  <a:srgbClr val="9D5E39"/>
                </a:solidFill>
                <a:latin typeface="Plus Jakarta Sans 1" panose="020B0604020202020204" charset="-18"/>
                <a:cs typeface="Plus Jakarta Sans 1" panose="020B0604020202020204" charset="-18"/>
              </a:rPr>
              <a:t>Double Rinsing</a:t>
            </a:r>
            <a:endParaRPr lang="en-GB" sz="1600" b="1" noProof="0" dirty="0">
              <a:solidFill>
                <a:srgbClr val="9D5E39"/>
              </a:solidFill>
              <a:latin typeface="Plus Jakarta Sans 1" panose="020B0604020202020204" charset="-18"/>
              <a:cs typeface="Plus Jakarta Sans 1" panose="020B0604020202020204" charset="-18"/>
            </a:endParaRPr>
          </a:p>
        </p:txBody>
      </p:sp>
      <p:sp>
        <p:nvSpPr>
          <p:cNvPr id="5" name="TextBox 9">
            <a:extLst>
              <a:ext uri="{FF2B5EF4-FFF2-40B4-BE49-F238E27FC236}">
                <a16:creationId xmlns:a16="http://schemas.microsoft.com/office/drawing/2014/main" id="{CF9E2CCF-979F-7830-A175-E5A7BB9F2433}"/>
              </a:ext>
            </a:extLst>
          </p:cNvPr>
          <p:cNvSpPr txBox="1"/>
          <p:nvPr/>
        </p:nvSpPr>
        <p:spPr>
          <a:xfrm>
            <a:off x="10448638" y="14741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5.</a:t>
            </a:r>
          </a:p>
        </p:txBody>
      </p:sp>
      <p:sp>
        <p:nvSpPr>
          <p:cNvPr id="6" name="TextBox 9">
            <a:extLst>
              <a:ext uri="{FF2B5EF4-FFF2-40B4-BE49-F238E27FC236}">
                <a16:creationId xmlns:a16="http://schemas.microsoft.com/office/drawing/2014/main" id="{E9A20AE6-1FB4-E782-F8A2-1585BBD6F3E7}"/>
              </a:ext>
            </a:extLst>
          </p:cNvPr>
          <p:cNvSpPr txBox="1"/>
          <p:nvPr/>
        </p:nvSpPr>
        <p:spPr>
          <a:xfrm>
            <a:off x="10467688" y="31306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6.</a:t>
            </a:r>
          </a:p>
        </p:txBody>
      </p:sp>
      <p:sp>
        <p:nvSpPr>
          <p:cNvPr id="8" name="TextBox 9">
            <a:extLst>
              <a:ext uri="{FF2B5EF4-FFF2-40B4-BE49-F238E27FC236}">
                <a16:creationId xmlns:a16="http://schemas.microsoft.com/office/drawing/2014/main" id="{7C46C723-1ECC-42F8-2056-EFFEFDF52BE4}"/>
              </a:ext>
            </a:extLst>
          </p:cNvPr>
          <p:cNvSpPr txBox="1"/>
          <p:nvPr/>
        </p:nvSpPr>
        <p:spPr>
          <a:xfrm>
            <a:off x="1981200" y="6286500"/>
            <a:ext cx="5905500" cy="2462213"/>
          </a:xfrm>
          <a:prstGeom prst="rect">
            <a:avLst/>
          </a:prstGeom>
        </p:spPr>
        <p:txBody>
          <a:bodyPr wrap="square" lIns="0" tIns="0" rIns="0" bIns="0" rtlCol="0" anchor="t">
            <a:spAutoFit/>
          </a:bodyPr>
          <a:lstStyle/>
          <a:p>
            <a:pPr algn="just"/>
            <a:r>
              <a:rPr lang="en-GB" sz="2400" b="1" noProof="0" dirty="0">
                <a:solidFill>
                  <a:srgbClr val="9D5E39"/>
                </a:solidFill>
                <a:latin typeface="Plus Jakarta Sans" pitchFamily="2" charset="-18"/>
                <a:cs typeface="Plus Jakarta Sans" pitchFamily="2" charset="-18"/>
              </a:rPr>
              <a:t>Dryer treatment</a:t>
            </a: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r>
              <a:rPr lang="en-GB" sz="2400" b="1" noProof="0" dirty="0">
                <a:solidFill>
                  <a:srgbClr val="9D5E39"/>
                </a:solidFill>
                <a:latin typeface="Plus Jakarta Sans" pitchFamily="2" charset="-18"/>
                <a:cs typeface="Plus Jakarta Sans" pitchFamily="2" charset="-18"/>
              </a:rPr>
              <a:t>Powder painting (coating)</a:t>
            </a: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r>
              <a:rPr lang="en-GB" sz="2400" b="1" noProof="0" dirty="0">
                <a:solidFill>
                  <a:srgbClr val="9D5E39"/>
                </a:solidFill>
                <a:latin typeface="Plus Jakarta Sans" pitchFamily="2" charset="-18"/>
                <a:cs typeface="Plus Jakarta Sans" pitchFamily="2" charset="-18"/>
              </a:rPr>
              <a:t>Paint polymerization in a special oven. </a:t>
            </a:r>
            <a:endParaRPr lang="en-GB" sz="2800" b="1" noProof="0" dirty="0">
              <a:solidFill>
                <a:srgbClr val="9D5E39"/>
              </a:solidFill>
              <a:latin typeface="Plus Jakarta Sans" pitchFamily="2" charset="-18"/>
              <a:cs typeface="Plus Jakarta Sans" pitchFamily="2" charset="-18"/>
            </a:endParaRPr>
          </a:p>
        </p:txBody>
      </p:sp>
      <p:sp>
        <p:nvSpPr>
          <p:cNvPr id="10" name="TextBox 9">
            <a:extLst>
              <a:ext uri="{FF2B5EF4-FFF2-40B4-BE49-F238E27FC236}">
                <a16:creationId xmlns:a16="http://schemas.microsoft.com/office/drawing/2014/main" id="{9BFA7B73-C052-204F-DE60-762C851F7DC1}"/>
              </a:ext>
            </a:extLst>
          </p:cNvPr>
          <p:cNvSpPr txBox="1"/>
          <p:nvPr/>
        </p:nvSpPr>
        <p:spPr>
          <a:xfrm>
            <a:off x="771238" y="61985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7.</a:t>
            </a:r>
          </a:p>
        </p:txBody>
      </p:sp>
      <p:sp>
        <p:nvSpPr>
          <p:cNvPr id="12" name="TextBox 9">
            <a:extLst>
              <a:ext uri="{FF2B5EF4-FFF2-40B4-BE49-F238E27FC236}">
                <a16:creationId xmlns:a16="http://schemas.microsoft.com/office/drawing/2014/main" id="{AFF44825-A51C-A548-FF2A-0D72FA7C46E4}"/>
              </a:ext>
            </a:extLst>
          </p:cNvPr>
          <p:cNvSpPr txBox="1"/>
          <p:nvPr/>
        </p:nvSpPr>
        <p:spPr>
          <a:xfrm>
            <a:off x="790288" y="72454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8.</a:t>
            </a:r>
          </a:p>
        </p:txBody>
      </p:sp>
      <p:sp>
        <p:nvSpPr>
          <p:cNvPr id="13" name="TextBox 9">
            <a:extLst>
              <a:ext uri="{FF2B5EF4-FFF2-40B4-BE49-F238E27FC236}">
                <a16:creationId xmlns:a16="http://schemas.microsoft.com/office/drawing/2014/main" id="{2879CB15-FA71-87C7-72CD-5A9AC0BB1AD3}"/>
              </a:ext>
            </a:extLst>
          </p:cNvPr>
          <p:cNvSpPr txBox="1"/>
          <p:nvPr/>
        </p:nvSpPr>
        <p:spPr>
          <a:xfrm>
            <a:off x="793601" y="82360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9.</a:t>
            </a:r>
          </a:p>
        </p:txBody>
      </p:sp>
      <p:pic>
        <p:nvPicPr>
          <p:cNvPr id="9" name="Obraz 8" descr="Obraz zawierający zrzut ekranu, design, sztuka&#10;&#10;Zawartość wygenerowana przez AI może być niepoprawna.">
            <a:extLst>
              <a:ext uri="{FF2B5EF4-FFF2-40B4-BE49-F238E27FC236}">
                <a16:creationId xmlns:a16="http://schemas.microsoft.com/office/drawing/2014/main" id="{3DB9D35F-58B7-F664-7973-DCA74E71C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 y="-23197"/>
            <a:ext cx="9142266" cy="4677297"/>
          </a:xfrm>
          <a:prstGeom prst="rect">
            <a:avLst/>
          </a:prstGeom>
        </p:spPr>
      </p:pic>
      <p:sp>
        <p:nvSpPr>
          <p:cNvPr id="11" name="TextBox 9">
            <a:extLst>
              <a:ext uri="{FF2B5EF4-FFF2-40B4-BE49-F238E27FC236}">
                <a16:creationId xmlns:a16="http://schemas.microsoft.com/office/drawing/2014/main" id="{5F4986E0-6866-43C4-B505-CBB2E5126691}"/>
              </a:ext>
            </a:extLst>
          </p:cNvPr>
          <p:cNvSpPr txBox="1"/>
          <p:nvPr/>
        </p:nvSpPr>
        <p:spPr>
          <a:xfrm>
            <a:off x="771238" y="620431"/>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5.</a:t>
            </a:r>
          </a:p>
        </p:txBody>
      </p:sp>
      <p:sp>
        <p:nvSpPr>
          <p:cNvPr id="14" name="TextBox 9">
            <a:extLst>
              <a:ext uri="{FF2B5EF4-FFF2-40B4-BE49-F238E27FC236}">
                <a16:creationId xmlns:a16="http://schemas.microsoft.com/office/drawing/2014/main" id="{6B9779E5-938E-122D-C205-A49251692A91}"/>
              </a:ext>
            </a:extLst>
          </p:cNvPr>
          <p:cNvSpPr txBox="1"/>
          <p:nvPr/>
        </p:nvSpPr>
        <p:spPr>
          <a:xfrm>
            <a:off x="4846983" y="620430"/>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6.</a:t>
            </a:r>
          </a:p>
        </p:txBody>
      </p:sp>
      <p:pic>
        <p:nvPicPr>
          <p:cNvPr id="17" name="Obraz 16" descr="Obraz zawierający zrzut ekranu, design, sztuka&#10;&#10;Zawartość wygenerowana przez AI może być niepoprawna.">
            <a:extLst>
              <a:ext uri="{FF2B5EF4-FFF2-40B4-BE49-F238E27FC236}">
                <a16:creationId xmlns:a16="http://schemas.microsoft.com/office/drawing/2014/main" id="{50310184-1910-F35E-2D42-909334FA7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091" y="5453395"/>
            <a:ext cx="9687088" cy="4956035"/>
          </a:xfrm>
          <a:prstGeom prst="rect">
            <a:avLst/>
          </a:prstGeom>
        </p:spPr>
      </p:pic>
      <p:sp>
        <p:nvSpPr>
          <p:cNvPr id="18" name="TextBox 9">
            <a:extLst>
              <a:ext uri="{FF2B5EF4-FFF2-40B4-BE49-F238E27FC236}">
                <a16:creationId xmlns:a16="http://schemas.microsoft.com/office/drawing/2014/main" id="{4EA7D1E6-A211-F509-B380-49BF715BC48A}"/>
              </a:ext>
            </a:extLst>
          </p:cNvPr>
          <p:cNvSpPr txBox="1"/>
          <p:nvPr/>
        </p:nvSpPr>
        <p:spPr>
          <a:xfrm>
            <a:off x="9500293" y="61552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7.</a:t>
            </a:r>
          </a:p>
        </p:txBody>
      </p:sp>
      <p:sp>
        <p:nvSpPr>
          <p:cNvPr id="19" name="TextBox 9">
            <a:extLst>
              <a:ext uri="{FF2B5EF4-FFF2-40B4-BE49-F238E27FC236}">
                <a16:creationId xmlns:a16="http://schemas.microsoft.com/office/drawing/2014/main" id="{3250241B-79DB-9660-46EB-D1AF1F95F825}"/>
              </a:ext>
            </a:extLst>
          </p:cNvPr>
          <p:cNvSpPr txBox="1"/>
          <p:nvPr/>
        </p:nvSpPr>
        <p:spPr>
          <a:xfrm>
            <a:off x="12496800" y="61552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8.</a:t>
            </a:r>
          </a:p>
        </p:txBody>
      </p:sp>
      <p:sp>
        <p:nvSpPr>
          <p:cNvPr id="20" name="TextBox 9">
            <a:extLst>
              <a:ext uri="{FF2B5EF4-FFF2-40B4-BE49-F238E27FC236}">
                <a16:creationId xmlns:a16="http://schemas.microsoft.com/office/drawing/2014/main" id="{43763C8F-A4A8-CA83-4E12-4909C972F4C2}"/>
              </a:ext>
            </a:extLst>
          </p:cNvPr>
          <p:cNvSpPr txBox="1"/>
          <p:nvPr/>
        </p:nvSpPr>
        <p:spPr>
          <a:xfrm>
            <a:off x="15171941" y="61604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9.</a:t>
            </a:r>
          </a:p>
        </p:txBody>
      </p:sp>
    </p:spTree>
    <p:extLst>
      <p:ext uri="{BB962C8B-B14F-4D97-AF65-F5344CB8AC3E}">
        <p14:creationId xmlns:p14="http://schemas.microsoft.com/office/powerpoint/2010/main" val="198874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5F56E-7C2E-5908-322E-59F6E0D7A940}"/>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BEC6FE35-BE6B-FF19-068D-AA87CA248481}"/>
              </a:ext>
            </a:extLst>
          </p:cNvPr>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pic>
        <p:nvPicPr>
          <p:cNvPr id="13" name="Picture 12">
            <a:extLst>
              <a:ext uri="{FF2B5EF4-FFF2-40B4-BE49-F238E27FC236}">
                <a16:creationId xmlns:a16="http://schemas.microsoft.com/office/drawing/2014/main" id="{B9FDBCBA-E411-3266-A92E-86E7F0085C69}"/>
              </a:ext>
            </a:extLst>
          </p:cNvPr>
          <p:cNvPicPr>
            <a:picLocks noChangeAspect="1"/>
          </p:cNvPicPr>
          <p:nvPr/>
        </p:nvPicPr>
        <p:blipFill>
          <a:blip r:embed="rId3" cstate="print">
            <a:extLst>
              <a:ext uri="{28A0092B-C50C-407E-A947-70E740481C1C}">
                <a14:useLocalDpi xmlns:a14="http://schemas.microsoft.com/office/drawing/2010/main" val="0"/>
              </a:ext>
            </a:extLst>
          </a:blip>
          <a:srcRect l="33760" r="33760"/>
          <a:stretch/>
        </p:blipFill>
        <p:spPr>
          <a:xfrm>
            <a:off x="13258800" y="142436"/>
            <a:ext cx="4860000" cy="9963279"/>
          </a:xfrm>
          <a:prstGeom prst="rect">
            <a:avLst/>
          </a:prstGeom>
        </p:spPr>
      </p:pic>
      <p:pic>
        <p:nvPicPr>
          <p:cNvPr id="11" name="Picture 10">
            <a:extLst>
              <a:ext uri="{FF2B5EF4-FFF2-40B4-BE49-F238E27FC236}">
                <a16:creationId xmlns:a16="http://schemas.microsoft.com/office/drawing/2014/main" id="{E279238A-9B14-8C54-5A27-55ABB4F05EF2}"/>
              </a:ext>
            </a:extLst>
          </p:cNvPr>
          <p:cNvPicPr>
            <a:picLocks noChangeAspect="1"/>
          </p:cNvPicPr>
          <p:nvPr/>
        </p:nvPicPr>
        <p:blipFill>
          <a:blip r:embed="rId4" cstate="print">
            <a:extLst>
              <a:ext uri="{28A0092B-C50C-407E-A947-70E740481C1C}">
                <a14:useLocalDpi xmlns:a14="http://schemas.microsoft.com/office/drawing/2010/main" val="0"/>
              </a:ext>
            </a:extLst>
          </a:blip>
          <a:srcRect l="13408" r="13408"/>
          <a:stretch/>
        </p:blipFill>
        <p:spPr>
          <a:xfrm>
            <a:off x="8243668" y="156504"/>
            <a:ext cx="4860000" cy="9963279"/>
          </a:xfrm>
          <a:prstGeom prst="rect">
            <a:avLst/>
          </a:prstGeom>
        </p:spPr>
      </p:pic>
      <p:sp>
        <p:nvSpPr>
          <p:cNvPr id="2" name="TextBox 8">
            <a:extLst>
              <a:ext uri="{FF2B5EF4-FFF2-40B4-BE49-F238E27FC236}">
                <a16:creationId xmlns:a16="http://schemas.microsoft.com/office/drawing/2014/main" id="{A6842365-11D7-E45A-B002-654CAF485B34}"/>
              </a:ext>
            </a:extLst>
          </p:cNvPr>
          <p:cNvSpPr txBox="1"/>
          <p:nvPr/>
        </p:nvSpPr>
        <p:spPr>
          <a:xfrm>
            <a:off x="1029956" y="965498"/>
            <a:ext cx="5758365" cy="1282402"/>
          </a:xfrm>
          <a:prstGeom prst="rect">
            <a:avLst/>
          </a:prstGeom>
        </p:spPr>
        <p:txBody>
          <a:bodyPr lIns="0" tIns="0" rIns="0" bIns="0" rtlCol="0" anchor="t">
            <a:spAutoFit/>
          </a:bodyPr>
          <a:lstStyle/>
          <a:p>
            <a:pPr algn="l">
              <a:lnSpc>
                <a:spcPts val="5040"/>
              </a:lnSpc>
            </a:pPr>
            <a:r>
              <a:rPr lang="en-GB" sz="4400" noProof="0" dirty="0">
                <a:solidFill>
                  <a:schemeClr val="bg1"/>
                </a:solidFill>
                <a:latin typeface="Plus Jakarta Sans 2"/>
              </a:rPr>
              <a:t>Aluminium – why we’ve chosen it?</a:t>
            </a:r>
          </a:p>
        </p:txBody>
      </p:sp>
      <p:sp>
        <p:nvSpPr>
          <p:cNvPr id="5" name="TextBox 7">
            <a:extLst>
              <a:ext uri="{FF2B5EF4-FFF2-40B4-BE49-F238E27FC236}">
                <a16:creationId xmlns:a16="http://schemas.microsoft.com/office/drawing/2014/main" id="{85A759DC-0B01-047A-2799-77BB87242397}"/>
              </a:ext>
            </a:extLst>
          </p:cNvPr>
          <p:cNvSpPr txBox="1"/>
          <p:nvPr/>
        </p:nvSpPr>
        <p:spPr>
          <a:xfrm>
            <a:off x="1028700" y="2781300"/>
            <a:ext cx="6134100" cy="6509154"/>
          </a:xfrm>
          <a:prstGeom prst="rect">
            <a:avLst/>
          </a:prstGeom>
        </p:spPr>
        <p:txBody>
          <a:bodyPr wrap="square" lIns="0" tIns="0" rIns="0" bIns="0" rtlCol="0" anchor="t">
            <a:spAutoFit/>
          </a:bodyPr>
          <a:lstStyle/>
          <a:p>
            <a:pPr>
              <a:lnSpc>
                <a:spcPts val="3000"/>
              </a:lnSpc>
            </a:pPr>
            <a:r>
              <a:rPr lang="en-GB" sz="2300" noProof="0" dirty="0">
                <a:solidFill>
                  <a:schemeClr val="bg1"/>
                </a:solidFill>
                <a:latin typeface="Plus Jakarta Sans 1"/>
              </a:rPr>
              <a:t>Aluminium (alloys) are one of the most popular  raw materials used for production of lantern ‚cages’. Aluminium provides an excellent heat transfers from within lantern body.  Die casting processes enables producers to propose various shapes and clever technical solutions, which could be either very hard or impossible to obtain if these products are made of steel only. </a:t>
            </a:r>
          </a:p>
          <a:p>
            <a:pPr algn="l">
              <a:lnSpc>
                <a:spcPts val="3000"/>
              </a:lnSpc>
            </a:pPr>
            <a:endParaRPr lang="en-GB" sz="2300" cap="small" noProof="0" dirty="0">
              <a:solidFill>
                <a:schemeClr val="bg1"/>
              </a:solidFill>
              <a:latin typeface="Plus Jakarta Sans 1"/>
            </a:endParaRPr>
          </a:p>
          <a:p>
            <a:pPr>
              <a:lnSpc>
                <a:spcPts val="3000"/>
              </a:lnSpc>
            </a:pPr>
            <a:r>
              <a:rPr lang="en-GB" sz="2300" noProof="0" dirty="0">
                <a:solidFill>
                  <a:schemeClr val="bg1"/>
                </a:solidFill>
                <a:latin typeface="Plus Jakarta Sans 1"/>
              </a:rPr>
              <a:t>As in case of steel, </a:t>
            </a:r>
            <a:r>
              <a:rPr lang="en-GB" sz="2300" cap="small" noProof="0" dirty="0">
                <a:solidFill>
                  <a:schemeClr val="bg1"/>
                </a:solidFill>
                <a:latin typeface="Plus Jakarta Sans 1"/>
              </a:rPr>
              <a:t>Norlys</a:t>
            </a:r>
            <a:r>
              <a:rPr lang="en-GB" sz="2300" noProof="0" dirty="0">
                <a:solidFill>
                  <a:schemeClr val="bg1"/>
                </a:solidFill>
                <a:latin typeface="Plus Jakarta Sans 1"/>
              </a:rPr>
              <a:t> uses </a:t>
            </a:r>
            <a:r>
              <a:rPr lang="en-GB" sz="2300" noProof="0" dirty="0">
                <a:solidFill>
                  <a:srgbClr val="9D5E39"/>
                </a:solidFill>
                <a:latin typeface="Plus Jakarta Sans 2"/>
              </a:rPr>
              <a:t>European sourced aluminium and </a:t>
            </a:r>
            <a:r>
              <a:rPr lang="en-GB" sz="2300" noProof="0" dirty="0">
                <a:solidFill>
                  <a:schemeClr val="bg1"/>
                </a:solidFill>
                <a:latin typeface="Plus Jakarta Sans 1"/>
              </a:rPr>
              <a:t>performs </a:t>
            </a:r>
            <a:r>
              <a:rPr lang="en-GB" sz="2300" noProof="0" dirty="0">
                <a:solidFill>
                  <a:srgbClr val="9D5E39"/>
                </a:solidFill>
                <a:latin typeface="Plus Jakarta Sans 2"/>
              </a:rPr>
              <a:t>a multi stage physical and chemical surface treatment preparation process,</a:t>
            </a:r>
            <a:r>
              <a:rPr lang="en-GB" sz="2300" noProof="0" dirty="0">
                <a:solidFill>
                  <a:srgbClr val="121212"/>
                </a:solidFill>
                <a:latin typeface="Plus Jakarta Sans 1"/>
              </a:rPr>
              <a:t> </a:t>
            </a:r>
            <a:r>
              <a:rPr lang="en-GB" sz="2300" noProof="0" dirty="0">
                <a:solidFill>
                  <a:schemeClr val="bg1"/>
                </a:solidFill>
                <a:latin typeface="Plus Jakarta Sans 1"/>
              </a:rPr>
              <a:t>in order to assure long lasting anti-corrosion protection.</a:t>
            </a:r>
          </a:p>
          <a:p>
            <a:pPr algn="l">
              <a:lnSpc>
                <a:spcPts val="3000"/>
              </a:lnSpc>
            </a:pPr>
            <a:endParaRPr lang="en-GB" sz="2400" noProof="0" dirty="0">
              <a:solidFill>
                <a:schemeClr val="bg1"/>
              </a:solidFill>
              <a:latin typeface="Plus Jakarta Sans 1"/>
            </a:endParaRPr>
          </a:p>
        </p:txBody>
      </p:sp>
    </p:spTree>
    <p:extLst>
      <p:ext uri="{BB962C8B-B14F-4D97-AF65-F5344CB8AC3E}">
        <p14:creationId xmlns:p14="http://schemas.microsoft.com/office/powerpoint/2010/main" val="126540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CA96-B3AD-CA2D-ED5C-C52C85A4CE5A}"/>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072BDE1C-B81A-5009-99AB-B518B0899F50}"/>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EFE7B543-0A45-FC8A-2585-DF130AA9F000}"/>
              </a:ext>
            </a:extLst>
          </p:cNvPr>
          <p:cNvSpPr/>
          <p:nvPr/>
        </p:nvSpPr>
        <p:spPr>
          <a:xfrm rot="10800000" flipH="1">
            <a:off x="-7776" y="5575828"/>
            <a:ext cx="9500293" cy="4711175"/>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4B8D191C-1879-D04C-BB37-098C36AA79D7}"/>
              </a:ext>
            </a:extLst>
          </p:cNvPr>
          <p:cNvSpPr/>
          <p:nvPr/>
        </p:nvSpPr>
        <p:spPr>
          <a:xfrm rot="10800000" flipV="1">
            <a:off x="8768656" y="0"/>
            <a:ext cx="9519344"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E03FF0FE-40A1-800C-080C-E465094D8AFB}"/>
              </a:ext>
            </a:extLst>
          </p:cNvPr>
          <p:cNvSpPr txBox="1"/>
          <p:nvPr/>
        </p:nvSpPr>
        <p:spPr>
          <a:xfrm>
            <a:off x="11658600" y="6772990"/>
            <a:ext cx="5905500" cy="1815882"/>
          </a:xfrm>
          <a:prstGeom prst="rect">
            <a:avLst/>
          </a:prstGeom>
        </p:spPr>
        <p:txBody>
          <a:bodyPr wrap="square" lIns="0" tIns="0" rIns="0" bIns="0" rtlCol="0" anchor="t">
            <a:spAutoFit/>
          </a:bodyPr>
          <a:lstStyle/>
          <a:p>
            <a:r>
              <a:rPr lang="en-GB" sz="2400" b="1" noProof="0" dirty="0">
                <a:solidFill>
                  <a:srgbClr val="9D5E39"/>
                </a:solidFill>
                <a:latin typeface="Plus Jakarta Sans" pitchFamily="2" charset="-18"/>
                <a:cs typeface="Plus Jakarta Sans" pitchFamily="2" charset="-18"/>
              </a:rPr>
              <a:t>Chemical activation </a:t>
            </a:r>
            <a:r>
              <a:rPr lang="en-GB" noProof="0" dirty="0">
                <a:solidFill>
                  <a:schemeClr val="bg1"/>
                </a:solidFill>
                <a:latin typeface="Plus Jakarta Sans" pitchFamily="2" charset="-18"/>
                <a:cs typeface="Plus Jakarta Sans" pitchFamily="2" charset="-18"/>
              </a:rPr>
              <a:t>Chemical activation before </a:t>
            </a:r>
            <a:r>
              <a:rPr lang="en-GB" noProof="0" dirty="0" err="1">
                <a:solidFill>
                  <a:schemeClr val="bg1"/>
                </a:solidFill>
                <a:latin typeface="Plus Jakarta Sans" pitchFamily="2" charset="-18"/>
                <a:cs typeface="Plus Jakarta Sans" pitchFamily="2" charset="-18"/>
              </a:rPr>
              <a:t>chromating</a:t>
            </a:r>
            <a:r>
              <a:rPr lang="en-GB" noProof="0" dirty="0">
                <a:solidFill>
                  <a:schemeClr val="bg1"/>
                </a:solidFill>
                <a:latin typeface="Plus Jakarta Sans" pitchFamily="2" charset="-18"/>
                <a:cs typeface="Plus Jakarta Sans" pitchFamily="2" charset="-18"/>
              </a:rPr>
              <a:t>. Around </a:t>
            </a:r>
            <a:r>
              <a:rPr lang="pl-PL" noProof="0" dirty="0">
                <a:solidFill>
                  <a:schemeClr val="bg1"/>
                </a:solidFill>
                <a:latin typeface="Plus Jakarta Sans" pitchFamily="2" charset="-18"/>
                <a:cs typeface="Plus Jakarta Sans" pitchFamily="2" charset="-18"/>
              </a:rPr>
              <a:t>2</a:t>
            </a:r>
            <a:r>
              <a:rPr lang="en-GB" noProof="0" dirty="0">
                <a:solidFill>
                  <a:schemeClr val="bg1"/>
                </a:solidFill>
                <a:latin typeface="Plus Jakarta Sans" pitchFamily="2" charset="-18"/>
                <a:cs typeface="Plus Jakarta Sans" pitchFamily="2" charset="-18"/>
              </a:rPr>
              <a:t> minute</a:t>
            </a:r>
            <a:r>
              <a:rPr lang="pl-PL" noProof="0" dirty="0">
                <a:solidFill>
                  <a:schemeClr val="bg1"/>
                </a:solidFill>
                <a:latin typeface="Plus Jakarta Sans" pitchFamily="2" charset="-18"/>
                <a:cs typeface="Plus Jakarta Sans" pitchFamily="2" charset="-18"/>
              </a:rPr>
              <a:t>s</a:t>
            </a:r>
            <a:r>
              <a:rPr lang="en-GB" noProof="0" dirty="0">
                <a:solidFill>
                  <a:schemeClr val="bg1"/>
                </a:solidFill>
                <a:latin typeface="Plus Jakarta Sans" pitchFamily="2" charset="-18"/>
                <a:cs typeface="Plus Jakarta Sans" pitchFamily="2" charset="-18"/>
              </a:rPr>
              <a:t> in special acidic solution.</a:t>
            </a:r>
            <a:r>
              <a:rPr lang="pl-PL" noProof="0" dirty="0">
                <a:solidFill>
                  <a:schemeClr val="bg1"/>
                </a:solidFill>
                <a:latin typeface="Plus Jakarta Sans" pitchFamily="2" charset="-18"/>
                <a:cs typeface="Plus Jakarta Sans" pitchFamily="2" charset="-18"/>
              </a:rPr>
              <a:t> </a:t>
            </a:r>
            <a:r>
              <a:rPr lang="en-GB" noProof="0" dirty="0">
                <a:solidFill>
                  <a:schemeClr val="bg1"/>
                </a:solidFill>
                <a:latin typeface="Plus Jakarta Sans" pitchFamily="2" charset="-18"/>
                <a:cs typeface="Plus Jakarta Sans" pitchFamily="2" charset="-18"/>
              </a:rPr>
              <a:t>It gives better chrome polymer penetration and further paint adhesion.</a:t>
            </a:r>
          </a:p>
          <a:p>
            <a:endParaRPr lang="en-GB" sz="1600" noProof="0" dirty="0">
              <a:solidFill>
                <a:schemeClr val="bg1"/>
              </a:solidFill>
              <a:latin typeface="Plus Jakarta Sans" pitchFamily="2" charset="-18"/>
              <a:cs typeface="Plus Jakarta Sans" pitchFamily="2" charset="-18"/>
            </a:endParaRPr>
          </a:p>
          <a:p>
            <a:pPr algn="just"/>
            <a:r>
              <a:rPr lang="en-GB" sz="2400" b="1" noProof="0" dirty="0">
                <a:solidFill>
                  <a:srgbClr val="9D5E39"/>
                </a:solidFill>
                <a:latin typeface="Plus Jakarta Sans 1" panose="020B0604020202020204" charset="-18"/>
                <a:cs typeface="Plus Jakarta Sans 1" panose="020B0604020202020204" charset="-18"/>
              </a:rPr>
              <a:t>Rinsing</a:t>
            </a:r>
            <a:endParaRPr lang="en-GB" sz="1600" b="1" noProof="0" dirty="0">
              <a:solidFill>
                <a:srgbClr val="9D5E39"/>
              </a:solidFill>
              <a:latin typeface="Plus Jakarta Sans 1" panose="020B0604020202020204" charset="-18"/>
              <a:cs typeface="Plus Jakarta Sans 1" panose="020B0604020202020204" charset="-18"/>
            </a:endParaRPr>
          </a:p>
        </p:txBody>
      </p:sp>
      <p:sp>
        <p:nvSpPr>
          <p:cNvPr id="5" name="TextBox 9">
            <a:extLst>
              <a:ext uri="{FF2B5EF4-FFF2-40B4-BE49-F238E27FC236}">
                <a16:creationId xmlns:a16="http://schemas.microsoft.com/office/drawing/2014/main" id="{B2DE1812-3A6F-0F51-EE14-12A25E8CD943}"/>
              </a:ext>
            </a:extLst>
          </p:cNvPr>
          <p:cNvSpPr txBox="1"/>
          <p:nvPr/>
        </p:nvSpPr>
        <p:spPr>
          <a:xfrm>
            <a:off x="10448638" y="668502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3.</a:t>
            </a:r>
          </a:p>
        </p:txBody>
      </p:sp>
      <p:sp>
        <p:nvSpPr>
          <p:cNvPr id="6" name="TextBox 9">
            <a:extLst>
              <a:ext uri="{FF2B5EF4-FFF2-40B4-BE49-F238E27FC236}">
                <a16:creationId xmlns:a16="http://schemas.microsoft.com/office/drawing/2014/main" id="{1E657614-4D9C-8F1E-EBDA-552530E5D6C7}"/>
              </a:ext>
            </a:extLst>
          </p:cNvPr>
          <p:cNvSpPr txBox="1"/>
          <p:nvPr/>
        </p:nvSpPr>
        <p:spPr>
          <a:xfrm>
            <a:off x="10467688" y="80836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4.</a:t>
            </a:r>
          </a:p>
        </p:txBody>
      </p:sp>
      <p:sp>
        <p:nvSpPr>
          <p:cNvPr id="8" name="TextBox 9">
            <a:extLst>
              <a:ext uri="{FF2B5EF4-FFF2-40B4-BE49-F238E27FC236}">
                <a16:creationId xmlns:a16="http://schemas.microsoft.com/office/drawing/2014/main" id="{D2AD63E4-FF32-9457-3105-4D22029D2FFC}"/>
              </a:ext>
            </a:extLst>
          </p:cNvPr>
          <p:cNvSpPr txBox="1"/>
          <p:nvPr/>
        </p:nvSpPr>
        <p:spPr>
          <a:xfrm>
            <a:off x="1981200" y="2434937"/>
            <a:ext cx="5905500" cy="1846659"/>
          </a:xfrm>
          <a:prstGeom prst="rect">
            <a:avLst/>
          </a:prstGeom>
        </p:spPr>
        <p:txBody>
          <a:bodyPr wrap="square" lIns="0" tIns="0" rIns="0" bIns="0" rtlCol="0" anchor="t">
            <a:spAutoFit/>
          </a:bodyPr>
          <a:lstStyle/>
          <a:p>
            <a:pPr algn="just"/>
            <a:r>
              <a:rPr lang="en-GB" sz="2400" b="1" noProof="0" dirty="0">
                <a:solidFill>
                  <a:srgbClr val="9D5E39"/>
                </a:solidFill>
                <a:latin typeface="Plus Jakarta Sans 1" panose="020B0604020202020204" charset="-18"/>
                <a:cs typeface="Plus Jakarta Sans 1" panose="020B0604020202020204" charset="-18"/>
              </a:rPr>
              <a:t>Cleaning</a:t>
            </a:r>
            <a:r>
              <a:rPr lang="en-GB" noProof="0" dirty="0">
                <a:solidFill>
                  <a:schemeClr val="bg1"/>
                </a:solidFill>
                <a:latin typeface="Plus Jakarta Sans 1" panose="020B0604020202020204" charset="-18"/>
                <a:cs typeface="Plus Jakarta Sans 1" panose="020B0604020202020204" charset="-18"/>
              </a:rPr>
              <a:t> </a:t>
            </a:r>
            <a:r>
              <a:rPr lang="en-GB" noProof="0" dirty="0" err="1">
                <a:solidFill>
                  <a:schemeClr val="bg1"/>
                </a:solidFill>
                <a:latin typeface="Plus Jakarta Sans" pitchFamily="2" charset="-18"/>
                <a:cs typeface="Plus Jakarta Sans" pitchFamily="2" charset="-18"/>
              </a:rPr>
              <a:t>Cleaning</a:t>
            </a:r>
            <a:r>
              <a:rPr lang="en-GB" noProof="0" dirty="0">
                <a:solidFill>
                  <a:schemeClr val="bg1"/>
                </a:solidFill>
                <a:latin typeface="Plus Jakarta Sans" pitchFamily="2" charset="-18"/>
                <a:cs typeface="Plus Jakarta Sans" pitchFamily="2" charset="-18"/>
              </a:rPr>
              <a:t> (chemical, using base solution along with strong detergents) - around </a:t>
            </a:r>
            <a:r>
              <a:rPr lang="pl-PL" noProof="0" dirty="0">
                <a:solidFill>
                  <a:schemeClr val="bg1"/>
                </a:solidFill>
                <a:latin typeface="Plus Jakarta Sans" pitchFamily="2" charset="-18"/>
                <a:cs typeface="Plus Jakarta Sans" pitchFamily="2" charset="-18"/>
              </a:rPr>
              <a:t>10-</a:t>
            </a:r>
            <a:r>
              <a:rPr lang="en-GB" noProof="0" dirty="0">
                <a:solidFill>
                  <a:schemeClr val="bg1"/>
                </a:solidFill>
                <a:latin typeface="Plus Jakarta Sans" pitchFamily="2" charset="-18"/>
                <a:cs typeface="Plus Jakarta Sans" pitchFamily="2" charset="-18"/>
              </a:rPr>
              <a:t>15 minutes </a:t>
            </a:r>
            <a:br>
              <a:rPr lang="en-GB" noProof="0" dirty="0">
                <a:solidFill>
                  <a:schemeClr val="bg1"/>
                </a:solidFill>
                <a:latin typeface="Plus Jakarta Sans" pitchFamily="2" charset="-18"/>
                <a:cs typeface="Plus Jakarta Sans" pitchFamily="2" charset="-18"/>
              </a:rPr>
            </a:br>
            <a:r>
              <a:rPr lang="en-GB" noProof="0" dirty="0">
                <a:solidFill>
                  <a:schemeClr val="bg1"/>
                </a:solidFill>
                <a:latin typeface="Plus Jakarta Sans" pitchFamily="2" charset="-18"/>
                <a:cs typeface="Plus Jakarta Sans" pitchFamily="2" charset="-18"/>
              </a:rPr>
              <a:t>in temp. </a:t>
            </a:r>
            <a:r>
              <a:rPr lang="pl-PL" noProof="0" dirty="0">
                <a:solidFill>
                  <a:schemeClr val="bg1"/>
                </a:solidFill>
                <a:latin typeface="Plus Jakarta Sans" pitchFamily="2" charset="-18"/>
                <a:cs typeface="Plus Jakarta Sans" pitchFamily="2" charset="-18"/>
              </a:rPr>
              <a:t>~</a:t>
            </a:r>
            <a:r>
              <a:rPr lang="en-GB" dirty="0">
                <a:solidFill>
                  <a:schemeClr val="bg1"/>
                </a:solidFill>
                <a:latin typeface="Plus Jakarta Sans 1" panose="020B0604020202020204" charset="-18"/>
                <a:cs typeface="Plus Jakarta Sans 1" panose="020B0604020202020204" charset="-18"/>
              </a:rPr>
              <a:t>50ºC</a:t>
            </a:r>
            <a:r>
              <a:rPr lang="en-GB" noProof="0" dirty="0">
                <a:solidFill>
                  <a:schemeClr val="bg1"/>
                </a:solidFill>
                <a:latin typeface="Plus Jakarta Sans" pitchFamily="2" charset="-18"/>
                <a:cs typeface="Plus Jakarta Sans" pitchFamily="2" charset="-18"/>
              </a:rPr>
              <a:t>. </a:t>
            </a:r>
            <a:r>
              <a:rPr lang="en-GB" dirty="0">
                <a:solidFill>
                  <a:schemeClr val="bg1"/>
                </a:solidFill>
                <a:latin typeface="Plus Jakarta Sans 1" panose="020B0604020202020204" charset="-18"/>
                <a:cs typeface="Plus Jakarta Sans 1" panose="020B0604020202020204" charset="-18"/>
              </a:rPr>
              <a:t>Bath is in constant ﬂow (pumps) which ensures excellent cleaning results.</a:t>
            </a:r>
            <a:endParaRPr lang="en-GB" noProof="0" dirty="0">
              <a:solidFill>
                <a:schemeClr val="bg1"/>
              </a:solidFill>
              <a:latin typeface="Plus Jakarta Sans" pitchFamily="2" charset="-18"/>
              <a:cs typeface="Plus Jakarta Sans" pitchFamily="2" charset="-18"/>
            </a:endParaRPr>
          </a:p>
          <a:p>
            <a:pPr algn="just"/>
            <a:endParaRPr lang="en-GB" noProof="0" dirty="0">
              <a:solidFill>
                <a:schemeClr val="bg1"/>
              </a:solidFill>
              <a:latin typeface="Plus Jakarta Sans" pitchFamily="2" charset="-18"/>
              <a:cs typeface="Plus Jakarta Sans" pitchFamily="2" charset="-18"/>
            </a:endParaRPr>
          </a:p>
          <a:p>
            <a:pPr algn="just"/>
            <a:r>
              <a:rPr lang="en-GB" sz="2400" b="1" noProof="0" dirty="0">
                <a:solidFill>
                  <a:srgbClr val="9D5E39"/>
                </a:solidFill>
                <a:latin typeface="Plus Jakarta Sans 1" panose="020B0604020202020204" charset="-18"/>
                <a:cs typeface="Plus Jakarta Sans 1" panose="020B0604020202020204" charset="-18"/>
              </a:rPr>
              <a:t>Rinsing</a:t>
            </a:r>
            <a:endParaRPr lang="en-GB" sz="1600" b="1" noProof="0" dirty="0">
              <a:solidFill>
                <a:srgbClr val="9D5E39"/>
              </a:solidFill>
              <a:latin typeface="Plus Jakarta Sans 1" panose="020B0604020202020204" charset="-18"/>
              <a:cs typeface="Plus Jakarta Sans 1" panose="020B0604020202020204" charset="-18"/>
            </a:endParaRPr>
          </a:p>
        </p:txBody>
      </p:sp>
      <p:sp>
        <p:nvSpPr>
          <p:cNvPr id="10" name="TextBox 9">
            <a:extLst>
              <a:ext uri="{FF2B5EF4-FFF2-40B4-BE49-F238E27FC236}">
                <a16:creationId xmlns:a16="http://schemas.microsoft.com/office/drawing/2014/main" id="{26513C2A-9777-AC11-1DEF-19A6CFA5E969}"/>
              </a:ext>
            </a:extLst>
          </p:cNvPr>
          <p:cNvSpPr txBox="1"/>
          <p:nvPr/>
        </p:nvSpPr>
        <p:spPr>
          <a:xfrm>
            <a:off x="771238" y="2346970"/>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1.</a:t>
            </a:r>
          </a:p>
        </p:txBody>
      </p:sp>
      <p:sp>
        <p:nvSpPr>
          <p:cNvPr id="12" name="TextBox 9">
            <a:extLst>
              <a:ext uri="{FF2B5EF4-FFF2-40B4-BE49-F238E27FC236}">
                <a16:creationId xmlns:a16="http://schemas.microsoft.com/office/drawing/2014/main" id="{E110A1B6-21EB-55B8-3D3F-A0C292EA0B96}"/>
              </a:ext>
            </a:extLst>
          </p:cNvPr>
          <p:cNvSpPr txBox="1"/>
          <p:nvPr/>
        </p:nvSpPr>
        <p:spPr>
          <a:xfrm>
            <a:off x="782968" y="3771900"/>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2.</a:t>
            </a:r>
          </a:p>
        </p:txBody>
      </p:sp>
      <p:pic>
        <p:nvPicPr>
          <p:cNvPr id="11" name="Obraz 10">
            <a:extLst>
              <a:ext uri="{FF2B5EF4-FFF2-40B4-BE49-F238E27FC236}">
                <a16:creationId xmlns:a16="http://schemas.microsoft.com/office/drawing/2014/main" id="{57D783B9-3D40-BAB1-52C5-EAAA983A5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228" y="-710"/>
            <a:ext cx="9220200" cy="4695359"/>
          </a:xfrm>
          <a:prstGeom prst="rect">
            <a:avLst/>
          </a:prstGeom>
        </p:spPr>
      </p:pic>
      <p:sp>
        <p:nvSpPr>
          <p:cNvPr id="14" name="TextBox 9">
            <a:extLst>
              <a:ext uri="{FF2B5EF4-FFF2-40B4-BE49-F238E27FC236}">
                <a16:creationId xmlns:a16="http://schemas.microsoft.com/office/drawing/2014/main" id="{B4651C23-E9D2-D30A-ADE4-B3A3A10678FA}"/>
              </a:ext>
            </a:extLst>
          </p:cNvPr>
          <p:cNvSpPr txBox="1"/>
          <p:nvPr/>
        </p:nvSpPr>
        <p:spPr>
          <a:xfrm>
            <a:off x="9492517" y="1003636"/>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1.</a:t>
            </a:r>
          </a:p>
        </p:txBody>
      </p:sp>
      <p:sp>
        <p:nvSpPr>
          <p:cNvPr id="15" name="TextBox 9">
            <a:extLst>
              <a:ext uri="{FF2B5EF4-FFF2-40B4-BE49-F238E27FC236}">
                <a16:creationId xmlns:a16="http://schemas.microsoft.com/office/drawing/2014/main" id="{9B0B9E2E-36FE-687A-156F-E62CF7B43F62}"/>
              </a:ext>
            </a:extLst>
          </p:cNvPr>
          <p:cNvSpPr txBox="1"/>
          <p:nvPr/>
        </p:nvSpPr>
        <p:spPr>
          <a:xfrm>
            <a:off x="13934788" y="998577"/>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2.</a:t>
            </a:r>
          </a:p>
        </p:txBody>
      </p:sp>
      <p:pic>
        <p:nvPicPr>
          <p:cNvPr id="18" name="Obraz 17">
            <a:extLst>
              <a:ext uri="{FF2B5EF4-FFF2-40B4-BE49-F238E27FC236}">
                <a16:creationId xmlns:a16="http://schemas.microsoft.com/office/drawing/2014/main" id="{8787E71F-C316-BD83-CDDF-86B5BE0F4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9055"/>
            <a:ext cx="8918228" cy="4562677"/>
          </a:xfrm>
          <a:prstGeom prst="rect">
            <a:avLst/>
          </a:prstGeom>
        </p:spPr>
      </p:pic>
      <p:sp>
        <p:nvSpPr>
          <p:cNvPr id="19" name="TextBox 9">
            <a:extLst>
              <a:ext uri="{FF2B5EF4-FFF2-40B4-BE49-F238E27FC236}">
                <a16:creationId xmlns:a16="http://schemas.microsoft.com/office/drawing/2014/main" id="{AA77BB86-6DF6-7D38-0DA6-5350CA8CD35E}"/>
              </a:ext>
            </a:extLst>
          </p:cNvPr>
          <p:cNvSpPr txBox="1"/>
          <p:nvPr/>
        </p:nvSpPr>
        <p:spPr>
          <a:xfrm>
            <a:off x="663564" y="6598561"/>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3.</a:t>
            </a:r>
          </a:p>
        </p:txBody>
      </p:sp>
      <p:sp>
        <p:nvSpPr>
          <p:cNvPr id="20" name="TextBox 9">
            <a:extLst>
              <a:ext uri="{FF2B5EF4-FFF2-40B4-BE49-F238E27FC236}">
                <a16:creationId xmlns:a16="http://schemas.microsoft.com/office/drawing/2014/main" id="{1AC049DB-B831-6595-EE20-57F097E19354}"/>
              </a:ext>
            </a:extLst>
          </p:cNvPr>
          <p:cNvSpPr txBox="1"/>
          <p:nvPr/>
        </p:nvSpPr>
        <p:spPr>
          <a:xfrm>
            <a:off x="4966730" y="6593591"/>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4.</a:t>
            </a:r>
          </a:p>
        </p:txBody>
      </p:sp>
      <p:sp>
        <p:nvSpPr>
          <p:cNvPr id="7" name="TextBox 9">
            <a:extLst>
              <a:ext uri="{FF2B5EF4-FFF2-40B4-BE49-F238E27FC236}">
                <a16:creationId xmlns:a16="http://schemas.microsoft.com/office/drawing/2014/main" id="{47943C66-9423-2172-B86A-9172D11651EB}"/>
              </a:ext>
            </a:extLst>
          </p:cNvPr>
          <p:cNvSpPr txBox="1"/>
          <p:nvPr/>
        </p:nvSpPr>
        <p:spPr>
          <a:xfrm>
            <a:off x="842468" y="571500"/>
            <a:ext cx="7615732" cy="1282402"/>
          </a:xfrm>
          <a:prstGeom prst="rect">
            <a:avLst/>
          </a:prstGeom>
        </p:spPr>
        <p:txBody>
          <a:bodyPr wrap="square" lIns="0" tIns="0" rIns="0" bIns="0" rtlCol="0" anchor="t">
            <a:spAutoFit/>
          </a:bodyPr>
          <a:lstStyle/>
          <a:p>
            <a:pPr algn="l">
              <a:lnSpc>
                <a:spcPts val="5039"/>
              </a:lnSpc>
            </a:pPr>
            <a:r>
              <a:rPr lang="en-GB" sz="4400" b="1" noProof="0" dirty="0">
                <a:solidFill>
                  <a:schemeClr val="bg1"/>
                </a:solidFill>
                <a:latin typeface="Plus Jakarta Sans 2"/>
              </a:rPr>
              <a:t>Protection of aluminium surface – the process.</a:t>
            </a:r>
          </a:p>
        </p:txBody>
      </p:sp>
    </p:spTree>
    <p:extLst>
      <p:ext uri="{BB962C8B-B14F-4D97-AF65-F5344CB8AC3E}">
        <p14:creationId xmlns:p14="http://schemas.microsoft.com/office/powerpoint/2010/main" val="99469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2B0CD-9EBD-EC46-F62C-ECA0D62A9EB5}"/>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AD15DF07-3739-9D9E-5EAB-D9C0C7506379}"/>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B1760FD5-C329-13C0-F774-B22000266ED6}"/>
              </a:ext>
            </a:extLst>
          </p:cNvPr>
          <p:cNvSpPr/>
          <p:nvPr/>
        </p:nvSpPr>
        <p:spPr>
          <a:xfrm flipH="1" flipV="1">
            <a:off x="8768656" y="5575827"/>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8FC27A06-F42E-5EA6-ACB0-C6624DEA57E3}"/>
              </a:ext>
            </a:extLst>
          </p:cNvPr>
          <p:cNvSpPr/>
          <p:nvPr/>
        </p:nvSpPr>
        <p:spPr>
          <a:xfrm rot="10800000" flipH="1" flipV="1">
            <a:off x="0" y="-33754"/>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71A83672-C683-FDBA-BAC2-D8607465E22B}"/>
              </a:ext>
            </a:extLst>
          </p:cNvPr>
          <p:cNvSpPr txBox="1"/>
          <p:nvPr/>
        </p:nvSpPr>
        <p:spPr>
          <a:xfrm>
            <a:off x="11658600" y="1562100"/>
            <a:ext cx="5905500" cy="1846659"/>
          </a:xfrm>
          <a:prstGeom prst="rect">
            <a:avLst/>
          </a:prstGeom>
        </p:spPr>
        <p:txBody>
          <a:bodyPr wrap="square" lIns="0" tIns="0" rIns="0" bIns="0" rtlCol="0" anchor="t">
            <a:spAutoFit/>
          </a:bodyPr>
          <a:lstStyle/>
          <a:p>
            <a:r>
              <a:rPr lang="en-GB" sz="2400" b="1" noProof="0" dirty="0" err="1">
                <a:solidFill>
                  <a:srgbClr val="9D5E39"/>
                </a:solidFill>
                <a:latin typeface="Plus Jakarta Sans" pitchFamily="2" charset="-18"/>
                <a:cs typeface="Plus Jakarta Sans" pitchFamily="2" charset="-18"/>
              </a:rPr>
              <a:t>Chromating</a:t>
            </a:r>
            <a:r>
              <a:rPr lang="en-GB" noProof="0" dirty="0">
                <a:solidFill>
                  <a:schemeClr val="bg1"/>
                </a:solidFill>
                <a:latin typeface="Plus Jakarta Sans" pitchFamily="2" charset="-18"/>
                <a:cs typeface="Plus Jakarta Sans" pitchFamily="2" charset="-18"/>
              </a:rPr>
              <a:t> (polymer based). It gives excellent corrosion protection.</a:t>
            </a:r>
            <a:r>
              <a:rPr lang="pl-PL" noProof="0" dirty="0">
                <a:solidFill>
                  <a:schemeClr val="bg1"/>
                </a:solidFill>
                <a:latin typeface="Plus Jakarta Sans" pitchFamily="2" charset="-18"/>
                <a:cs typeface="Plus Jakarta Sans" pitchFamily="2" charset="-18"/>
              </a:rPr>
              <a:t> </a:t>
            </a:r>
            <a:r>
              <a:rPr lang="en-GB" noProof="0" dirty="0">
                <a:solidFill>
                  <a:schemeClr val="bg1"/>
                </a:solidFill>
                <a:latin typeface="Plus Jakarta Sans" pitchFamily="2" charset="-18"/>
                <a:cs typeface="Plus Jakarta Sans" pitchFamily="2" charset="-18"/>
              </a:rPr>
              <a:t>Polymer formula gives very good paint adhesion.</a:t>
            </a:r>
          </a:p>
          <a:p>
            <a:endParaRPr lang="en-GB" noProof="0" dirty="0">
              <a:solidFill>
                <a:schemeClr val="bg1"/>
              </a:solidFill>
              <a:latin typeface="Plus Jakarta Sans" pitchFamily="2" charset="-18"/>
              <a:cs typeface="Plus Jakarta Sans" pitchFamily="2" charset="-18"/>
            </a:endParaRPr>
          </a:p>
          <a:p>
            <a:endParaRPr lang="en-GB" noProof="0" dirty="0">
              <a:solidFill>
                <a:schemeClr val="bg1"/>
              </a:solidFill>
              <a:latin typeface="Plus Jakarta Sans" pitchFamily="2" charset="-18"/>
              <a:cs typeface="Plus Jakarta Sans" pitchFamily="2" charset="-18"/>
            </a:endParaRPr>
          </a:p>
          <a:p>
            <a:pPr algn="just"/>
            <a:r>
              <a:rPr lang="en-GB" sz="2400" b="1" noProof="0" dirty="0">
                <a:solidFill>
                  <a:srgbClr val="9D5E39"/>
                </a:solidFill>
                <a:latin typeface="Plus Jakarta Sans 1" panose="020B0604020202020204" charset="-18"/>
                <a:cs typeface="Plus Jakarta Sans 1" panose="020B0604020202020204" charset="-18"/>
              </a:rPr>
              <a:t>Double Rinsing</a:t>
            </a:r>
            <a:endParaRPr lang="en-GB" sz="1600" b="1" noProof="0" dirty="0">
              <a:solidFill>
                <a:srgbClr val="9D5E39"/>
              </a:solidFill>
              <a:latin typeface="Plus Jakarta Sans 1" panose="020B0604020202020204" charset="-18"/>
              <a:cs typeface="Plus Jakarta Sans 1" panose="020B0604020202020204" charset="-18"/>
            </a:endParaRPr>
          </a:p>
        </p:txBody>
      </p:sp>
      <p:sp>
        <p:nvSpPr>
          <p:cNvPr id="5" name="TextBox 9">
            <a:extLst>
              <a:ext uri="{FF2B5EF4-FFF2-40B4-BE49-F238E27FC236}">
                <a16:creationId xmlns:a16="http://schemas.microsoft.com/office/drawing/2014/main" id="{C45D37AE-27EF-4650-D320-9F0718D65BAA}"/>
              </a:ext>
            </a:extLst>
          </p:cNvPr>
          <p:cNvSpPr txBox="1"/>
          <p:nvPr/>
        </p:nvSpPr>
        <p:spPr>
          <a:xfrm>
            <a:off x="10448638" y="14741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5.</a:t>
            </a:r>
          </a:p>
        </p:txBody>
      </p:sp>
      <p:sp>
        <p:nvSpPr>
          <p:cNvPr id="6" name="TextBox 9">
            <a:extLst>
              <a:ext uri="{FF2B5EF4-FFF2-40B4-BE49-F238E27FC236}">
                <a16:creationId xmlns:a16="http://schemas.microsoft.com/office/drawing/2014/main" id="{F5D3DFE7-B89E-7190-B776-46BCF97FA4DF}"/>
              </a:ext>
            </a:extLst>
          </p:cNvPr>
          <p:cNvSpPr txBox="1"/>
          <p:nvPr/>
        </p:nvSpPr>
        <p:spPr>
          <a:xfrm>
            <a:off x="10467688" y="2933700"/>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6.</a:t>
            </a:r>
          </a:p>
        </p:txBody>
      </p:sp>
      <p:sp>
        <p:nvSpPr>
          <p:cNvPr id="8" name="TextBox 9">
            <a:extLst>
              <a:ext uri="{FF2B5EF4-FFF2-40B4-BE49-F238E27FC236}">
                <a16:creationId xmlns:a16="http://schemas.microsoft.com/office/drawing/2014/main" id="{159E4527-3626-3387-8F03-CA77511B9E63}"/>
              </a:ext>
            </a:extLst>
          </p:cNvPr>
          <p:cNvSpPr txBox="1"/>
          <p:nvPr/>
        </p:nvSpPr>
        <p:spPr>
          <a:xfrm>
            <a:off x="1981200" y="6286500"/>
            <a:ext cx="5905500" cy="2462213"/>
          </a:xfrm>
          <a:prstGeom prst="rect">
            <a:avLst/>
          </a:prstGeom>
        </p:spPr>
        <p:txBody>
          <a:bodyPr wrap="square" lIns="0" tIns="0" rIns="0" bIns="0" rtlCol="0" anchor="t">
            <a:spAutoFit/>
          </a:bodyPr>
          <a:lstStyle/>
          <a:p>
            <a:pPr algn="just"/>
            <a:r>
              <a:rPr lang="en-GB" sz="2400" b="1" noProof="0" dirty="0">
                <a:solidFill>
                  <a:srgbClr val="9D5E39"/>
                </a:solidFill>
                <a:latin typeface="Plus Jakarta Sans" pitchFamily="2" charset="-18"/>
                <a:cs typeface="Plus Jakarta Sans" pitchFamily="2" charset="-18"/>
              </a:rPr>
              <a:t>Dryer treatment</a:t>
            </a: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r>
              <a:rPr lang="en-GB" sz="2400" b="1" noProof="0" dirty="0">
                <a:solidFill>
                  <a:srgbClr val="9D5E39"/>
                </a:solidFill>
                <a:latin typeface="Plus Jakarta Sans" pitchFamily="2" charset="-18"/>
                <a:cs typeface="Plus Jakarta Sans" pitchFamily="2" charset="-18"/>
              </a:rPr>
              <a:t>Powder painting (coating)</a:t>
            </a: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r>
              <a:rPr lang="en-GB" sz="2400" b="1" noProof="0" dirty="0">
                <a:solidFill>
                  <a:srgbClr val="9D5E39"/>
                </a:solidFill>
                <a:latin typeface="Plus Jakarta Sans" pitchFamily="2" charset="-18"/>
                <a:cs typeface="Plus Jakarta Sans" pitchFamily="2" charset="-18"/>
              </a:rPr>
              <a:t>Paint polymerization in special oven. </a:t>
            </a:r>
            <a:endParaRPr lang="en-GB" sz="2800" b="1" noProof="0" dirty="0">
              <a:solidFill>
                <a:srgbClr val="9D5E39"/>
              </a:solidFill>
              <a:latin typeface="Plus Jakarta Sans" pitchFamily="2" charset="-18"/>
              <a:cs typeface="Plus Jakarta Sans" pitchFamily="2" charset="-18"/>
            </a:endParaRPr>
          </a:p>
        </p:txBody>
      </p:sp>
      <p:sp>
        <p:nvSpPr>
          <p:cNvPr id="10" name="TextBox 9">
            <a:extLst>
              <a:ext uri="{FF2B5EF4-FFF2-40B4-BE49-F238E27FC236}">
                <a16:creationId xmlns:a16="http://schemas.microsoft.com/office/drawing/2014/main" id="{7D86D83C-AB43-15F4-A0FA-2BC4CDC9D401}"/>
              </a:ext>
            </a:extLst>
          </p:cNvPr>
          <p:cNvSpPr txBox="1"/>
          <p:nvPr/>
        </p:nvSpPr>
        <p:spPr>
          <a:xfrm>
            <a:off x="771238" y="61985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7.</a:t>
            </a:r>
          </a:p>
        </p:txBody>
      </p:sp>
      <p:sp>
        <p:nvSpPr>
          <p:cNvPr id="12" name="TextBox 9">
            <a:extLst>
              <a:ext uri="{FF2B5EF4-FFF2-40B4-BE49-F238E27FC236}">
                <a16:creationId xmlns:a16="http://schemas.microsoft.com/office/drawing/2014/main" id="{E59E2A24-1FD4-1FA1-2DDE-9C881C9E0876}"/>
              </a:ext>
            </a:extLst>
          </p:cNvPr>
          <p:cNvSpPr txBox="1"/>
          <p:nvPr/>
        </p:nvSpPr>
        <p:spPr>
          <a:xfrm>
            <a:off x="790288" y="72454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8.</a:t>
            </a:r>
          </a:p>
        </p:txBody>
      </p:sp>
      <p:sp>
        <p:nvSpPr>
          <p:cNvPr id="13" name="TextBox 9">
            <a:extLst>
              <a:ext uri="{FF2B5EF4-FFF2-40B4-BE49-F238E27FC236}">
                <a16:creationId xmlns:a16="http://schemas.microsoft.com/office/drawing/2014/main" id="{BA871435-2673-98F3-FB95-CA48485E308F}"/>
              </a:ext>
            </a:extLst>
          </p:cNvPr>
          <p:cNvSpPr txBox="1"/>
          <p:nvPr/>
        </p:nvSpPr>
        <p:spPr>
          <a:xfrm>
            <a:off x="793601" y="8236099"/>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9.</a:t>
            </a:r>
          </a:p>
        </p:txBody>
      </p:sp>
      <p:sp>
        <p:nvSpPr>
          <p:cNvPr id="11" name="TextBox 9">
            <a:extLst>
              <a:ext uri="{FF2B5EF4-FFF2-40B4-BE49-F238E27FC236}">
                <a16:creationId xmlns:a16="http://schemas.microsoft.com/office/drawing/2014/main" id="{728DE27A-B612-5BE7-5114-E2292C321DE0}"/>
              </a:ext>
            </a:extLst>
          </p:cNvPr>
          <p:cNvSpPr txBox="1"/>
          <p:nvPr/>
        </p:nvSpPr>
        <p:spPr>
          <a:xfrm>
            <a:off x="771238" y="620431"/>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5.</a:t>
            </a:r>
          </a:p>
        </p:txBody>
      </p:sp>
      <p:sp>
        <p:nvSpPr>
          <p:cNvPr id="14" name="TextBox 9">
            <a:extLst>
              <a:ext uri="{FF2B5EF4-FFF2-40B4-BE49-F238E27FC236}">
                <a16:creationId xmlns:a16="http://schemas.microsoft.com/office/drawing/2014/main" id="{B93E1988-872E-82D5-8350-F820060F54E5}"/>
              </a:ext>
            </a:extLst>
          </p:cNvPr>
          <p:cNvSpPr txBox="1"/>
          <p:nvPr/>
        </p:nvSpPr>
        <p:spPr>
          <a:xfrm>
            <a:off x="4846983" y="620430"/>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6.</a:t>
            </a:r>
          </a:p>
        </p:txBody>
      </p:sp>
      <p:pic>
        <p:nvPicPr>
          <p:cNvPr id="17" name="Obraz 16" descr="Obraz zawierający zrzut ekranu, design, sztuka&#10;&#10;Zawartość wygenerowana przez AI może być niepoprawna.">
            <a:extLst>
              <a:ext uri="{FF2B5EF4-FFF2-40B4-BE49-F238E27FC236}">
                <a16:creationId xmlns:a16="http://schemas.microsoft.com/office/drawing/2014/main" id="{0CFE5328-9777-ED1A-B5F8-0F5D72250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091" y="5453395"/>
            <a:ext cx="9687088" cy="4956035"/>
          </a:xfrm>
          <a:prstGeom prst="rect">
            <a:avLst/>
          </a:prstGeom>
        </p:spPr>
      </p:pic>
      <p:sp>
        <p:nvSpPr>
          <p:cNvPr id="18" name="TextBox 9">
            <a:extLst>
              <a:ext uri="{FF2B5EF4-FFF2-40B4-BE49-F238E27FC236}">
                <a16:creationId xmlns:a16="http://schemas.microsoft.com/office/drawing/2014/main" id="{273ACE20-1D9D-5679-FF1E-74A0FB9446C2}"/>
              </a:ext>
            </a:extLst>
          </p:cNvPr>
          <p:cNvSpPr txBox="1"/>
          <p:nvPr/>
        </p:nvSpPr>
        <p:spPr>
          <a:xfrm>
            <a:off x="9500293" y="61552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7.</a:t>
            </a:r>
          </a:p>
        </p:txBody>
      </p:sp>
      <p:sp>
        <p:nvSpPr>
          <p:cNvPr id="19" name="TextBox 9">
            <a:extLst>
              <a:ext uri="{FF2B5EF4-FFF2-40B4-BE49-F238E27FC236}">
                <a16:creationId xmlns:a16="http://schemas.microsoft.com/office/drawing/2014/main" id="{50181065-D9FE-16FF-7F5A-11B9AE6B6B5D}"/>
              </a:ext>
            </a:extLst>
          </p:cNvPr>
          <p:cNvSpPr txBox="1"/>
          <p:nvPr/>
        </p:nvSpPr>
        <p:spPr>
          <a:xfrm>
            <a:off x="12496800" y="61552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8.</a:t>
            </a:r>
          </a:p>
        </p:txBody>
      </p:sp>
      <p:sp>
        <p:nvSpPr>
          <p:cNvPr id="20" name="TextBox 9">
            <a:extLst>
              <a:ext uri="{FF2B5EF4-FFF2-40B4-BE49-F238E27FC236}">
                <a16:creationId xmlns:a16="http://schemas.microsoft.com/office/drawing/2014/main" id="{E04F586F-56BE-8B4B-DEC3-23C3D427F941}"/>
              </a:ext>
            </a:extLst>
          </p:cNvPr>
          <p:cNvSpPr txBox="1"/>
          <p:nvPr/>
        </p:nvSpPr>
        <p:spPr>
          <a:xfrm>
            <a:off x="15171941" y="6160433"/>
            <a:ext cx="676562" cy="641201"/>
          </a:xfrm>
          <a:prstGeom prst="rect">
            <a:avLst/>
          </a:prstGeom>
        </p:spPr>
        <p:txBody>
          <a:bodyPr wrap="square" lIns="0" tIns="0" rIns="0" bIns="0" rtlCol="0" anchor="t">
            <a:spAutoFit/>
          </a:bodyPr>
          <a:lstStyle/>
          <a:p>
            <a:pPr algn="l">
              <a:lnSpc>
                <a:spcPts val="5039"/>
              </a:lnSpc>
            </a:pPr>
            <a:r>
              <a:rPr lang="en-GB" sz="4400" noProof="0" dirty="0">
                <a:solidFill>
                  <a:schemeClr val="bg1"/>
                </a:solidFill>
                <a:latin typeface="Plus Jakarta Sans 2"/>
              </a:rPr>
              <a:t>9.</a:t>
            </a:r>
          </a:p>
        </p:txBody>
      </p:sp>
      <p:pic>
        <p:nvPicPr>
          <p:cNvPr id="15" name="Obraz 14" descr="Obraz zawierający zrzut ekranu, design, sztuka&#10;&#10;Zawartość wygenerowana przez AI może być niepoprawna.">
            <a:extLst>
              <a:ext uri="{FF2B5EF4-FFF2-40B4-BE49-F238E27FC236}">
                <a16:creationId xmlns:a16="http://schemas.microsoft.com/office/drawing/2014/main" id="{61C2E03B-28F9-D088-E130-155D1C3C1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53"/>
            <a:ext cx="9500293" cy="4860468"/>
          </a:xfrm>
          <a:prstGeom prst="rect">
            <a:avLst/>
          </a:prstGeom>
        </p:spPr>
      </p:pic>
    </p:spTree>
    <p:extLst>
      <p:ext uri="{BB962C8B-B14F-4D97-AF65-F5344CB8AC3E}">
        <p14:creationId xmlns:p14="http://schemas.microsoft.com/office/powerpoint/2010/main" val="299122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3C0CA59E72B93408CF33AE571116D23" ma:contentTypeVersion="1" ma:contentTypeDescription="Utwórz nowy dokument." ma:contentTypeScope="" ma:versionID="1bbf03ec04dd9e478f7b6f1851773a8b">
  <xsd:schema xmlns:xsd="http://www.w3.org/2001/XMLSchema" xmlns:xs="http://www.w3.org/2001/XMLSchema" xmlns:p="http://schemas.microsoft.com/office/2006/metadata/properties" xmlns:ns3="fa101507-515b-4fa1-9eb6-7e24241b99a1" targetNamespace="http://schemas.microsoft.com/office/2006/metadata/properties" ma:root="true" ma:fieldsID="cab304055143eebd9807a94d7aaa58f8" ns3:_="">
    <xsd:import namespace="fa101507-515b-4fa1-9eb6-7e24241b99a1"/>
    <xsd:element name="properties">
      <xsd:complexType>
        <xsd:sequence>
          <xsd:element name="documentManagement">
            <xsd:complexType>
              <xsd:all>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01507-515b-4fa1-9eb6-7e24241b99a1"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36B4D8-327C-46B8-8050-E4875FF25EF4}">
  <ds:schemaRefs>
    <ds:schemaRef ds:uri="http://schemas.microsoft.com/sharepoint/v3/contenttype/forms"/>
  </ds:schemaRefs>
</ds:datastoreItem>
</file>

<file path=customXml/itemProps2.xml><?xml version="1.0" encoding="utf-8"?>
<ds:datastoreItem xmlns:ds="http://schemas.openxmlformats.org/officeDocument/2006/customXml" ds:itemID="{57FCEB5A-BD99-490D-84DD-E81ABC0F3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01507-515b-4fa1-9eb6-7e24241b9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E96327-300D-49F9-A0A1-D7D1A3CDBA95}">
  <ds:schemaRefs>
    <ds:schemaRef ds:uri="http://schemas.microsoft.com/office/2006/documentManagement/types"/>
    <ds:schemaRef ds:uri="http://purl.org/dc/dcmitype/"/>
    <ds:schemaRef ds:uri="fa101507-515b-4fa1-9eb6-7e24241b99a1"/>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5762</TotalTime>
  <Words>870</Words>
  <Application>Microsoft Office PowerPoint</Application>
  <PresentationFormat>Niestandardowy</PresentationFormat>
  <Paragraphs>121</Paragraphs>
  <Slides>11</Slides>
  <Notes>2</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11</vt:i4>
      </vt:variant>
    </vt:vector>
  </HeadingPairs>
  <TitlesOfParts>
    <vt:vector size="19" baseType="lpstr">
      <vt:lpstr>Plus Jakarta Sans 3</vt:lpstr>
      <vt:lpstr>Calibri</vt:lpstr>
      <vt:lpstr>Plus Jakarta Sans 2</vt:lpstr>
      <vt:lpstr>Arial</vt:lpstr>
      <vt:lpstr>Plus Jakarta Sans 1</vt:lpstr>
      <vt:lpstr>Aptos</vt:lpstr>
      <vt:lpstr>Plus Jakarta Sans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Kopia norlys prezentacja</dc:title>
  <dc:creator>Marcin</dc:creator>
  <cp:lastModifiedBy>Michał Kuryłło</cp:lastModifiedBy>
  <cp:revision>56</cp:revision>
  <dcterms:created xsi:type="dcterms:W3CDTF">2006-08-16T00:00:00Z</dcterms:created>
  <dcterms:modified xsi:type="dcterms:W3CDTF">2025-08-12T08:13:37Z</dcterms:modified>
  <dc:identifier>DAFscqo405I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0x010100E3C0CA59E72B93408CF33AE571116D23</vt:lpwstr>
  </property>
</Properties>
</file>