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68" r:id="rId3"/>
    <p:sldId id="269" r:id="rId4"/>
    <p:sldId id="264" r:id="rId5"/>
    <p:sldId id="265" r:id="rId6"/>
    <p:sldId id="298" r:id="rId7"/>
    <p:sldId id="299" r:id="rId8"/>
    <p:sldId id="263" r:id="rId9"/>
    <p:sldId id="266" r:id="rId10"/>
    <p:sldId id="267" r:id="rId11"/>
  </p:sldIdLst>
  <p:sldSz cx="18288000" cy="10287000"/>
  <p:notesSz cx="6858000" cy="9144000"/>
  <p:embeddedFontLst>
    <p:embeddedFont>
      <p:font typeface="Plus Jakarta Sans" pitchFamily="2" charset="-18"/>
      <p:regular r:id="rId13"/>
      <p:bold r:id="rId14"/>
      <p:italic r:id="rId15"/>
      <p:boldItalic r:id="rId16"/>
    </p:embeddedFont>
    <p:embeddedFont>
      <p:font typeface="Plus Jakarta Sans 1" panose="020B0604020202020204" charset="-18"/>
      <p:regular r:id="rId17"/>
      <p:bold r:id="rId18"/>
    </p:embeddedFont>
    <p:embeddedFont>
      <p:font typeface="Plus Jakarta Sans 2" panose="020B0604020202020204" charset="-18"/>
      <p:regular r:id="rId19"/>
      <p:bold r:id="rId20"/>
    </p:embeddedFont>
    <p:embeddedFont>
      <p:font typeface="Plus Jakarta Sans 3" panose="020B0604020202020204" charset="-18"/>
      <p:regular r:id="rId21"/>
    </p:embeddedFont>
    <p:embeddedFont>
      <p:font typeface="Plus Jakarta Sans 5" panose="020B0604020202020204" charset="-1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5E39"/>
    <a:srgbClr val="000000"/>
    <a:srgbClr val="121212"/>
    <a:srgbClr val="8F9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67BD0-C64F-40C0-BEB8-78FA1138A1E3}" type="datetimeFigureOut">
              <a:rPr lang="pl-PL" smtClean="0"/>
              <a:t>13.05.2025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5D243-4191-4FAA-B360-264CD6522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124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5D243-4191-4FAA-B360-264CD65224AB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4430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5D243-4191-4FAA-B360-264CD65224A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108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7004-C2DE-41FE-B6AF-345BC352A2FD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7030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96C7D-0902-A0E5-1104-9249B3E21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65CE74E-A23C-03FC-2603-753863E4F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C049FE-8A5A-3D94-F7A8-D6D1E2B48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C01929E-7CF7-0C51-04D7-3BD23BEF9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7004-C2DE-41FE-B6AF-345BC352A2FD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1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7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D4571EC2-D8F5-C814-D397-A7A43CBE56D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A031E698-A8C5-93D2-9F4C-1FC0F442B3AE}"/>
              </a:ext>
            </a:extLst>
          </p:cNvPr>
          <p:cNvSpPr/>
          <p:nvPr/>
        </p:nvSpPr>
        <p:spPr>
          <a:xfrm>
            <a:off x="3677159" y="6859043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/>
            </a:stretch>
          </a:blipFill>
        </p:spPr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C9254C37-BCDE-39ED-8FF7-B9E539C1DF2F}"/>
              </a:ext>
            </a:extLst>
          </p:cNvPr>
          <p:cNvSpPr/>
          <p:nvPr/>
        </p:nvSpPr>
        <p:spPr>
          <a:xfrm flipH="1" flipV="1">
            <a:off x="-1306816" y="8819736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6356958" y="6356958"/>
                </a:moveTo>
                <a:lnTo>
                  <a:pt x="0" y="6356958"/>
                </a:lnTo>
                <a:lnTo>
                  <a:pt x="0" y="0"/>
                </a:lnTo>
                <a:lnTo>
                  <a:pt x="6356958" y="0"/>
                </a:lnTo>
                <a:lnTo>
                  <a:pt x="6356958" y="6356958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/>
            </a:stretch>
          </a:blipFill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3DC3E39D-5C76-F1BD-FF11-A80A080E71C7}"/>
              </a:ext>
            </a:extLst>
          </p:cNvPr>
          <p:cNvSpPr/>
          <p:nvPr/>
        </p:nvSpPr>
        <p:spPr>
          <a:xfrm>
            <a:off x="13077176" y="6195582"/>
            <a:ext cx="7307054" cy="6671284"/>
          </a:xfrm>
          <a:custGeom>
            <a:avLst/>
            <a:gdLst/>
            <a:ahLst/>
            <a:cxnLst/>
            <a:rect l="l" t="t" r="r" b="b"/>
            <a:pathLst>
              <a:path w="7307054" h="6671284">
                <a:moveTo>
                  <a:pt x="0" y="0"/>
                </a:moveTo>
                <a:lnTo>
                  <a:pt x="7307055" y="0"/>
                </a:lnTo>
                <a:lnTo>
                  <a:pt x="7307055" y="6671284"/>
                </a:lnTo>
                <a:lnTo>
                  <a:pt x="0" y="6671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</a:blip>
            <a:stretch>
              <a:fillRect t="-9529"/>
            </a:stretch>
          </a:blipFill>
        </p:spPr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34697219-7EB3-CF6D-322B-EE2CC69C3492}"/>
              </a:ext>
            </a:extLst>
          </p:cNvPr>
          <p:cNvSpPr/>
          <p:nvPr/>
        </p:nvSpPr>
        <p:spPr>
          <a:xfrm>
            <a:off x="7781658" y="7780526"/>
            <a:ext cx="6871315" cy="6871315"/>
          </a:xfrm>
          <a:custGeom>
            <a:avLst/>
            <a:gdLst/>
            <a:ahLst/>
            <a:cxnLst/>
            <a:rect l="l" t="t" r="r" b="b"/>
            <a:pathLst>
              <a:path w="6871315" h="6871315">
                <a:moveTo>
                  <a:pt x="0" y="0"/>
                </a:moveTo>
                <a:lnTo>
                  <a:pt x="6871315" y="0"/>
                </a:lnTo>
                <a:lnTo>
                  <a:pt x="6871315" y="6871315"/>
                </a:lnTo>
                <a:lnTo>
                  <a:pt x="0" y="6871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7729033E-6241-866B-7C0A-CA7C40556F58}"/>
              </a:ext>
            </a:extLst>
          </p:cNvPr>
          <p:cNvSpPr/>
          <p:nvPr/>
        </p:nvSpPr>
        <p:spPr>
          <a:xfrm>
            <a:off x="14180043" y="631096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</a:blip>
            <a:stretch>
              <a:fillRect/>
            </a:stretch>
          </a:blipFill>
        </p:spPr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671A7CB1-91A7-FF5C-8557-29880298C37A}"/>
              </a:ext>
            </a:extLst>
          </p:cNvPr>
          <p:cNvSpPr/>
          <p:nvPr/>
        </p:nvSpPr>
        <p:spPr>
          <a:xfrm rot="-1573595">
            <a:off x="8257447" y="1889331"/>
            <a:ext cx="7423751" cy="7423751"/>
          </a:xfrm>
          <a:custGeom>
            <a:avLst/>
            <a:gdLst/>
            <a:ahLst/>
            <a:cxnLst/>
            <a:rect l="l" t="t" r="r" b="b"/>
            <a:pathLst>
              <a:path w="7423751" h="7423751">
                <a:moveTo>
                  <a:pt x="0" y="0"/>
                </a:moveTo>
                <a:lnTo>
                  <a:pt x="7423751" y="0"/>
                </a:lnTo>
                <a:lnTo>
                  <a:pt x="7423751" y="7423750"/>
                </a:lnTo>
                <a:lnTo>
                  <a:pt x="0" y="7423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9000"/>
            </a:blip>
            <a:stretch>
              <a:fillRect/>
            </a:stretch>
          </a:blipFill>
        </p:spPr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B4B885D5-6251-D868-A196-58FDE236BB22}"/>
              </a:ext>
            </a:extLst>
          </p:cNvPr>
          <p:cNvSpPr/>
          <p:nvPr/>
        </p:nvSpPr>
        <p:spPr>
          <a:xfrm>
            <a:off x="10902342" y="-3640416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9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6278" y="5043118"/>
            <a:ext cx="6079079" cy="2162368"/>
          </a:xfrm>
          <a:custGeom>
            <a:avLst/>
            <a:gdLst/>
            <a:ahLst/>
            <a:cxnLst/>
            <a:rect l="l" t="t" r="r" b="b"/>
            <a:pathLst>
              <a:path w="4759523" h="1692993">
                <a:moveTo>
                  <a:pt x="0" y="0"/>
                </a:moveTo>
                <a:lnTo>
                  <a:pt x="4759523" y="0"/>
                </a:lnTo>
                <a:lnTo>
                  <a:pt x="4759523" y="1692993"/>
                </a:lnTo>
                <a:lnTo>
                  <a:pt x="0" y="16929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04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06278" y="844884"/>
            <a:ext cx="11285722" cy="2998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311"/>
              </a:lnSpc>
            </a:pPr>
            <a:r>
              <a:rPr lang="pl-PL" sz="8793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Odlewnia</a:t>
            </a:r>
            <a:br>
              <a:rPr lang="pl-PL" sz="8793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</a:br>
            <a:r>
              <a:rPr lang="pl-PL" sz="8793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wysokociśnieniowa</a:t>
            </a:r>
            <a:endParaRPr lang="en-US" sz="8793" dirty="0">
              <a:solidFill>
                <a:srgbClr val="FFFFFF"/>
              </a:solidFill>
              <a:latin typeface="Plus Jakarta Sans 1"/>
              <a:ea typeface="Plus Jakarta Sans 1"/>
              <a:cs typeface="Plus Jakarta Sans 1"/>
              <a:sym typeface="Plus Jakarta Sans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06278" y="4262315"/>
            <a:ext cx="8009122" cy="776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pl-PL" sz="2400" dirty="0">
                <a:solidFill>
                  <a:schemeClr val="bg1"/>
                </a:solidFill>
              </a:rPr>
              <a:t>Specjalizacja w odlewnictwie ciśnieniowym stopów aluminium, obróbce CNC, obróbce powierzchniowej oraz produkcji narzędzi</a:t>
            </a:r>
            <a:r>
              <a:rPr lang="en-US" sz="2200" dirty="0">
                <a:solidFill>
                  <a:schemeClr val="bg1"/>
                </a:solidFill>
                <a:latin typeface="Plus Jakarta Sans 2"/>
                <a:ea typeface="Plus Jakarta Sans 2"/>
                <a:cs typeface="Plus Jakarta Sans 2"/>
                <a:sym typeface="Plus Jakarta Sans 2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56E5658-2362-272E-75E3-755A9677E6D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Freeform 2"/>
          <p:cNvSpPr/>
          <p:nvPr/>
        </p:nvSpPr>
        <p:spPr>
          <a:xfrm>
            <a:off x="8239575" y="5098597"/>
            <a:ext cx="10048425" cy="5188403"/>
          </a:xfrm>
          <a:custGeom>
            <a:avLst/>
            <a:gdLst/>
            <a:ahLst/>
            <a:cxnLst/>
            <a:rect l="l" t="t" r="r" b="b"/>
            <a:pathLst>
              <a:path w="10048425" h="5188403">
                <a:moveTo>
                  <a:pt x="0" y="0"/>
                </a:moveTo>
                <a:lnTo>
                  <a:pt x="10048425" y="0"/>
                </a:lnTo>
                <a:lnTo>
                  <a:pt x="10048425" y="5188403"/>
                </a:lnTo>
                <a:lnTo>
                  <a:pt x="0" y="51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3596" y="703763"/>
            <a:ext cx="4717189" cy="571515"/>
          </a:xfrm>
          <a:custGeom>
            <a:avLst/>
            <a:gdLst/>
            <a:ahLst/>
            <a:cxnLst/>
            <a:rect l="l" t="t" r="r" b="b"/>
            <a:pathLst>
              <a:path w="4717189" h="571515">
                <a:moveTo>
                  <a:pt x="0" y="0"/>
                </a:moveTo>
                <a:lnTo>
                  <a:pt x="4717189" y="0"/>
                </a:lnTo>
                <a:lnTo>
                  <a:pt x="4717189" y="571515"/>
                </a:lnTo>
                <a:lnTo>
                  <a:pt x="0" y="5715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80" t="-97476" b="-95156"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552083" y="6164675"/>
            <a:ext cx="5162918" cy="1605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859"/>
              </a:lnSpc>
            </a:pPr>
            <a:r>
              <a:rPr lang="pl-PL" sz="9899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Kontakt</a:t>
            </a:r>
            <a:endParaRPr lang="en-US" sz="9899" dirty="0">
              <a:solidFill>
                <a:srgbClr val="FFFFFF"/>
              </a:solidFill>
              <a:latin typeface="Plus Jakarta Sans 1"/>
              <a:ea typeface="Plus Jakarta Sans 1"/>
              <a:cs typeface="Plus Jakarta Sans 1"/>
              <a:sym typeface="Plus Jakarta Sans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73596" y="8500116"/>
            <a:ext cx="3052630" cy="88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Ul</a:t>
            </a:r>
            <a:r>
              <a:rPr lang="en-US" sz="1700" dirty="0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. </a:t>
            </a:r>
            <a:r>
              <a:rPr lang="en-US" sz="1700" dirty="0" err="1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Zawiszy</a:t>
            </a:r>
            <a:r>
              <a:rPr lang="en-US" sz="1700" dirty="0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Czarnego</a:t>
            </a:r>
            <a:r>
              <a:rPr lang="en-US" sz="1700" dirty="0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 7 </a:t>
            </a:r>
          </a:p>
          <a:p>
            <a:pPr algn="l"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33-300 Nowy </a:t>
            </a:r>
            <a:r>
              <a:rPr lang="en-US" sz="1700" dirty="0" err="1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Sącz</a:t>
            </a:r>
            <a:r>
              <a:rPr lang="en-US" sz="1700" dirty="0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 / POLAND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dirty="0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foundry.norlys.com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82170" y="8500116"/>
            <a:ext cx="2035638" cy="88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+48 18 449 57 01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 +48 18/ 449 57 00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 odlewnia@norlys.pl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A7BA932-7ED0-4EEB-8AED-9BCEA0DED89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7614606-336A-428B-8AA3-7822CDA78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402549"/>
            <a:ext cx="11549026" cy="8018384"/>
          </a:xfrm>
          <a:prstGeom prst="rect">
            <a:avLst/>
          </a:prstGeom>
          <a:solidFill>
            <a:srgbClr val="121212"/>
          </a:solidFill>
        </p:spPr>
      </p:pic>
      <p:sp>
        <p:nvSpPr>
          <p:cNvPr id="7" name="TextBox 7"/>
          <p:cNvSpPr txBox="1"/>
          <p:nvPr/>
        </p:nvSpPr>
        <p:spPr>
          <a:xfrm>
            <a:off x="2671763" y="3208689"/>
            <a:ext cx="7615237" cy="1256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pl-PL" sz="2000" dirty="0" err="1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Norlys</a:t>
            </a:r>
            <a:r>
              <a:rPr lang="pl-PL" sz="20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 czerpie inspirację ze skandynawskich korzeni, łącząc w sobie odporność i ciepło, obecne nawet podczas długich nocy polarnych, z surową siłą natury i ekstremalnymi warunkami pogodowymi.</a:t>
            </a:r>
            <a:endParaRPr lang="en-US" sz="190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8CE9D2E9-FA4A-49CD-85B9-0A59EC153F1C}"/>
              </a:ext>
            </a:extLst>
          </p:cNvPr>
          <p:cNvSpPr txBox="1"/>
          <p:nvPr/>
        </p:nvSpPr>
        <p:spPr>
          <a:xfrm>
            <a:off x="1028700" y="933450"/>
            <a:ext cx="8648700" cy="800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pl-PL" sz="480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Zrodzony z pasji do światła</a:t>
            </a:r>
            <a:endParaRPr lang="en-US" sz="4800" dirty="0">
              <a:solidFill>
                <a:schemeClr val="bg1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</p:txBody>
      </p:sp>
      <p:pic>
        <p:nvPicPr>
          <p:cNvPr id="14" name="Grafika 13" descr="Drzewo liściaste">
            <a:extLst>
              <a:ext uri="{FF2B5EF4-FFF2-40B4-BE49-F238E27FC236}">
                <a16:creationId xmlns:a16="http://schemas.microsoft.com/office/drawing/2014/main" id="{52938F97-DE17-4E4A-9EA6-0D5C44FD1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700" y="3236399"/>
            <a:ext cx="914400" cy="914400"/>
          </a:xfrm>
          <a:prstGeom prst="rect">
            <a:avLst/>
          </a:prstGeom>
        </p:spPr>
      </p:pic>
      <p:pic>
        <p:nvPicPr>
          <p:cNvPr id="17" name="Grafika 16" descr="Płatek śniegu">
            <a:extLst>
              <a:ext uri="{FF2B5EF4-FFF2-40B4-BE49-F238E27FC236}">
                <a16:creationId xmlns:a16="http://schemas.microsoft.com/office/drawing/2014/main" id="{20A20CA1-2E7F-4CAD-A894-41A2ECA025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57350" y="2987299"/>
            <a:ext cx="571500" cy="571500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0E89D445-DF92-4C8B-8F4D-1CE053E948FE}"/>
              </a:ext>
            </a:extLst>
          </p:cNvPr>
          <p:cNvSpPr txBox="1"/>
          <p:nvPr/>
        </p:nvSpPr>
        <p:spPr>
          <a:xfrm>
            <a:off x="2650981" y="5036574"/>
            <a:ext cx="7345481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pl-PL" sz="20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Ponad 15 000 m² nowoczesnej przestrzeni produkcyjnej, wyposażonej w najnowsze technologie i obsługiwanej przez wysoce wykwalifikowany zespół ekspertów.</a:t>
            </a:r>
            <a:endParaRPr lang="pl-PL" sz="190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</p:txBody>
      </p:sp>
      <p:pic>
        <p:nvPicPr>
          <p:cNvPr id="20" name="Grafika 19" descr="Fabryka">
            <a:extLst>
              <a:ext uri="{FF2B5EF4-FFF2-40B4-BE49-F238E27FC236}">
                <a16:creationId xmlns:a16="http://schemas.microsoft.com/office/drawing/2014/main" id="{3D254BD1-C93B-42CA-83D1-7E759F6976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0438" y="5000884"/>
            <a:ext cx="966138" cy="966138"/>
          </a:xfrm>
          <a:prstGeom prst="rect">
            <a:avLst/>
          </a:prstGeom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C799BDE1-46A4-4217-A392-0C2104CF9E34}"/>
              </a:ext>
            </a:extLst>
          </p:cNvPr>
          <p:cNvSpPr txBox="1"/>
          <p:nvPr/>
        </p:nvSpPr>
        <p:spPr>
          <a:xfrm>
            <a:off x="2682154" y="7024200"/>
            <a:ext cx="7345481" cy="935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pl-PL" sz="20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Jesteśmy dumnym europejskim producentem, wytwarzającym 100% naszych opraw oświetleniowych w Polsce.</a:t>
            </a:r>
            <a:endParaRPr lang="pl-PL" sz="190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20DAEF62-2A23-4E19-9C66-35D1B682E6CD}"/>
              </a:ext>
            </a:extLst>
          </p:cNvPr>
          <p:cNvSpPr/>
          <p:nvPr/>
        </p:nvSpPr>
        <p:spPr>
          <a:xfrm>
            <a:off x="2597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1CDA0A3A-C1DA-D4C9-DA33-80ABA93301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3091" y="6840405"/>
            <a:ext cx="962590" cy="9661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E9A51F53-893B-0A7A-9F4B-8A8799C774E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D5E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oup 2"/>
          <p:cNvGrpSpPr/>
          <p:nvPr/>
        </p:nvGrpSpPr>
        <p:grpSpPr>
          <a:xfrm>
            <a:off x="1883442" y="3582120"/>
            <a:ext cx="14998838" cy="3122759"/>
            <a:chOff x="101301" y="0"/>
            <a:chExt cx="19998449" cy="4163679"/>
          </a:xfrm>
        </p:grpSpPr>
        <p:sp>
          <p:nvSpPr>
            <p:cNvPr id="3" name="AutoShape 3"/>
            <p:cNvSpPr/>
            <p:nvPr/>
          </p:nvSpPr>
          <p:spPr>
            <a:xfrm>
              <a:off x="4179124" y="9237"/>
              <a:ext cx="0" cy="4154442"/>
            </a:xfrm>
            <a:prstGeom prst="line">
              <a:avLst/>
            </a:prstGeom>
            <a:ln w="12700" cap="flat">
              <a:solidFill>
                <a:srgbClr val="ECED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9468810" y="0"/>
              <a:ext cx="0" cy="4154442"/>
            </a:xfrm>
            <a:prstGeom prst="line">
              <a:avLst/>
            </a:prstGeom>
            <a:ln w="12700" cap="flat">
              <a:solidFill>
                <a:srgbClr val="ECED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AutoShape 5"/>
            <p:cNvSpPr/>
            <p:nvPr/>
          </p:nvSpPr>
          <p:spPr>
            <a:xfrm>
              <a:off x="14765719" y="0"/>
              <a:ext cx="0" cy="4154442"/>
            </a:xfrm>
            <a:prstGeom prst="line">
              <a:avLst/>
            </a:prstGeom>
            <a:ln w="12700" cap="flat">
              <a:solidFill>
                <a:srgbClr val="ECED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301" y="756681"/>
              <a:ext cx="2833338" cy="185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760"/>
                </a:lnSpc>
              </a:pPr>
              <a:r>
                <a:rPr lang="en-US" sz="8400" dirty="0">
                  <a:solidFill>
                    <a:srgbClr val="ECEDE7"/>
                  </a:solidFill>
                  <a:latin typeface="Plus Jakarta Sans 1"/>
                </a:rPr>
                <a:t>30+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301" y="2788130"/>
              <a:ext cx="3738377" cy="876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Lat doświadczenia</a:t>
              </a:r>
              <a:br>
                <a:rPr lang="pl-PL" sz="1899" dirty="0">
                  <a:solidFill>
                    <a:srgbClr val="ECEDE7"/>
                  </a:solidFill>
                  <a:latin typeface="Plus Jakarta Sans 2"/>
                </a:rPr>
              </a:b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na rynku</a:t>
              </a:r>
              <a:endParaRPr lang="en-US" sz="1899" dirty="0">
                <a:solidFill>
                  <a:srgbClr val="ECEDE7"/>
                </a:solidFill>
                <a:latin typeface="Plus Jakarta Sans 2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09133" y="756681"/>
              <a:ext cx="3829669" cy="185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760"/>
                </a:lnSpc>
              </a:pPr>
              <a:r>
                <a:rPr lang="en-US" sz="8400">
                  <a:solidFill>
                    <a:srgbClr val="ECEDE7"/>
                  </a:solidFill>
                  <a:latin typeface="Plus Jakarta Sans 1"/>
                </a:rPr>
                <a:t>300+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276421" y="2788130"/>
              <a:ext cx="4899122" cy="876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Pełnych pasji ekspertów</a:t>
              </a:r>
              <a:br>
                <a:rPr lang="pl-PL" sz="1899" dirty="0">
                  <a:solidFill>
                    <a:srgbClr val="ECEDE7"/>
                  </a:solidFill>
                  <a:latin typeface="Plus Jakarta Sans 2"/>
                </a:rPr>
              </a:b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stojących za naszym sukcesem</a:t>
              </a:r>
              <a:endParaRPr lang="en-US" sz="1899" dirty="0">
                <a:solidFill>
                  <a:srgbClr val="ECEDE7"/>
                </a:solidFill>
                <a:latin typeface="Plus Jakarta Sans 2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619108" y="756682"/>
              <a:ext cx="2893325" cy="1816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760"/>
                </a:lnSpc>
              </a:pPr>
              <a:r>
                <a:rPr lang="en-US" sz="8400" dirty="0">
                  <a:solidFill>
                    <a:srgbClr val="ECEDE7"/>
                  </a:solidFill>
                  <a:latin typeface="Plus Jakarta Sans 1"/>
                </a:rPr>
                <a:t>2</a:t>
              </a:r>
              <a:r>
                <a:rPr lang="pl-PL" sz="8400" dirty="0">
                  <a:solidFill>
                    <a:srgbClr val="ECEDE7"/>
                  </a:solidFill>
                  <a:latin typeface="Plus Jakarta Sans 1"/>
                </a:rPr>
                <a:t>5+</a:t>
              </a:r>
              <a:endParaRPr lang="en-US" sz="8400" dirty="0">
                <a:solidFill>
                  <a:srgbClr val="ECEDE7"/>
                </a:solidFill>
                <a:latin typeface="Plus Jakarta Sans 1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1815" y="2805420"/>
              <a:ext cx="3910900" cy="876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Rynków eksportowych na całym świecie</a:t>
              </a:r>
              <a:endParaRPr lang="en-US" sz="1899" dirty="0">
                <a:solidFill>
                  <a:srgbClr val="ECEDE7"/>
                </a:solidFill>
                <a:latin typeface="Plus Jakarta Sans 2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514104" y="756681"/>
              <a:ext cx="4585646" cy="18169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760"/>
                </a:lnSpc>
              </a:pPr>
              <a:r>
                <a:rPr lang="pl-PL" sz="8400" dirty="0">
                  <a:solidFill>
                    <a:srgbClr val="ECEDE7"/>
                  </a:solidFill>
                  <a:latin typeface="Plus Jakarta Sans 1"/>
                </a:rPr>
                <a:t>5mln+</a:t>
              </a:r>
              <a:endParaRPr lang="en-US" sz="8400" dirty="0">
                <a:solidFill>
                  <a:srgbClr val="ECEDE7"/>
                </a:solidFill>
                <a:latin typeface="Plus Jakarta Sans 1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003968" y="2788130"/>
              <a:ext cx="3794905" cy="876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Opraw sprzedanych</a:t>
              </a:r>
              <a:br>
                <a:rPr lang="pl-PL" sz="1899" dirty="0">
                  <a:solidFill>
                    <a:srgbClr val="ECEDE7"/>
                  </a:solidFill>
                  <a:latin typeface="Plus Jakarta Sans 2"/>
                </a:rPr>
              </a:b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na całym świecie</a:t>
              </a:r>
              <a:endParaRPr lang="en-US" sz="1899" dirty="0">
                <a:solidFill>
                  <a:srgbClr val="ECEDE7"/>
                </a:solidFill>
                <a:latin typeface="Plus Jakarta Sans 2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933450"/>
            <a:ext cx="5631894" cy="77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5400" cap="small" dirty="0" err="1">
                <a:solidFill>
                  <a:schemeClr val="bg1"/>
                </a:solidFill>
                <a:latin typeface="Plus Jakarta Sans 1"/>
              </a:rPr>
              <a:t>norlys</a:t>
            </a:r>
            <a:r>
              <a:rPr lang="en-US" sz="4800" dirty="0">
                <a:solidFill>
                  <a:schemeClr val="bg1"/>
                </a:solidFill>
                <a:latin typeface="Plus Jakarta Sans 1"/>
              </a:rPr>
              <a:t> </a:t>
            </a:r>
            <a:r>
              <a:rPr lang="pl-PL" sz="4800" dirty="0">
                <a:solidFill>
                  <a:schemeClr val="bg1"/>
                </a:solidFill>
                <a:latin typeface="Plus Jakarta Sans 1"/>
              </a:rPr>
              <a:t>in </a:t>
            </a:r>
            <a:r>
              <a:rPr lang="pl-PL" sz="4800" dirty="0" err="1">
                <a:solidFill>
                  <a:schemeClr val="bg1"/>
                </a:solidFill>
                <a:latin typeface="Plus Jakarta Sans 1"/>
              </a:rPr>
              <a:t>numbers</a:t>
            </a:r>
            <a:endParaRPr lang="en-US" sz="4800" dirty="0">
              <a:solidFill>
                <a:schemeClr val="bg1"/>
              </a:solidFill>
              <a:latin typeface="Plus Jakarta Sans 1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55" y="0"/>
            <a:ext cx="18288000" cy="10287000"/>
            <a:chOff x="0" y="0"/>
            <a:chExt cx="4816593" cy="2709333"/>
          </a:xfrm>
          <a:solidFill>
            <a:srgbClr val="00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76648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94509" y="1028700"/>
            <a:ext cx="12510871" cy="1454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pl-PL" sz="4800" dirty="0">
                <a:solidFill>
                  <a:srgbClr val="FFFFFF"/>
                </a:solidFill>
                <a:latin typeface="Plus Jakarta Sans 1" panose="020B0604020202020204" charset="-18"/>
                <a:ea typeface="Plus Jakarta Sans 3"/>
                <a:cs typeface="Plus Jakarta Sans 1" panose="020B0604020202020204" charset="-18"/>
                <a:sym typeface="Plus Jakarta Sans 3"/>
              </a:rPr>
              <a:t>Nasza odlewnia obsługuje dwa kluczowe sektory</a:t>
            </a:r>
            <a:endParaRPr lang="en-US" sz="4800" dirty="0">
              <a:solidFill>
                <a:schemeClr val="bg1"/>
              </a:solidFill>
              <a:latin typeface="Plus Jakarta Sans 1" panose="020B0604020202020204" charset="-18"/>
              <a:ea typeface="Plus Jakarta Sans 3"/>
              <a:cs typeface="Plus Jakarta Sans 1" panose="020B0604020202020204" charset="-18"/>
              <a:sym typeface="Plus Jakarta Sans 3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235D6B0F-5B7F-8A04-09FA-E7F70A4D1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2619"/>
            <a:ext cx="13074505" cy="105672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77472" y="3197563"/>
            <a:ext cx="5806286" cy="1180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pl-PL" sz="1900" dirty="0">
                <a:solidFill>
                  <a:srgbClr val="FFFFFF"/>
                </a:solidFill>
                <a:latin typeface="Plus Jakarta Sans 3" panose="020B0604020202020204" charset="-18"/>
                <a:ea typeface="Plus Jakarta Sans 4"/>
                <a:cs typeface="Plus Jakarta Sans 3" panose="020B0604020202020204" charset="-18"/>
                <a:sym typeface="Plus Jakarta Sans 4"/>
              </a:rPr>
              <a:t>W sektorze motoryzacyjnym dostarczamy wysokiej jakości komponenty do wiodących europejskich klientów</a:t>
            </a:r>
            <a:endParaRPr lang="en-US" sz="1900" dirty="0">
              <a:solidFill>
                <a:srgbClr val="FFFFFF"/>
              </a:solidFill>
              <a:latin typeface="Plus Jakarta Sans 3" panose="020B0604020202020204" charset="-18"/>
              <a:ea typeface="Plus Jakarta Sans 4"/>
              <a:cs typeface="Plus Jakarta Sans 3" panose="020B0604020202020204" charset="-18"/>
              <a:sym typeface="Plus Jakarta Sans 4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4D5E0FE6-1F1F-36BB-6989-FB92B0E0FD59}"/>
              </a:ext>
            </a:extLst>
          </p:cNvPr>
          <p:cNvSpPr txBox="1"/>
          <p:nvPr/>
        </p:nvSpPr>
        <p:spPr>
          <a:xfrm>
            <a:off x="2777471" y="4918866"/>
            <a:ext cx="5806286" cy="1180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pl-PL" sz="1900" dirty="0">
                <a:solidFill>
                  <a:srgbClr val="FFFFFF"/>
                </a:solidFill>
                <a:latin typeface="Plus Jakarta Sans 3" panose="020B0604020202020204" charset="-18"/>
                <a:ea typeface="Plus Jakarta Sans 4"/>
                <a:cs typeface="Plus Jakarta Sans 3" panose="020B0604020202020204" charset="-18"/>
                <a:sym typeface="Plus Jakarta Sans 4"/>
              </a:rPr>
              <a:t>Na rynku oświetleniowym nasze produkty oświetlają domy i przestrzenie publiczne w Europie, Azji, Afryce i Australii</a:t>
            </a:r>
            <a:endParaRPr lang="en-US" sz="1900" dirty="0">
              <a:solidFill>
                <a:srgbClr val="FFFFFF"/>
              </a:solidFill>
              <a:latin typeface="Plus Jakarta Sans 3" panose="020B0604020202020204" charset="-18"/>
              <a:ea typeface="Plus Jakarta Sans 3"/>
              <a:cs typeface="Plus Jakarta Sans 3" panose="020B0604020202020204" charset="-18"/>
              <a:sym typeface="Plus Jakarta Sans 3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A1F129A8-7560-57E8-E01F-3EAA13936D63}"/>
              </a:ext>
            </a:extLst>
          </p:cNvPr>
          <p:cNvSpPr txBox="1"/>
          <p:nvPr/>
        </p:nvSpPr>
        <p:spPr>
          <a:xfrm>
            <a:off x="5181600" y="8180848"/>
            <a:ext cx="7391400" cy="769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pl-PL" sz="1900" dirty="0">
                <a:solidFill>
                  <a:srgbClr val="FFFFFF"/>
                </a:solidFill>
                <a:latin typeface="Plus Jakarta Sans 3" panose="020B0604020202020204" charset="-18"/>
                <a:ea typeface="Plus Jakarta Sans 4"/>
                <a:cs typeface="Plus Jakarta Sans 3" panose="020B0604020202020204" charset="-18"/>
                <a:sym typeface="Plus Jakarta Sans 4"/>
              </a:rPr>
              <a:t>Nasze globalne zasięgi i zaangażowanie w doskonałość sprawiają, że jesteśmy zaufanym partnerem w wielu branżach</a:t>
            </a:r>
            <a:endParaRPr lang="en-US" sz="1900" dirty="0">
              <a:solidFill>
                <a:srgbClr val="FFFFFF"/>
              </a:solidFill>
              <a:latin typeface="Plus Jakarta Sans 3" panose="020B0604020202020204" charset="-18"/>
              <a:ea typeface="Plus Jakarta Sans 4"/>
              <a:cs typeface="Plus Jakarta Sans 3" panose="020B0604020202020204" charset="-18"/>
              <a:sym typeface="Plus Jakarta Sans 4"/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FF2C639E-ADC7-7794-A860-11AE7E5432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162300"/>
            <a:ext cx="1015364" cy="1015364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75FD7EBC-5C1B-CF21-45CE-43B4B1691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051126"/>
            <a:ext cx="930574" cy="9305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21676"/>
            <a:chOff x="0" y="0"/>
            <a:chExt cx="4816593" cy="2709333"/>
          </a:xfrm>
          <a:solidFill>
            <a:srgbClr val="000000"/>
          </a:solidFill>
        </p:grpSpPr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76648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EBE404F9-90A1-887A-B735-A09C0C46D45B}"/>
              </a:ext>
            </a:extLst>
          </p:cNvPr>
          <p:cNvSpPr/>
          <p:nvPr/>
        </p:nvSpPr>
        <p:spPr>
          <a:xfrm>
            <a:off x="2597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C9EB349-A756-AB70-9538-2765743C6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9121" y="-109651"/>
            <a:ext cx="10321677" cy="103216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582400" y="7048500"/>
            <a:ext cx="5562600" cy="1180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220"/>
              </a:lnSpc>
            </a:pPr>
            <a:r>
              <a:rPr lang="pl-PL" sz="1900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Odlewnia: </a:t>
            </a:r>
            <a:r>
              <a:rPr lang="pl-PL" sz="1900" dirty="0" err="1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Stanowiacy</a:t>
            </a:r>
            <a:r>
              <a:rPr lang="pl-PL" sz="1900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 20% całkowitego obrotu firmy , dział odlewni  odgrywa </a:t>
            </a:r>
            <a:br>
              <a:rPr lang="pl-PL" sz="1900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</a:br>
            <a:r>
              <a:rPr lang="pl-PL" sz="1900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istotną rolę w generowaniu przychodów firmy</a:t>
            </a:r>
            <a:endParaRPr lang="en-US" sz="1900" dirty="0">
              <a:solidFill>
                <a:srgbClr val="FFFFFF"/>
              </a:solidFill>
              <a:latin typeface="Plus Jakarta Sans 1"/>
              <a:ea typeface="Plus Jakarta Sans 1"/>
              <a:cs typeface="Plus Jakarta Sans 1"/>
              <a:sym typeface="Plus Jakarta Sans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68304" y="1016873"/>
            <a:ext cx="7131992" cy="697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pl-PL" sz="4800" dirty="0">
                <a:solidFill>
                  <a:srgbClr val="FFFFFF"/>
                </a:solidFill>
                <a:latin typeface="Plus Jakarta Sans 1" panose="020B0604020202020204" charset="-18"/>
                <a:ea typeface="Plus Jakarta Sans 3"/>
                <a:cs typeface="Plus Jakarta Sans 1" panose="020B0604020202020204" charset="-18"/>
                <a:sym typeface="Plus Jakarta Sans 3"/>
              </a:rPr>
              <a:t>Wyniki finansowe</a:t>
            </a:r>
            <a:endParaRPr lang="en-US" sz="4800" dirty="0">
              <a:solidFill>
                <a:srgbClr val="FFFFFF"/>
              </a:solidFill>
              <a:latin typeface="Plus Jakarta Sans 1" panose="020B0604020202020204" charset="-18"/>
              <a:ea typeface="Plus Jakarta Sans 3"/>
              <a:cs typeface="Plus Jakarta Sans 1" panose="020B0604020202020204" charset="-18"/>
              <a:sym typeface="Plus Jakarta Sans 3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68304" y="2303842"/>
            <a:ext cx="5789695" cy="1180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pl-PL" sz="1900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Klienci opraw oświetleniowych: Ten segment, który stanowi 80% rocznych przychodów, podkreśla silną pozycję firmy na rynku</a:t>
            </a:r>
            <a:endParaRPr lang="en-US" sz="1900" dirty="0">
              <a:solidFill>
                <a:srgbClr val="FFFFFF"/>
              </a:solidFill>
              <a:latin typeface="Plus Jakarta Sans 1"/>
              <a:ea typeface="Plus Jakarta Sans 1"/>
              <a:cs typeface="Plus Jakarta Sans 1"/>
              <a:sym typeface="Plus Jakarta Sans 1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AA115-6FE1-9512-E6B5-DC9FB6C21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2EDEBEEA-E0F4-3B04-4DF1-4FFAFFC84A1E}"/>
              </a:ext>
            </a:extLst>
          </p:cNvPr>
          <p:cNvSpPr/>
          <p:nvPr/>
        </p:nvSpPr>
        <p:spPr>
          <a:xfrm>
            <a:off x="0" y="15148"/>
            <a:ext cx="18359503" cy="10256704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E00BBE8-871F-BA03-D45A-06F49E43D572}"/>
              </a:ext>
            </a:extLst>
          </p:cNvPr>
          <p:cNvSpPr/>
          <p:nvPr/>
        </p:nvSpPr>
        <p:spPr>
          <a:xfrm>
            <a:off x="75062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8804736-2F10-BCF3-B646-27F4872DF922}"/>
              </a:ext>
            </a:extLst>
          </p:cNvPr>
          <p:cNvSpPr txBox="1"/>
          <p:nvPr/>
        </p:nvSpPr>
        <p:spPr>
          <a:xfrm>
            <a:off x="720794" y="5904944"/>
            <a:ext cx="7585006" cy="4054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CNC </a:t>
            </a:r>
            <a:br>
              <a:rPr lang="pl-PL" sz="4400" b="1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</a:br>
            <a:endParaRPr lang="pl-PL" sz="1600" b="1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  <a:p>
            <a:pPr>
              <a:lnSpc>
                <a:spcPts val="2520"/>
              </a:lnSpc>
            </a:pPr>
            <a:r>
              <a:rPr lang="pl-PL" sz="19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Proces obróbki </a:t>
            </a:r>
            <a:br>
              <a:rPr lang="pl-PL" sz="19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</a:br>
            <a: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Obróbka CNC na zaawansowanych maszynach 4-osiowych z hydraulicznym mocowaniem zapewnia precyzję i wysoką jakość, nawet w przypadku skomplikowanych odlewów</a:t>
            </a:r>
            <a:b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</a:br>
            <a:b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</a:br>
            <a:r>
              <a:rPr lang="pl-PL" sz="19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Proces oczyszczania </a:t>
            </a:r>
            <a:br>
              <a:rPr lang="pl-PL" sz="1900" b="1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</a:br>
            <a: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Zautomatyzowane mycie próżniowe i suszenie, skutecznie usuwa oleje, płyny chłodzące i wióry z trudnych do obróbki </a:t>
            </a:r>
            <a:r>
              <a:rPr lang="pl-PL" sz="1900" dirty="0" err="1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częsci</a:t>
            </a:r>
            <a:endParaRPr lang="en-US" sz="190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  <a:p>
            <a:endParaRPr lang="en-US" sz="160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7F9EC389-D728-E3BD-F876-96AE9932A1F7}"/>
              </a:ext>
            </a:extLst>
          </p:cNvPr>
          <p:cNvSpPr txBox="1"/>
          <p:nvPr/>
        </p:nvSpPr>
        <p:spPr>
          <a:xfrm>
            <a:off x="10210800" y="871994"/>
            <a:ext cx="7345481" cy="763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pl-PL" sz="4400" dirty="0">
                <a:solidFill>
                  <a:srgbClr val="FFFFFF"/>
                </a:solidFill>
                <a:latin typeface="Plus Jakarta Sans 1" panose="020B0604020202020204" charset="-18"/>
                <a:ea typeface="Plus Jakarta Sans 3"/>
                <a:cs typeface="Plus Jakarta Sans 1" panose="020B0604020202020204" charset="-18"/>
                <a:sym typeface="Plus Jakarta Sans 3"/>
              </a:rPr>
              <a:t>Odlewnia</a:t>
            </a:r>
            <a:endParaRPr lang="en-US" sz="4400" dirty="0">
              <a:solidFill>
                <a:srgbClr val="ECEDE7"/>
              </a:solidFill>
              <a:latin typeface="Plus Jakarta Sans 1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6064CBB0-7C4E-C680-D534-459649948D6F}"/>
              </a:ext>
            </a:extLst>
          </p:cNvPr>
          <p:cNvSpPr txBox="1"/>
          <p:nvPr/>
        </p:nvSpPr>
        <p:spPr>
          <a:xfrm>
            <a:off x="10210800" y="2029986"/>
            <a:ext cx="7696200" cy="2046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1900" b="1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Odlewanie ciśnieniowe stopów aluminium</a:t>
            </a:r>
            <a:br>
              <a:rPr lang="pl-PL" sz="1900" b="1" dirty="0">
                <a:solidFill>
                  <a:srgbClr val="9D5E39"/>
                </a:solidFill>
              </a:rPr>
            </a:br>
            <a:r>
              <a:rPr lang="pl-PL" sz="1900" b="1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-Piece o wysokiej efektywności</a:t>
            </a:r>
            <a:endParaRPr lang="en-US" sz="190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  <a:p>
            <a: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-W pełni zautomatyzowane komory odlewnicze z kontrolą w czasie rzeczywistym</a:t>
            </a:r>
            <a:endParaRPr lang="en-US" sz="190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  <a:p>
            <a: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-Systemy próżniowe do odlewania w warunkach niskiego ciśnienia</a:t>
            </a:r>
            <a:endParaRPr lang="en-US" sz="190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  <a:p>
            <a: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-Prasy do przycinania i urządzenia do obróbki powierzchniowej</a:t>
            </a:r>
            <a:endParaRPr lang="en-US" sz="190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4DE23AA-F0DF-B51E-E0EC-AA355949C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r="1689"/>
          <a:stretch/>
        </p:blipFill>
        <p:spPr>
          <a:xfrm>
            <a:off x="10786" y="15148"/>
            <a:ext cx="4680000" cy="4680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859095A-9831-5946-2DB5-10891443EC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4" r="6001"/>
          <a:stretch/>
        </p:blipFill>
        <p:spPr>
          <a:xfrm>
            <a:off x="10786" y="0"/>
            <a:ext cx="4680000" cy="468927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218CCD8D-01A1-D0F0-0295-7C942AFF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2" y="5600700"/>
            <a:ext cx="4696550" cy="469655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77317C22-74A3-D915-7B2F-34727C5757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750" y="5600700"/>
            <a:ext cx="4696550" cy="4696550"/>
          </a:xfrm>
          <a:prstGeom prst="rect">
            <a:avLst/>
          </a:prstGeom>
        </p:spPr>
      </p:pic>
      <p:sp>
        <p:nvSpPr>
          <p:cNvPr id="3" name="Prostokąt: jeden zaokrąglony róg 2">
            <a:extLst>
              <a:ext uri="{FF2B5EF4-FFF2-40B4-BE49-F238E27FC236}">
                <a16:creationId xmlns:a16="http://schemas.microsoft.com/office/drawing/2014/main" id="{FE6994D0-97B1-701A-3B7B-998142EEEF5A}"/>
              </a:ext>
            </a:extLst>
          </p:cNvPr>
          <p:cNvSpPr/>
          <p:nvPr/>
        </p:nvSpPr>
        <p:spPr>
          <a:xfrm rot="5400000">
            <a:off x="4902890" y="6300"/>
            <a:ext cx="4680000" cy="4680000"/>
          </a:xfrm>
          <a:prstGeom prst="round1Rect">
            <a:avLst/>
          </a:prstGeom>
          <a:blipFill dpi="0" rotWithShape="0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7A90C93-B07C-ED3E-5DE6-BC74549FD4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50" y="5748050"/>
            <a:ext cx="919450" cy="91945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05474C6E-7B45-32C9-7FC3-45BB76D632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887" y="896647"/>
            <a:ext cx="670913" cy="67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72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2F7DF-8642-5084-7F99-B4D0CC999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DC20D17-A6D6-3569-BE2B-BC8F810EF42A}"/>
              </a:ext>
            </a:extLst>
          </p:cNvPr>
          <p:cNvSpPr/>
          <p:nvPr/>
        </p:nvSpPr>
        <p:spPr>
          <a:xfrm>
            <a:off x="0" y="15148"/>
            <a:ext cx="18359503" cy="10256704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5C466CA-5811-FEB3-6582-421F19F36532}"/>
              </a:ext>
            </a:extLst>
          </p:cNvPr>
          <p:cNvSpPr txBox="1"/>
          <p:nvPr/>
        </p:nvSpPr>
        <p:spPr>
          <a:xfrm>
            <a:off x="720794" y="5908880"/>
            <a:ext cx="758500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Laboratorium </a:t>
            </a:r>
            <a:endParaRPr lang="pl-PL" sz="160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EA9346FC-C706-B1F6-7A3F-968FFD7EA5A3}"/>
              </a:ext>
            </a:extLst>
          </p:cNvPr>
          <p:cNvSpPr txBox="1"/>
          <p:nvPr/>
        </p:nvSpPr>
        <p:spPr>
          <a:xfrm>
            <a:off x="10241347" y="924769"/>
            <a:ext cx="734548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l-PL" sz="4400" b="0" i="0" dirty="0">
                <a:solidFill>
                  <a:srgbClr val="FFFFFF"/>
                </a:solidFill>
                <a:effectLst/>
                <a:latin typeface="Plus Jakarta Sans 3" panose="020B0604020202020204" charset="-18"/>
                <a:cs typeface="Plus Jakarta Sans 3" panose="020B0604020202020204" charset="-18"/>
              </a:rPr>
              <a:t>Narzędziownia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95B6A99-3F7F-D042-FB4D-763B445D0F13}"/>
              </a:ext>
            </a:extLst>
          </p:cNvPr>
          <p:cNvSpPr txBox="1"/>
          <p:nvPr/>
        </p:nvSpPr>
        <p:spPr>
          <a:xfrm>
            <a:off x="10241347" y="2095500"/>
            <a:ext cx="6477000" cy="2046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buNone/>
            </a:pPr>
            <a:r>
              <a:rPr lang="pl-PL" sz="1900" b="0" i="0" cap="small" dirty="0" err="1">
                <a:solidFill>
                  <a:srgbClr val="FFFFFF"/>
                </a:solidFill>
                <a:effectLst/>
                <a:latin typeface="Plus Jakarta Sans 3" panose="020B0604020202020204" charset="-18"/>
                <a:cs typeface="Plus Jakarta Sans 3" panose="020B0604020202020204" charset="-18"/>
              </a:rPr>
              <a:t>Norlys</a:t>
            </a:r>
            <a:r>
              <a:rPr lang="pl-PL" sz="1900" b="0" i="0" dirty="0">
                <a:solidFill>
                  <a:srgbClr val="FFFFFF"/>
                </a:solidFill>
                <a:effectLst/>
                <a:latin typeface="Plus Jakarta Sans 3" panose="020B0604020202020204" charset="-18"/>
                <a:cs typeface="Plus Jakarta Sans 3" panose="020B0604020202020204" charset="-18"/>
              </a:rPr>
              <a:t> dysponuje nowoczesną narzędziownią , w której wytwarzane są </a:t>
            </a:r>
            <a:r>
              <a:rPr lang="pl-PL" sz="1900" b="0" i="0" dirty="0">
                <a:solidFill>
                  <a:srgbClr val="9D5E39"/>
                </a:solidFill>
                <a:effectLst/>
                <a:latin typeface="Plus Jakarta Sans 3" panose="020B0604020202020204" charset="-18"/>
                <a:cs typeface="Plus Jakarta Sans 3" panose="020B0604020202020204" charset="-18"/>
              </a:rPr>
              <a:t>formy do odlewania ciśnieniowego, matryce do przycinania oraz narzędzia do mocowania. </a:t>
            </a:r>
            <a:r>
              <a:rPr lang="pl-PL" sz="1900" b="0" i="0" dirty="0">
                <a:solidFill>
                  <a:srgbClr val="FFFFFF"/>
                </a:solidFill>
                <a:effectLst/>
                <a:latin typeface="Plus Jakarta Sans 3" panose="020B0604020202020204" charset="-18"/>
                <a:cs typeface="Plus Jakarta Sans 3" panose="020B0604020202020204" charset="-18"/>
              </a:rPr>
              <a:t>Przeprowadzamy regularne prace konserwacyjne i naprawcze wszystkich form wykorzystywanych w naszej odlewni. Posiadamy nowoczesny park maszynowy. </a:t>
            </a:r>
            <a:endParaRPr lang="en-US" sz="1900" b="0" i="0" dirty="0">
              <a:solidFill>
                <a:srgbClr val="9D5E39"/>
              </a:solidFill>
              <a:effectLst/>
              <a:latin typeface="Plus Jakarta Sans 3" panose="020B0604020202020204" charset="-18"/>
              <a:cs typeface="Plus Jakarta Sans 3" panose="020B0604020202020204" charset="-18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42A0942-6E3D-B7ED-30D8-83BDB45D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r="1689"/>
          <a:stretch/>
        </p:blipFill>
        <p:spPr>
          <a:xfrm>
            <a:off x="10786" y="15148"/>
            <a:ext cx="4680000" cy="4680000"/>
          </a:xfrm>
          <a:prstGeom prst="rect">
            <a:avLst/>
          </a:prstGeom>
        </p:spPr>
      </p:pic>
      <p:sp>
        <p:nvSpPr>
          <p:cNvPr id="28" name="Prostokąt: jeden zaokrąglony róg 27">
            <a:extLst>
              <a:ext uri="{FF2B5EF4-FFF2-40B4-BE49-F238E27FC236}">
                <a16:creationId xmlns:a16="http://schemas.microsoft.com/office/drawing/2014/main" id="{0C83062F-C693-0D7C-5535-F6C69FD7EAE0}"/>
              </a:ext>
            </a:extLst>
          </p:cNvPr>
          <p:cNvSpPr/>
          <p:nvPr/>
        </p:nvSpPr>
        <p:spPr>
          <a:xfrm rot="5400000">
            <a:off x="4902890" y="15148"/>
            <a:ext cx="4680000" cy="4680000"/>
          </a:xfrm>
          <a:prstGeom prst="round1Rect">
            <a:avLst/>
          </a:prstGeom>
          <a:blipFill dpi="0" rotWithShape="0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4" name="Grafika 33" descr="Młotek z wypełnieniem pełnym">
            <a:extLst>
              <a:ext uri="{FF2B5EF4-FFF2-40B4-BE49-F238E27FC236}">
                <a16:creationId xmlns:a16="http://schemas.microsoft.com/office/drawing/2014/main" id="{CECB501B-7743-EF72-6031-76747531F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65212" y="924769"/>
            <a:ext cx="727188" cy="727188"/>
          </a:xfrm>
          <a:prstGeom prst="rect">
            <a:avLst/>
          </a:prstGeom>
        </p:spPr>
      </p:pic>
      <p:pic>
        <p:nvPicPr>
          <p:cNvPr id="39" name="Grafika 38" descr="Znaczek — znacznik wyboru z wypełnieniem pełnym">
            <a:extLst>
              <a:ext uri="{FF2B5EF4-FFF2-40B4-BE49-F238E27FC236}">
                <a16:creationId xmlns:a16="http://schemas.microsoft.com/office/drawing/2014/main" id="{B4AC2E73-AAE8-D1DF-8114-9D5775290A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00599" y="5790233"/>
            <a:ext cx="914401" cy="91440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5D49935-7D1F-C720-8704-95E6B709D8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464" r="19612" b="-464"/>
          <a:stretch/>
        </p:blipFill>
        <p:spPr>
          <a:xfrm>
            <a:off x="13636152" y="5600700"/>
            <a:ext cx="4721949" cy="467347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2A62C33-7AC7-D2AA-86A7-864B1DE6D0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261" y="5600700"/>
            <a:ext cx="4673473" cy="4673473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AAFDB202-100C-009F-ED5C-8CB89FA4E5B8}"/>
              </a:ext>
            </a:extLst>
          </p:cNvPr>
          <p:cNvSpPr txBox="1"/>
          <p:nvPr/>
        </p:nvSpPr>
        <p:spPr>
          <a:xfrm>
            <a:off x="720794" y="7024426"/>
            <a:ext cx="6213406" cy="2631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pl-PL" sz="1900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Nowoczesne laboratorium umożliwia precyzyjną kontrolę na każdym etapie produkcji. Do kluczowego wyposażenia należą:</a:t>
            </a:r>
            <a:b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</a:br>
            <a: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-Maszyna  CMM</a:t>
            </a:r>
            <a:b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</a:br>
            <a: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-</a:t>
            </a:r>
            <a:r>
              <a:rPr lang="pl-PL" sz="1900" dirty="0" err="1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Spektometr</a:t>
            </a:r>
            <a: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  </a:t>
            </a:r>
            <a:b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</a:br>
            <a: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-Sprzęt do pomiaru gęstości </a:t>
            </a:r>
            <a:b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</a:br>
            <a: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-Twardościomierz</a:t>
            </a:r>
            <a:b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</a:br>
            <a: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-RTG</a:t>
            </a:r>
            <a:b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</a:br>
            <a:r>
              <a:rPr lang="pl-PL" sz="19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-Mikroskop Optyczny</a:t>
            </a:r>
            <a:endParaRPr lang="pl-PL" sz="1900" b="1" dirty="0">
              <a:solidFill>
                <a:srgbClr val="9D5E39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38957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62125"/>
            <a:ext cx="18288000" cy="10611251"/>
            <a:chOff x="0" y="0"/>
            <a:chExt cx="4816593" cy="27947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94733"/>
            </a:xfrm>
            <a:custGeom>
              <a:avLst/>
              <a:gdLst/>
              <a:ahLst/>
              <a:cxnLst/>
              <a:rect l="l" t="t" r="r" b="b"/>
              <a:pathLst>
                <a:path w="4816592" h="2794733">
                  <a:moveTo>
                    <a:pt x="0" y="0"/>
                  </a:moveTo>
                  <a:lnTo>
                    <a:pt x="4816592" y="0"/>
                  </a:lnTo>
                  <a:lnTo>
                    <a:pt x="4816592" y="2794733"/>
                  </a:lnTo>
                  <a:lnTo>
                    <a:pt x="0" y="2794733"/>
                  </a:lnTo>
                  <a:close/>
                </a:path>
              </a:pathLst>
            </a:custGeom>
            <a:solidFill>
              <a:srgbClr val="9D5E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851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88924"/>
            <a:ext cx="8343900" cy="681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pl-PL" sz="4200" dirty="0">
                <a:solidFill>
                  <a:srgbClr val="FFFFFF"/>
                </a:solidFill>
                <a:latin typeface="Plus Jakarta Sans 3"/>
                <a:ea typeface="Plus Jakarta Sans 3"/>
                <a:cs typeface="Plus Jakarta Sans 3"/>
                <a:sym typeface="Plus Jakarta Sans 3"/>
              </a:rPr>
              <a:t>Nasze zaangażowanie w jakość</a:t>
            </a:r>
            <a:endParaRPr lang="en-US" sz="4200" dirty="0">
              <a:solidFill>
                <a:srgbClr val="FFFFFF"/>
              </a:solidFill>
              <a:latin typeface="Plus Jakarta Sans 3"/>
              <a:ea typeface="Plus Jakarta Sans 3"/>
              <a:cs typeface="Plus Jakarta Sans 3"/>
              <a:sym typeface="Plus Jakarta Sans 3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14350" y="4450080"/>
            <a:ext cx="5745168" cy="5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Plus Jakarta Sans 3"/>
                <a:ea typeface="Plus Jakarta Sans 3"/>
                <a:cs typeface="Plus Jakarta Sans 3"/>
                <a:sym typeface="Plus Jakarta Sans 3"/>
              </a:rPr>
              <a:t>ISO 9001:2015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96104" y="5095875"/>
            <a:ext cx="3981659" cy="125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pl-PL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Odzwierciedla to nasze zaangażowanie w jakość, ciągłe doskonalenie i satysfakcję klientów na każdym etapie produkcji.</a:t>
            </a:r>
            <a:endParaRPr lang="en-US" sz="1800" dirty="0">
              <a:solidFill>
                <a:schemeClr val="bg1"/>
              </a:solidFill>
              <a:latin typeface="Plus Jakarta Sans 5" panose="020B0604020202020204" charset="-18"/>
              <a:ea typeface="Plus Jakarta Sans 5"/>
              <a:cs typeface="Plus Jakarta Sans 5" panose="020B0604020202020204" charset="-18"/>
              <a:sym typeface="Plus Jakarta Sans 5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41272" y="5095875"/>
            <a:ext cx="3981659" cy="125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pl-PL" sz="1800" dirty="0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Zapewnia to niezawodność i spójność wymagane przez globalnych producentów motoryzacyjnych </a:t>
            </a:r>
            <a:endParaRPr lang="en-US" sz="1800" dirty="0">
              <a:solidFill>
                <a:srgbClr val="FFFFFF"/>
              </a:solidFill>
              <a:latin typeface="Plus Jakarta Sans 5"/>
              <a:ea typeface="Plus Jakarta Sans 5"/>
              <a:cs typeface="Plus Jakarta Sans 5"/>
              <a:sym typeface="Plus Jakarta Sans 5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910236" y="5095875"/>
            <a:ext cx="3981659" cy="1892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pl-PL" sz="1800" dirty="0">
                <a:solidFill>
                  <a:srgbClr val="FFFFFF"/>
                </a:solidFill>
                <a:latin typeface="Plus Jakarta Sans 5"/>
                <a:ea typeface="Plus Jakarta Sans 5"/>
                <a:cs typeface="Plus Jakarta Sans 5"/>
                <a:sym typeface="Plus Jakarta Sans 5"/>
              </a:rPr>
              <a:t>Kieruje to naszym zarządzaniem zasobami, redukcją odpadów i odpowiedzialnym działaniem- pomagając nam chronić środowisko, jednocześnie utrzymując wysoką produktywność.</a:t>
            </a:r>
            <a:endParaRPr lang="en-US" sz="1800" dirty="0">
              <a:solidFill>
                <a:srgbClr val="FFFFFF"/>
              </a:solidFill>
              <a:latin typeface="Plus Jakarta Sans 5"/>
              <a:ea typeface="Plus Jakarta Sans 5"/>
              <a:cs typeface="Plus Jakarta Sans 5"/>
              <a:sym typeface="Plus Jakarta Sans 5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259518" y="4450080"/>
            <a:ext cx="5745168" cy="5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Plus Jakarta Sans 3"/>
                <a:ea typeface="Plus Jakarta Sans 3"/>
                <a:cs typeface="Plus Jakarta Sans 3"/>
                <a:sym typeface="Plus Jakarta Sans 3"/>
              </a:rPr>
              <a:t>ISO 14001:2015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28482" y="4450080"/>
            <a:ext cx="5745168" cy="5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Plus Jakarta Sans 3"/>
                <a:ea typeface="Plus Jakarta Sans 3"/>
                <a:cs typeface="Plus Jakarta Sans 3"/>
                <a:sym typeface="Plus Jakarta Sans 3"/>
              </a:rPr>
              <a:t>IAFT16949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15409" y="8313420"/>
            <a:ext cx="13033384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pl-PL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Jesteśmy dumni z posiadania trzech certyfikatów systemów jakości: ISO 9001:2015, ISO 14001:2015 oraz IATF 16949:2016. Te certyfikaty świadczą o naszym niezmiennym zaangażowaniu w utrzymanie najwyższych standardów jakości, zarządzania środowiskowego oraz ciągłego doskonalenia we wszystkich aspektach naszej działalności.</a:t>
            </a:r>
            <a:endParaRPr lang="en-US" sz="1800" dirty="0">
              <a:solidFill>
                <a:schemeClr val="bg1"/>
              </a:solidFill>
              <a:latin typeface="Plus Jakarta Sans 3" panose="020B0604020202020204" charset="-18"/>
              <a:ea typeface="Plus Jakarta Sans 4"/>
              <a:cs typeface="Plus Jakarta Sans 3" panose="020B0604020202020204" charset="-18"/>
              <a:sym typeface="Plus Jakarta Sans 4"/>
            </a:endParaRPr>
          </a:p>
        </p:txBody>
      </p:sp>
      <p:sp>
        <p:nvSpPr>
          <p:cNvPr id="13" name="AutoShape 13"/>
          <p:cNvSpPr/>
          <p:nvPr/>
        </p:nvSpPr>
        <p:spPr>
          <a:xfrm flipV="1">
            <a:off x="12436169" y="3187007"/>
            <a:ext cx="0" cy="3634855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5830893" y="3187007"/>
            <a:ext cx="0" cy="3634855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0" y="8996621"/>
            <a:ext cx="1720505" cy="1290379"/>
          </a:xfrm>
          <a:custGeom>
            <a:avLst/>
            <a:gdLst/>
            <a:ahLst/>
            <a:cxnLst/>
            <a:rect l="l" t="t" r="r" b="b"/>
            <a:pathLst>
              <a:path w="1720505" h="1290379">
                <a:moveTo>
                  <a:pt x="0" y="0"/>
                </a:moveTo>
                <a:lnTo>
                  <a:pt x="1720505" y="0"/>
                </a:lnTo>
                <a:lnTo>
                  <a:pt x="1720505" y="1290379"/>
                </a:lnTo>
                <a:lnTo>
                  <a:pt x="0" y="12903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  <a:solidFill>
            <a:srgbClr val="00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76648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8768" y="921543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15184" y="3228527"/>
            <a:ext cx="3521146" cy="3521146"/>
          </a:xfrm>
          <a:custGeom>
            <a:avLst/>
            <a:gdLst/>
            <a:ahLst/>
            <a:cxnLst/>
            <a:rect l="l" t="t" r="r" b="b"/>
            <a:pathLst>
              <a:path w="3521146" h="3521146">
                <a:moveTo>
                  <a:pt x="0" y="0"/>
                </a:moveTo>
                <a:lnTo>
                  <a:pt x="3521146" y="0"/>
                </a:lnTo>
                <a:lnTo>
                  <a:pt x="3521146" y="3521146"/>
                </a:lnTo>
                <a:lnTo>
                  <a:pt x="0" y="3521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84383" y="3228527"/>
            <a:ext cx="3521146" cy="3521146"/>
          </a:xfrm>
          <a:custGeom>
            <a:avLst/>
            <a:gdLst/>
            <a:ahLst/>
            <a:cxnLst/>
            <a:rect l="l" t="t" r="r" b="b"/>
            <a:pathLst>
              <a:path w="3521146" h="3521146">
                <a:moveTo>
                  <a:pt x="0" y="0"/>
                </a:moveTo>
                <a:lnTo>
                  <a:pt x="3521145" y="0"/>
                </a:lnTo>
                <a:lnTo>
                  <a:pt x="3521145" y="3521146"/>
                </a:lnTo>
                <a:lnTo>
                  <a:pt x="0" y="3521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51670" y="3228527"/>
            <a:ext cx="3521146" cy="3521146"/>
          </a:xfrm>
          <a:custGeom>
            <a:avLst/>
            <a:gdLst/>
            <a:ahLst/>
            <a:cxnLst/>
            <a:rect l="l" t="t" r="r" b="b"/>
            <a:pathLst>
              <a:path w="3521146" h="3521146">
                <a:moveTo>
                  <a:pt x="0" y="0"/>
                </a:moveTo>
                <a:lnTo>
                  <a:pt x="3521146" y="0"/>
                </a:lnTo>
                <a:lnTo>
                  <a:pt x="3521146" y="3521146"/>
                </a:lnTo>
                <a:lnTo>
                  <a:pt x="0" y="3521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70258" y="3924300"/>
            <a:ext cx="1288763" cy="1288763"/>
          </a:xfrm>
          <a:custGeom>
            <a:avLst/>
            <a:gdLst/>
            <a:ahLst/>
            <a:cxnLst/>
            <a:rect l="l" t="t" r="r" b="b"/>
            <a:pathLst>
              <a:path w="1288763" h="1288763">
                <a:moveTo>
                  <a:pt x="0" y="0"/>
                </a:moveTo>
                <a:lnTo>
                  <a:pt x="1288764" y="0"/>
                </a:lnTo>
                <a:lnTo>
                  <a:pt x="1288764" y="1288763"/>
                </a:lnTo>
                <a:lnTo>
                  <a:pt x="0" y="1288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30601" y="4122751"/>
            <a:ext cx="1090312" cy="1090312"/>
          </a:xfrm>
          <a:custGeom>
            <a:avLst/>
            <a:gdLst/>
            <a:ahLst/>
            <a:cxnLst/>
            <a:rect l="l" t="t" r="r" b="b"/>
            <a:pathLst>
              <a:path w="1090312" h="1090312">
                <a:moveTo>
                  <a:pt x="0" y="0"/>
                </a:moveTo>
                <a:lnTo>
                  <a:pt x="1090312" y="0"/>
                </a:lnTo>
                <a:lnTo>
                  <a:pt x="1090312" y="1090312"/>
                </a:lnTo>
                <a:lnTo>
                  <a:pt x="0" y="10903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541688" y="4038956"/>
            <a:ext cx="1204623" cy="1204623"/>
          </a:xfrm>
          <a:custGeom>
            <a:avLst/>
            <a:gdLst/>
            <a:ahLst/>
            <a:cxnLst/>
            <a:rect l="l" t="t" r="r" b="b"/>
            <a:pathLst>
              <a:path w="1390286" h="1390286">
                <a:moveTo>
                  <a:pt x="0" y="0"/>
                </a:moveTo>
                <a:lnTo>
                  <a:pt x="1390286" y="0"/>
                </a:lnTo>
                <a:lnTo>
                  <a:pt x="1390286" y="1390286"/>
                </a:lnTo>
                <a:lnTo>
                  <a:pt x="0" y="1390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11808" y="404078"/>
            <a:ext cx="990200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pl-PL" sz="4200" dirty="0">
                <a:solidFill>
                  <a:srgbClr val="9D5E39"/>
                </a:solidFill>
                <a:latin typeface="Plus Jakarta Sans 3"/>
                <a:ea typeface="Plus Jakarta Sans 3"/>
                <a:cs typeface="Plus Jakarta Sans 3"/>
                <a:sym typeface="Plus Jakarta Sans 3"/>
              </a:rPr>
              <a:t>Zrównoważony rozwój, precyzja</a:t>
            </a:r>
            <a:endParaRPr lang="en-US" sz="4200" dirty="0">
              <a:solidFill>
                <a:srgbClr val="9D5E39"/>
              </a:solidFill>
              <a:latin typeface="Plus Jakarta Sans 3"/>
              <a:ea typeface="Plus Jakarta Sans 3"/>
              <a:cs typeface="Plus Jakarta Sans 3"/>
              <a:sym typeface="Plus Jakarta Sans 3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58258" y="5408134"/>
            <a:ext cx="2234997" cy="780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pl-PL" sz="2300" dirty="0">
                <a:solidFill>
                  <a:srgbClr val="000000"/>
                </a:solidFill>
                <a:latin typeface="Plus Jakarta Sans 3"/>
                <a:ea typeface="Plus Jakarta Sans 3"/>
                <a:cs typeface="Plus Jakarta Sans 3"/>
                <a:sym typeface="Plus Jakarta Sans 3"/>
              </a:rPr>
              <a:t>Zrównoważony rozwój</a:t>
            </a:r>
            <a:endParaRPr lang="en-US" sz="2300" dirty="0">
              <a:solidFill>
                <a:srgbClr val="000000"/>
              </a:solidFill>
              <a:latin typeface="Plus Jakarta Sans 3"/>
              <a:ea typeface="Plus Jakarta Sans 3"/>
              <a:cs typeface="Plus Jakarta Sans 3"/>
              <a:sym typeface="Plus Jakarta Sans 3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263714" y="5423355"/>
            <a:ext cx="1760573" cy="78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pl-PL" sz="2300" dirty="0">
                <a:solidFill>
                  <a:srgbClr val="000000"/>
                </a:solidFill>
                <a:latin typeface="Plus Jakarta Sans 3"/>
                <a:ea typeface="Plus Jakarta Sans 3"/>
                <a:cs typeface="Plus Jakarta Sans 3"/>
                <a:sym typeface="Plus Jakarta Sans 3"/>
              </a:rPr>
              <a:t>Ekspansja </a:t>
            </a:r>
            <a:br>
              <a:rPr lang="pl-PL" sz="2300" dirty="0">
                <a:solidFill>
                  <a:srgbClr val="000000"/>
                </a:solidFill>
                <a:latin typeface="Plus Jakarta Sans 3"/>
                <a:ea typeface="Plus Jakarta Sans 3"/>
                <a:cs typeface="Plus Jakarta Sans 3"/>
                <a:sym typeface="Plus Jakarta Sans 3"/>
              </a:rPr>
            </a:br>
            <a:r>
              <a:rPr lang="pl-PL" sz="2300" dirty="0">
                <a:solidFill>
                  <a:srgbClr val="000000"/>
                </a:solidFill>
                <a:latin typeface="Plus Jakarta Sans 3"/>
                <a:ea typeface="Plus Jakarta Sans 3"/>
                <a:cs typeface="Plus Jakarta Sans 3"/>
                <a:sym typeface="Plus Jakarta Sans 3"/>
              </a:rPr>
              <a:t>rynkowa</a:t>
            </a:r>
            <a:endParaRPr lang="en-US" sz="2300" dirty="0">
              <a:solidFill>
                <a:srgbClr val="000000"/>
              </a:solidFill>
              <a:latin typeface="Plus Jakarta Sans 3"/>
              <a:ea typeface="Plus Jakarta Sans 3"/>
              <a:cs typeface="Plus Jakarta Sans 3"/>
              <a:sym typeface="Plus Jakarta Sans 3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735619" y="5423355"/>
            <a:ext cx="2153247" cy="780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pl-PL" sz="2300" dirty="0">
                <a:solidFill>
                  <a:srgbClr val="000000"/>
                </a:solidFill>
                <a:latin typeface="Plus Jakarta Sans 3"/>
                <a:ea typeface="Plus Jakarta Sans 3"/>
                <a:cs typeface="Plus Jakarta Sans 3"/>
                <a:sym typeface="Plus Jakarta Sans 3"/>
              </a:rPr>
              <a:t>Jednocyfrowy</a:t>
            </a:r>
            <a:br>
              <a:rPr lang="pl-PL" sz="2300" dirty="0">
                <a:solidFill>
                  <a:srgbClr val="000000"/>
                </a:solidFill>
                <a:latin typeface="Plus Jakarta Sans 3"/>
                <a:ea typeface="Plus Jakarta Sans 3"/>
                <a:cs typeface="Plus Jakarta Sans 3"/>
                <a:sym typeface="Plus Jakarta Sans 3"/>
              </a:rPr>
            </a:br>
            <a:r>
              <a:rPr lang="pl-PL" sz="2300" dirty="0">
                <a:solidFill>
                  <a:srgbClr val="000000"/>
                </a:solidFill>
                <a:latin typeface="Plus Jakarta Sans 3"/>
                <a:ea typeface="Plus Jakarta Sans 3"/>
                <a:cs typeface="Plus Jakarta Sans 3"/>
                <a:sym typeface="Plus Jakarta Sans 3"/>
              </a:rPr>
              <a:t>PPM</a:t>
            </a:r>
            <a:endParaRPr lang="en-US" sz="2300" dirty="0">
              <a:solidFill>
                <a:srgbClr val="000000"/>
              </a:solidFill>
              <a:latin typeface="Plus Jakarta Sans 3"/>
              <a:ea typeface="Plus Jakarta Sans 3"/>
              <a:cs typeface="Plus Jakarta Sans 3"/>
              <a:sym typeface="Plus Jakarta Sans 3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37780" y="7197348"/>
            <a:ext cx="4075954" cy="138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pl-PL" sz="16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Priorytetem dla nas jest </a:t>
            </a:r>
            <a:r>
              <a:rPr lang="pl-PL" sz="1600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zrównoważony rozwój, wykorzystujemy ekologiczne metody produkcji, </a:t>
            </a:r>
            <a:r>
              <a:rPr lang="pl-PL" sz="160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kierując się silnym poczuciem odpowiedzialności za środowisko.</a:t>
            </a:r>
            <a:endParaRPr lang="en-US" sz="1600" dirty="0">
              <a:solidFill>
                <a:schemeClr val="bg1"/>
              </a:solidFill>
              <a:latin typeface="Plus Jakarta Sans 3" panose="020B0604020202020204" charset="-18"/>
              <a:ea typeface="Plus Jakarta Sans 5"/>
              <a:cs typeface="Plus Jakarta Sans 3" panose="020B0604020202020204" charset="-18"/>
              <a:sym typeface="Plus Jakarta Sans 5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106023" y="7197348"/>
            <a:ext cx="4075954" cy="138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pl-PL" sz="1600" dirty="0">
                <a:solidFill>
                  <a:schemeClr val="bg1"/>
                </a:solidFill>
                <a:latin typeface="Plus Jakarta Sans 3" panose="020B0604020202020204" charset="-18"/>
                <a:ea typeface="Plus Jakarta Sans 5"/>
                <a:cs typeface="Plus Jakarta Sans 3" panose="020B0604020202020204" charset="-18"/>
                <a:sym typeface="Plus Jakarta Sans 5"/>
              </a:rPr>
              <a:t>Dążymy do wzrostu naszej obecności na rynkach </a:t>
            </a:r>
            <a:r>
              <a:rPr lang="pl-PL" sz="1600" dirty="0">
                <a:solidFill>
                  <a:srgbClr val="9D5E39"/>
                </a:solidFill>
                <a:latin typeface="Plus Jakarta Sans 3" panose="020B0604020202020204" charset="-18"/>
                <a:ea typeface="Plus Jakarta Sans 5"/>
                <a:cs typeface="Plus Jakarta Sans 3" panose="020B0604020202020204" charset="-18"/>
                <a:sym typeface="Plus Jakarta Sans 5"/>
              </a:rPr>
              <a:t>lokalnych i globalnych, </a:t>
            </a:r>
            <a:r>
              <a:rPr lang="pl-PL" sz="1600" dirty="0">
                <a:solidFill>
                  <a:schemeClr val="bg1"/>
                </a:solidFill>
                <a:latin typeface="Plus Jakarta Sans 3" panose="020B0604020202020204" charset="-18"/>
                <a:ea typeface="Plus Jakarta Sans 5"/>
                <a:cs typeface="Plus Jakarta Sans 3" panose="020B0604020202020204" charset="-18"/>
                <a:sym typeface="Plus Jakarta Sans 5"/>
              </a:rPr>
              <a:t>budując silne partnerstwa, które odzwierciedlają i rozwijają nasze wartości związane ze zrównoważonym rozwojem.</a:t>
            </a:r>
            <a:endParaRPr lang="en-US" sz="1600" dirty="0">
              <a:solidFill>
                <a:schemeClr val="bg1"/>
              </a:solidFill>
              <a:latin typeface="Plus Jakarta Sans 3" panose="020B0604020202020204" charset="-18"/>
              <a:ea typeface="Plus Jakarta Sans 5"/>
              <a:cs typeface="Plus Jakarta Sans 3" panose="020B0604020202020204" charset="-18"/>
              <a:sym typeface="Plus Jakarta Sans 5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776663" y="7136766"/>
            <a:ext cx="4075954" cy="110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pl-PL" sz="1600" dirty="0">
                <a:solidFill>
                  <a:srgbClr val="FFFFFF"/>
                </a:solidFill>
                <a:latin typeface="Plus Jakarta Sans 3" panose="020B0604020202020204" charset="-18"/>
                <a:ea typeface="Plus Jakarta Sans 5"/>
                <a:cs typeface="Plus Jakarta Sans 3" panose="020B0604020202020204" charset="-18"/>
                <a:sym typeface="Plus Jakarta Sans 5"/>
              </a:rPr>
              <a:t>Dążymy do jednocyfrowego PPM, dzięki ścisłej kontroli jakości, </a:t>
            </a:r>
            <a:r>
              <a:rPr lang="pl-PL" sz="1600" dirty="0">
                <a:solidFill>
                  <a:srgbClr val="9D5E39"/>
                </a:solidFill>
                <a:latin typeface="Plus Jakarta Sans 3" panose="020B0604020202020204" charset="-18"/>
                <a:ea typeface="Plus Jakarta Sans 5"/>
                <a:cs typeface="Plus Jakarta Sans 3" panose="020B0604020202020204" charset="-18"/>
                <a:sym typeface="Plus Jakarta Sans 5"/>
              </a:rPr>
              <a:t>zapewniając najwyższą niezawodność produktów i satysfakcję klientów. </a:t>
            </a:r>
            <a:endParaRPr lang="en-US" sz="1600" dirty="0">
              <a:solidFill>
                <a:srgbClr val="9D5E39"/>
              </a:solidFill>
              <a:latin typeface="Plus Jakarta Sans 3" panose="020B0604020202020204" charset="-18"/>
              <a:ea typeface="Plus Jakarta Sans 5"/>
              <a:cs typeface="Plus Jakarta Sans 3" panose="020B0604020202020204" charset="-18"/>
              <a:sym typeface="Plus Jakarta Sans 5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</Words>
  <Application>Microsoft Office PowerPoint</Application>
  <PresentationFormat>Niestandardowy</PresentationFormat>
  <Paragraphs>59</Paragraphs>
  <Slides>10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8" baseType="lpstr">
      <vt:lpstr>Plus Jakarta Sans 5</vt:lpstr>
      <vt:lpstr>Plus Jakarta Sans 2</vt:lpstr>
      <vt:lpstr>Plus Jakarta Sans</vt:lpstr>
      <vt:lpstr>Plus Jakarta Sans 3</vt:lpstr>
      <vt:lpstr>Arial</vt:lpstr>
      <vt:lpstr>Calibri</vt:lpstr>
      <vt:lpstr>Plus Jakarta Sans 1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odlewnia</dc:title>
  <dc:creator>Marcin</dc:creator>
  <cp:lastModifiedBy>Daria Stadnicka</cp:lastModifiedBy>
  <cp:revision>5</cp:revision>
  <dcterms:created xsi:type="dcterms:W3CDTF">2006-08-16T00:00:00Z</dcterms:created>
  <dcterms:modified xsi:type="dcterms:W3CDTF">2025-05-13T13:34:45Z</dcterms:modified>
  <dc:identifier>DAFwMAyoYLc</dc:identifier>
</cp:coreProperties>
</file>