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60" r:id="rId4"/>
    <p:sldId id="261" r:id="rId5"/>
    <p:sldId id="263" r:id="rId6"/>
    <p:sldId id="265" r:id="rId7"/>
    <p:sldId id="262" r:id="rId8"/>
    <p:sldId id="257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A248"/>
    <a:srgbClr val="FDFFD6"/>
    <a:srgbClr val="9FDDDA"/>
    <a:srgbClr val="8DFFFD"/>
    <a:srgbClr val="FBB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>
        <p:scale>
          <a:sx n="75" d="100"/>
          <a:sy n="75" d="100"/>
        </p:scale>
        <p:origin x="1956" y="9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amil\Desktop\Przychody%20ze%20sprzeda&#380;y%20i%20nak&#322;ady%20inwestycyjne2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564900382565879E-2"/>
          <c:y val="6.6725885394292569E-2"/>
          <c:w val="0.65234437033891524"/>
          <c:h val="0.82851469914412912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Podział udziałów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2"/>
              <c:layout>
                <c:manualLayout>
                  <c:x val="2.711292805517785E-2"/>
                  <c:y val="6.126813165743143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Poland</c:v>
                </c:pt>
                <c:pt idx="1">
                  <c:v>Norway</c:v>
                </c:pt>
                <c:pt idx="2">
                  <c:v>England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0.35</c:v>
                </c:pt>
                <c:pt idx="1">
                  <c:v>0.6</c:v>
                </c:pt>
                <c:pt idx="2">
                  <c:v>0.05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944573348825047"/>
          <c:y val="0.26610244163283969"/>
          <c:w val="0.26092559613392474"/>
          <c:h val="0.4466653778080507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OBROTY</c:v>
          </c:tx>
          <c:invertIfNegative val="0"/>
          <c:cat>
            <c:numRef>
              <c:f>inwestycje!$A$2:$L$2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inwestycje!$A$3:$L$3</c:f>
              <c:numCache>
                <c:formatCode>0.0</c:formatCode>
                <c:ptCount val="12"/>
                <c:pt idx="0">
                  <c:v>12</c:v>
                </c:pt>
                <c:pt idx="1">
                  <c:v>13.2</c:v>
                </c:pt>
                <c:pt idx="2">
                  <c:v>17.899999999999999</c:v>
                </c:pt>
                <c:pt idx="3">
                  <c:v>17.3</c:v>
                </c:pt>
                <c:pt idx="4">
                  <c:v>18.7</c:v>
                </c:pt>
                <c:pt idx="5">
                  <c:v>20.7</c:v>
                </c:pt>
                <c:pt idx="6">
                  <c:v>19.7</c:v>
                </c:pt>
                <c:pt idx="7">
                  <c:v>22.9</c:v>
                </c:pt>
                <c:pt idx="8">
                  <c:v>22.9</c:v>
                </c:pt>
                <c:pt idx="9">
                  <c:v>26.2</c:v>
                </c:pt>
                <c:pt idx="10">
                  <c:v>28.9</c:v>
                </c:pt>
                <c:pt idx="11">
                  <c:v>28.2</c:v>
                </c:pt>
              </c:numCache>
            </c:numRef>
          </c:val>
        </c:ser>
        <c:ser>
          <c:idx val="1"/>
          <c:order val="1"/>
          <c:tx>
            <c:v>INWESTYCJE</c:v>
          </c:tx>
          <c:invertIfNegative val="0"/>
          <c:cat>
            <c:numRef>
              <c:f>inwestycje!$A$2:$L$2</c:f>
              <c:numCache>
                <c:formatCode>General</c:formatCode>
                <c:ptCount val="1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</c:numCache>
            </c:numRef>
          </c:cat>
          <c:val>
            <c:numRef>
              <c:f>inwestycje!$A$4:$L$4</c:f>
              <c:numCache>
                <c:formatCode>0.0</c:formatCode>
                <c:ptCount val="12"/>
                <c:pt idx="0">
                  <c:v>0.70000000000000007</c:v>
                </c:pt>
                <c:pt idx="1">
                  <c:v>1.4</c:v>
                </c:pt>
                <c:pt idx="2">
                  <c:v>1.6</c:v>
                </c:pt>
                <c:pt idx="3">
                  <c:v>1.8</c:v>
                </c:pt>
                <c:pt idx="4">
                  <c:v>1.8</c:v>
                </c:pt>
                <c:pt idx="5">
                  <c:v>1.9000000000000001</c:v>
                </c:pt>
                <c:pt idx="6">
                  <c:v>1.8</c:v>
                </c:pt>
                <c:pt idx="7">
                  <c:v>2.2999999999999998</c:v>
                </c:pt>
                <c:pt idx="8">
                  <c:v>1.6</c:v>
                </c:pt>
                <c:pt idx="9">
                  <c:v>3.9</c:v>
                </c:pt>
                <c:pt idx="10">
                  <c:v>17.399999999999999</c:v>
                </c:pt>
                <c:pt idx="11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85964944"/>
        <c:axId val="385980168"/>
        <c:axId val="0"/>
      </c:bar3DChart>
      <c:catAx>
        <c:axId val="385964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ROK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85980168"/>
        <c:crosses val="autoZero"/>
        <c:auto val="1"/>
        <c:lblAlgn val="ctr"/>
        <c:lblOffset val="100"/>
        <c:noMultiLvlLbl val="0"/>
      </c:catAx>
      <c:valAx>
        <c:axId val="385980168"/>
        <c:scaling>
          <c:orientation val="minMax"/>
          <c:max val="30"/>
          <c:min val="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mln </a:t>
                </a:r>
                <a:r>
                  <a:rPr lang="pl-PL"/>
                  <a:t>[</a:t>
                </a:r>
                <a:r>
                  <a:rPr lang="en-US"/>
                  <a:t>PLN</a:t>
                </a:r>
                <a:r>
                  <a:rPr lang="pl-PL"/>
                  <a:t>]</a:t>
                </a:r>
                <a:endParaRPr lang="en-US"/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385964944"/>
        <c:crosses val="autoZero"/>
        <c:crossBetween val="between"/>
        <c:majorUnit val="2"/>
        <c:minorUnit val="0.5"/>
      </c:valAx>
    </c:plotArea>
    <c:plotVisOnly val="1"/>
    <c:dispBlanksAs val="gap"/>
    <c:showDLblsOverMax val="0"/>
  </c:chart>
  <c:txPr>
    <a:bodyPr/>
    <a:lstStyle/>
    <a:p>
      <a:pPr>
        <a:defRPr sz="1200">
          <a:latin typeface="Century Gothic" panose="020B0502020202020204" pitchFamily="34" charset="0"/>
        </a:defRPr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Arkusz1!$A$1:$A$14</c:f>
              <c:numCache>
                <c:formatCode>General</c:formatCode>
                <c:ptCount val="1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</c:numCache>
            </c:numRef>
          </c:cat>
          <c:val>
            <c:numRef>
              <c:f>Arkusz1!$B$1:$B$14</c:f>
              <c:numCache>
                <c:formatCode>General</c:formatCode>
                <c:ptCount val="14"/>
                <c:pt idx="0">
                  <c:v>75000</c:v>
                </c:pt>
                <c:pt idx="1">
                  <c:v>85000</c:v>
                </c:pt>
                <c:pt idx="2">
                  <c:v>130000</c:v>
                </c:pt>
                <c:pt idx="3">
                  <c:v>175000</c:v>
                </c:pt>
                <c:pt idx="4">
                  <c:v>185000</c:v>
                </c:pt>
                <c:pt idx="5">
                  <c:v>188000</c:v>
                </c:pt>
                <c:pt idx="6">
                  <c:v>220000</c:v>
                </c:pt>
                <c:pt idx="7">
                  <c:v>200000</c:v>
                </c:pt>
                <c:pt idx="8">
                  <c:v>186000</c:v>
                </c:pt>
                <c:pt idx="9">
                  <c:v>184000</c:v>
                </c:pt>
                <c:pt idx="10">
                  <c:v>195000</c:v>
                </c:pt>
                <c:pt idx="11">
                  <c:v>215000</c:v>
                </c:pt>
                <c:pt idx="12">
                  <c:v>190000</c:v>
                </c:pt>
                <c:pt idx="13">
                  <c:v>210000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108800"/>
        <c:axId val="386109184"/>
      </c:barChart>
      <c:catAx>
        <c:axId val="38610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6109184"/>
        <c:crosses val="autoZero"/>
        <c:auto val="1"/>
        <c:lblAlgn val="ctr"/>
        <c:lblOffset val="100"/>
        <c:noMultiLvlLbl val="0"/>
      </c:catAx>
      <c:valAx>
        <c:axId val="38610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610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cat>
            <c:strRef>
              <c:f>Arkusz1!$A$2:$A$8</c:f>
              <c:strCache>
                <c:ptCount val="7"/>
                <c:pt idx="0">
                  <c:v>Sweden</c:v>
                </c:pt>
                <c:pt idx="1">
                  <c:v>Norway</c:v>
                </c:pt>
                <c:pt idx="2">
                  <c:v>Poland</c:v>
                </c:pt>
                <c:pt idx="3">
                  <c:v>France</c:v>
                </c:pt>
                <c:pt idx="4">
                  <c:v>Great Britain</c:v>
                </c:pt>
                <c:pt idx="5">
                  <c:v>Finland</c:v>
                </c:pt>
                <c:pt idx="6">
                  <c:v>Other countries</c:v>
                </c:pt>
              </c:strCache>
            </c:strRef>
          </c:cat>
          <c:val>
            <c:numRef>
              <c:f>Arkusz1!$B$2:$B$8</c:f>
              <c:numCache>
                <c:formatCode>0%</c:formatCode>
                <c:ptCount val="7"/>
                <c:pt idx="0">
                  <c:v>0.37</c:v>
                </c:pt>
                <c:pt idx="1">
                  <c:v>0.25</c:v>
                </c:pt>
                <c:pt idx="2">
                  <c:v>0.14000000000000001</c:v>
                </c:pt>
                <c:pt idx="3">
                  <c:v>0.1</c:v>
                </c:pt>
                <c:pt idx="4" formatCode="0.00%">
                  <c:v>3.5000000000000003E-2</c:v>
                </c:pt>
                <c:pt idx="5">
                  <c:v>0.03</c:v>
                </c:pt>
                <c:pt idx="6" formatCode="0.00%">
                  <c:v>7.4999999999999997E-2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8959768"/>
        <c:axId val="388959376"/>
      </c:barChart>
      <c:catAx>
        <c:axId val="388959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88959376"/>
        <c:crosses val="autoZero"/>
        <c:auto val="1"/>
        <c:lblAlgn val="ctr"/>
        <c:lblOffset val="100"/>
        <c:noMultiLvlLbl val="0"/>
      </c:catAx>
      <c:valAx>
        <c:axId val="3889593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88959768"/>
        <c:crosses val="autoZero"/>
        <c:crossBetween val="between"/>
      </c:valAx>
      <c:spPr>
        <a:noFill/>
        <a:ln w="25374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Century Gothic" panose="020B0502020202020204" pitchFamily="34" charset="0"/>
        </a:defRPr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41ABD-DCE5-4B49-84B2-B4D4743E0AC5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FB0CB-BF5A-4B0E-85ED-1F1D3504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6733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288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5511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219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115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3168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66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7062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006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723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062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5114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5126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0863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113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5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7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4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879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50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01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8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8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2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9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E1232-31F4-4C95-8D8A-E1C0A0EA767E}" type="datetimeFigureOut">
              <a:rPr lang="pl-PL" smtClean="0"/>
              <a:t>2015-06-23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75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26" Type="http://schemas.openxmlformats.org/officeDocument/2006/relationships/image" Target="../media/image28.emf"/><Relationship Id="rId3" Type="http://schemas.openxmlformats.org/officeDocument/2006/relationships/image" Target="../media/image5.emf"/><Relationship Id="rId21" Type="http://schemas.openxmlformats.org/officeDocument/2006/relationships/image" Target="../media/image23.emf"/><Relationship Id="rId34" Type="http://schemas.openxmlformats.org/officeDocument/2006/relationships/image" Target="../media/image36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5" Type="http://schemas.openxmlformats.org/officeDocument/2006/relationships/image" Target="../media/image27.emf"/><Relationship Id="rId33" Type="http://schemas.openxmlformats.org/officeDocument/2006/relationships/image" Target="../media/image35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20" Type="http://schemas.openxmlformats.org/officeDocument/2006/relationships/image" Target="../media/image22.emf"/><Relationship Id="rId29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24" Type="http://schemas.openxmlformats.org/officeDocument/2006/relationships/image" Target="../media/image26.emf"/><Relationship Id="rId32" Type="http://schemas.openxmlformats.org/officeDocument/2006/relationships/image" Target="../media/image34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23" Type="http://schemas.openxmlformats.org/officeDocument/2006/relationships/image" Target="../media/image25.emf"/><Relationship Id="rId28" Type="http://schemas.openxmlformats.org/officeDocument/2006/relationships/image" Target="../media/image30.emf"/><Relationship Id="rId10" Type="http://schemas.openxmlformats.org/officeDocument/2006/relationships/image" Target="../media/image12.emf"/><Relationship Id="rId19" Type="http://schemas.openxmlformats.org/officeDocument/2006/relationships/image" Target="../media/image21.emf"/><Relationship Id="rId31" Type="http://schemas.openxmlformats.org/officeDocument/2006/relationships/image" Target="../media/image33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Relationship Id="rId22" Type="http://schemas.openxmlformats.org/officeDocument/2006/relationships/image" Target="../media/image24.emf"/><Relationship Id="rId27" Type="http://schemas.openxmlformats.org/officeDocument/2006/relationships/image" Target="../media/image29.emf"/><Relationship Id="rId30" Type="http://schemas.openxmlformats.org/officeDocument/2006/relationships/image" Target="../media/image32.emf"/><Relationship Id="rId35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18" y="1652614"/>
            <a:ext cx="6518564" cy="35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5" y="1690689"/>
            <a:ext cx="5032423" cy="3435846"/>
          </a:xfrm>
        </p:spPr>
      </p:pic>
      <p:pic>
        <p:nvPicPr>
          <p:cNvPr id="6" name="Symbol zastępczy zawartości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0017" y="1690688"/>
            <a:ext cx="4988383" cy="346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75520" y="525812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 Office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222331" y="5246678"/>
            <a:ext cx="4248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High </a:t>
            </a:r>
            <a:r>
              <a:rPr lang="pl-PL" sz="2000" dirty="0" err="1">
                <a:latin typeface="Century Gothic" panose="020B0502020202020204" pitchFamily="34" charset="0"/>
              </a:rPr>
              <a:t>pressure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die</a:t>
            </a:r>
            <a:r>
              <a:rPr lang="pl-PL" sz="2000" dirty="0">
                <a:latin typeface="Century Gothic" panose="020B0502020202020204" pitchFamily="34" charset="0"/>
              </a:rPr>
              <a:t> casting </a:t>
            </a:r>
            <a:r>
              <a:rPr lang="pl-PL" sz="2000" dirty="0" err="1">
                <a:latin typeface="Century Gothic" panose="020B0502020202020204" pitchFamily="34" charset="0"/>
              </a:rPr>
              <a:t>machines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67" y="1300766"/>
            <a:ext cx="6557875" cy="437191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464198" y="5872737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Melting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furnances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858318" y="4951782"/>
            <a:ext cx="4104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High </a:t>
            </a:r>
            <a:r>
              <a:rPr lang="pl-PL" sz="2000" dirty="0" err="1">
                <a:latin typeface="Century Gothic" panose="020B0502020202020204" pitchFamily="34" charset="0"/>
              </a:rPr>
              <a:t>pressure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die</a:t>
            </a:r>
            <a:r>
              <a:rPr lang="pl-PL" sz="2000" dirty="0">
                <a:latin typeface="Century Gothic" panose="020B0502020202020204" pitchFamily="34" charset="0"/>
              </a:rPr>
              <a:t> casting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r>
              <a:rPr lang="pl-PL" sz="2000" dirty="0">
                <a:latin typeface="Century Gothic" panose="020B0502020202020204" pitchFamily="34" charset="0"/>
              </a:rPr>
              <a:t> with </a:t>
            </a:r>
            <a:r>
              <a:rPr lang="pl-PL" sz="2000" dirty="0" err="1">
                <a:latin typeface="Century Gothic" panose="020B0502020202020204" pitchFamily="34" charset="0"/>
              </a:rPr>
              <a:t>robots</a:t>
            </a:r>
            <a:r>
              <a:rPr lang="pl-PL" sz="2000" dirty="0">
                <a:latin typeface="Century Gothic" panose="020B0502020202020204" pitchFamily="34" charset="0"/>
              </a:rPr>
              <a:t> and </a:t>
            </a:r>
            <a:r>
              <a:rPr lang="pl-PL" sz="2000" dirty="0" err="1">
                <a:latin typeface="Century Gothic" panose="020B0502020202020204" pitchFamily="34" charset="0"/>
              </a:rPr>
              <a:t>vacuum</a:t>
            </a:r>
            <a:r>
              <a:rPr lang="pl-PL" sz="2000" dirty="0">
                <a:latin typeface="Century Gothic" panose="020B0502020202020204" pitchFamily="34" charset="0"/>
              </a:rPr>
              <a:t> casting </a:t>
            </a:r>
            <a:r>
              <a:rPr lang="pl-PL" sz="2000" dirty="0" err="1">
                <a:latin typeface="Century Gothic" panose="020B0502020202020204" pitchFamily="34" charset="0"/>
              </a:rPr>
              <a:t>process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3" descr="C:\Users\user\Desktop\zdjecia\zdjecia\20140423_083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18" y="1916833"/>
            <a:ext cx="4104457" cy="27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esktop\prezentacjafoto\prezentacja\_MG_2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13" y="1916833"/>
            <a:ext cx="4081016" cy="281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6189451" y="4951781"/>
            <a:ext cx="402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Trimming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presses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7" name="Picture 3" descr="C:\Users\user\Desktop\prezentacjafoto\prezentacja\_MG_2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926872"/>
            <a:ext cx="4212470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\Desktop\prezentacjafoto\prezentacja\_MG_2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916832"/>
            <a:ext cx="4248472" cy="28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847528" y="5018375"/>
            <a:ext cx="860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Degassing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equipment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pl-PL" sz="2000" smtClean="0">
                <a:latin typeface="Century Gothic" panose="020B0502020202020204" pitchFamily="34" charset="0"/>
              </a:rPr>
              <a:t>Vacuum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density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testing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machine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170771" y="5877272"/>
            <a:ext cx="5949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Vibratory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surface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finishing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10" name="Picture 2" descr="C:\Users\user\Desktop\zdjecia\zdjecia\DSC08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71" y="1646872"/>
            <a:ext cx="5949565" cy="396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0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Tool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953789" y="4951781"/>
            <a:ext cx="843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General </a:t>
            </a:r>
            <a:r>
              <a:rPr lang="pl-PL" sz="2000" dirty="0" err="1">
                <a:latin typeface="Century Gothic" panose="020B0502020202020204" pitchFamily="34" charset="0"/>
              </a:rPr>
              <a:t>overview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C:\Users\user\Desktop\zdjecia\zdjecia\DSC08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89" y="1988841"/>
            <a:ext cx="4074495" cy="27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zdjecia\zdjecia\DSC08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1988841"/>
            <a:ext cx="4074495" cy="27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2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Tool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960000" y="4951781"/>
            <a:ext cx="4021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High-precision </a:t>
            </a:r>
            <a:r>
              <a:rPr lang="pl-PL" sz="2000" dirty="0" err="1">
                <a:latin typeface="Century Gothic" panose="020B0502020202020204" pitchFamily="34" charset="0"/>
              </a:rPr>
              <a:t>cutting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r>
              <a:rPr lang="pl-PL" sz="2000" dirty="0">
                <a:latin typeface="Century Gothic" panose="020B0502020202020204" pitchFamily="34" charset="0"/>
              </a:rPr>
              <a:t> (CNC)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32" y="1988841"/>
            <a:ext cx="4195504" cy="279700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56" y="1988840"/>
            <a:ext cx="4195504" cy="2797003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6312024" y="4951781"/>
            <a:ext cx="402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Wire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cutting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r>
              <a:rPr lang="pl-PL" sz="2000" dirty="0">
                <a:latin typeface="Century Gothic" panose="020B0502020202020204" pitchFamily="34" charset="0"/>
              </a:rPr>
              <a:t>  (CNC)</a:t>
            </a:r>
          </a:p>
        </p:txBody>
      </p:sp>
    </p:spTree>
    <p:extLst>
      <p:ext uri="{BB962C8B-B14F-4D97-AF65-F5344CB8AC3E}">
        <p14:creationId xmlns:p14="http://schemas.microsoft.com/office/powerpoint/2010/main" val="41464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Tool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960000" y="4951781"/>
            <a:ext cx="402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Cutting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32" y="1988840"/>
            <a:ext cx="4195504" cy="279700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56" y="1988839"/>
            <a:ext cx="4195504" cy="2797002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6312024" y="4951781"/>
            <a:ext cx="402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Precision </a:t>
            </a:r>
            <a:r>
              <a:rPr lang="pl-PL" sz="2000" dirty="0" err="1">
                <a:latin typeface="Century Gothic" panose="020B0502020202020204" pitchFamily="34" charset="0"/>
              </a:rPr>
              <a:t>surface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grinder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Tool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723863"/>
            <a:ext cx="2241408" cy="336211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723863"/>
            <a:ext cx="2241408" cy="3362112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3719736" y="5394702"/>
            <a:ext cx="4977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Equipment</a:t>
            </a:r>
            <a:r>
              <a:rPr lang="pl-PL" sz="2000" dirty="0">
                <a:latin typeface="Century Gothic" panose="020B0502020202020204" pitchFamily="34" charset="0"/>
              </a:rPr>
              <a:t> for </a:t>
            </a:r>
            <a:r>
              <a:rPr lang="pl-PL" sz="2000" dirty="0" err="1">
                <a:latin typeface="Century Gothic" panose="020B0502020202020204" pitchFamily="34" charset="0"/>
              </a:rPr>
              <a:t>heat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treatment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Tool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99857" y="6021288"/>
            <a:ext cx="2629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Spotting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press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772816"/>
            <a:ext cx="2629102" cy="39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4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439683" y="2923092"/>
            <a:ext cx="4559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latin typeface="Century Gothic" panose="020B0502020202020204" pitchFamily="34" charset="0"/>
              </a:rPr>
              <a:t>About Norlys</a:t>
            </a:r>
            <a:endParaRPr lang="pl-PL" sz="3600" dirty="0">
              <a:latin typeface="Century Gothic" panose="020B0502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709618" y="971194"/>
            <a:ext cx="6136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Initial capital Norwegian 100%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8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797278"/>
              </p:ext>
            </p:extLst>
          </p:nvPr>
        </p:nvGraphicFramePr>
        <p:xfrm>
          <a:off x="3120691" y="1885769"/>
          <a:ext cx="9216452" cy="535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144560" y="1726154"/>
            <a:ext cx="5695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Shares in company holding:</a:t>
            </a:r>
            <a:endParaRPr lang="pl-PL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36315 -0.398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4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Graphic spid="8" grpId="0" uiExpand="1">
        <p:bldSub>
          <a:bldChart bld="category"/>
        </p:bldSub>
      </p:bldGraphic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Machining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802829" y="5373216"/>
            <a:ext cx="4021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Lathe</a:t>
            </a:r>
            <a:r>
              <a:rPr lang="pl-PL" sz="2000" dirty="0">
                <a:latin typeface="Century Gothic" panose="020B0502020202020204" pitchFamily="34" charset="0"/>
              </a:rPr>
              <a:t> (CNC) and high precision </a:t>
            </a:r>
            <a:r>
              <a:rPr lang="pl-PL" sz="2000" dirty="0" err="1">
                <a:latin typeface="Century Gothic" panose="020B0502020202020204" pitchFamily="34" charset="0"/>
              </a:rPr>
              <a:t>cutting</a:t>
            </a:r>
            <a:r>
              <a:rPr lang="pl-PL" sz="2000" dirty="0">
                <a:latin typeface="Century Gothic" panose="020B0502020202020204" pitchFamily="34" charset="0"/>
              </a:rPr>
              <a:t>  </a:t>
            </a:r>
            <a:r>
              <a:rPr lang="pl-PL" sz="2000" dirty="0" err="1">
                <a:latin typeface="Century Gothic" panose="020B0502020202020204" pitchFamily="34" charset="0"/>
              </a:rPr>
              <a:t>machines</a:t>
            </a:r>
            <a:r>
              <a:rPr lang="pl-PL" sz="2000" dirty="0">
                <a:latin typeface="Century Gothic" panose="020B0502020202020204" pitchFamily="34" charset="0"/>
              </a:rPr>
              <a:t> (CNC)</a:t>
            </a:r>
          </a:p>
        </p:txBody>
      </p:sp>
      <p:pic>
        <p:nvPicPr>
          <p:cNvPr id="5" name="Picture 2" descr="C:\Users\user\Desktop\prezentacjafoto\prezentacja\_MG_2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276872"/>
            <a:ext cx="4076276" cy="27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276872"/>
            <a:ext cx="4065378" cy="27792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384032" y="5517232"/>
            <a:ext cx="3921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Machining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process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Measuring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Laboratory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5" y="1723863"/>
            <a:ext cx="2241408" cy="336211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723863"/>
            <a:ext cx="2241408" cy="3362112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3617179" y="5394703"/>
            <a:ext cx="2446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Coordinate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measuring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r>
              <a:rPr lang="pl-PL" sz="2000" dirty="0">
                <a:latin typeface="Century Gothic" panose="020B0502020202020204" pitchFamily="34" charset="0"/>
              </a:rPr>
              <a:t> (CNC)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353483" y="5394702"/>
            <a:ext cx="2446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Hardness</a:t>
            </a:r>
            <a:r>
              <a:rPr lang="pl-PL" sz="2000" dirty="0">
                <a:latin typeface="Century Gothic" panose="020B0502020202020204" pitchFamily="34" charset="0"/>
              </a:rPr>
              <a:t> tester</a:t>
            </a:r>
          </a:p>
        </p:txBody>
      </p:sp>
    </p:spTree>
    <p:extLst>
      <p:ext uri="{BB962C8B-B14F-4D97-AF65-F5344CB8AC3E}">
        <p14:creationId xmlns:p14="http://schemas.microsoft.com/office/powerpoint/2010/main" val="20828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Measuring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Laboratory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960000" y="4951781"/>
            <a:ext cx="402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Measuring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microscope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33" y="1988840"/>
            <a:ext cx="4195503" cy="279700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988839"/>
            <a:ext cx="2304256" cy="2797002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7176120" y="4951782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Vacuum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br>
              <a:rPr lang="pl-PL" sz="2000" dirty="0">
                <a:latin typeface="Century Gothic" panose="020B0502020202020204" pitchFamily="34" charset="0"/>
              </a:rPr>
            </a:br>
            <a:r>
              <a:rPr lang="pl-PL" sz="2000" dirty="0" err="1">
                <a:latin typeface="Century Gothic" panose="020B0502020202020204" pitchFamily="34" charset="0"/>
              </a:rPr>
              <a:t>density-testing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equipment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Measuring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Laboratory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29" y="1705131"/>
            <a:ext cx="5114357" cy="434414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630829" y="6309320"/>
            <a:ext cx="511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Spectrometer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/>
          <p:cNvSpPr>
            <a:spLocks noGrp="1"/>
          </p:cNvSpPr>
          <p:nvPr>
            <p:ph idx="1"/>
          </p:nvPr>
        </p:nvSpPr>
        <p:spPr>
          <a:xfrm>
            <a:off x="1992313" y="4581128"/>
            <a:ext cx="8229600" cy="2149872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pl-PL" dirty="0" smtClean="0"/>
              <a:t>                </a:t>
            </a:r>
          </a:p>
          <a:p>
            <a:pPr marL="0" indent="0">
              <a:buNone/>
              <a:defRPr/>
            </a:pPr>
            <a:r>
              <a:rPr lang="pl-PL" dirty="0"/>
              <a:t> </a:t>
            </a:r>
            <a:r>
              <a:rPr lang="pl-PL" dirty="0" smtClean="0"/>
              <a:t>               </a:t>
            </a:r>
          </a:p>
          <a:p>
            <a:pPr marL="0" indent="0">
              <a:buNone/>
              <a:defRPr/>
            </a:pPr>
            <a:endParaRPr lang="pl-PL" dirty="0"/>
          </a:p>
          <a:p>
            <a:pPr>
              <a:defRPr/>
            </a:pPr>
            <a:endParaRPr lang="pl-PL" dirty="0" smtClean="0"/>
          </a:p>
          <a:p>
            <a:pPr>
              <a:defRPr/>
            </a:pPr>
            <a:endParaRPr lang="pl-PL" dirty="0" smtClean="0"/>
          </a:p>
          <a:p>
            <a:pPr>
              <a:defRPr/>
            </a:pPr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2783632" y="4005065"/>
            <a:ext cx="59046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pl-PL" sz="2000" dirty="0">
                <a:latin typeface="Century Gothic" panose="020B0502020202020204" pitchFamily="34" charset="0"/>
              </a:rPr>
              <a:t>S</a:t>
            </a:r>
            <a:r>
              <a:rPr lang="en-US" sz="2000" dirty="0" err="1">
                <a:latin typeface="Century Gothic" panose="020B0502020202020204" pitchFamily="34" charset="0"/>
              </a:rPr>
              <a:t>upply</a:t>
            </a:r>
            <a:r>
              <a:rPr lang="en-US" sz="2000" dirty="0">
                <a:latin typeface="Century Gothic" panose="020B0502020202020204" pitchFamily="34" charset="0"/>
              </a:rPr>
              <a:t> of machined castings that meet customer requirements</a:t>
            </a:r>
            <a:endParaRPr lang="pl-PL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l-PL" sz="2000" dirty="0" err="1">
                <a:latin typeface="Century Gothic" panose="020B0502020202020204" pitchFamily="34" charset="0"/>
              </a:rPr>
              <a:t>Production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moulds</a:t>
            </a:r>
            <a:r>
              <a:rPr lang="pl-PL" sz="2000" dirty="0">
                <a:latin typeface="Century Gothic" panose="020B0502020202020204" pitchFamily="34" charset="0"/>
              </a:rPr>
              <a:t>, </a:t>
            </a:r>
            <a:r>
              <a:rPr lang="pl-PL" sz="2000" dirty="0" err="1">
                <a:latin typeface="Century Gothic" panose="020B0502020202020204" pitchFamily="34" charset="0"/>
              </a:rPr>
              <a:t>trimming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dies</a:t>
            </a:r>
            <a:r>
              <a:rPr lang="pl-PL" sz="2000" dirty="0">
                <a:latin typeface="Century Gothic" panose="020B0502020202020204" pitchFamily="34" charset="0"/>
              </a:rPr>
              <a:t> and </a:t>
            </a:r>
            <a:r>
              <a:rPr lang="pl-PL" sz="2000" dirty="0" err="1">
                <a:latin typeface="Century Gothic" panose="020B0502020202020204" pitchFamily="34" charset="0"/>
              </a:rPr>
              <a:t>machining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tooling</a:t>
            </a:r>
            <a:endParaRPr lang="pl-PL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000" dirty="0">
                <a:latin typeface="Century Gothic" panose="020B0502020202020204" pitchFamily="34" charset="0"/>
              </a:rPr>
              <a:t>Providing high quality products according to customer requirements</a:t>
            </a:r>
            <a:endParaRPr lang="pl-PL" sz="2000" dirty="0">
              <a:latin typeface="Century Gothic" panose="020B0502020202020204" pitchFamily="34" charset="0"/>
            </a:endParaRPr>
          </a:p>
          <a:p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359696" y="692696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latin typeface="Century Gothic" panose="020B0502020202020204" pitchFamily="34" charset="0"/>
              </a:rPr>
              <a:t>Direction</a:t>
            </a:r>
            <a:r>
              <a:rPr lang="pl-PL" sz="3600" dirty="0">
                <a:latin typeface="Century Gothic" panose="020B0502020202020204" pitchFamily="34" charset="0"/>
              </a:rPr>
              <a:t> of development</a:t>
            </a:r>
          </a:p>
          <a:p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783632" y="1654148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pl-PL" sz="2000" dirty="0" err="1">
                <a:latin typeface="Century Gothic" panose="020B0502020202020204" pitchFamily="34" charset="0"/>
              </a:rPr>
              <a:t>Castings</a:t>
            </a:r>
            <a:r>
              <a:rPr lang="pl-PL" sz="2000" dirty="0">
                <a:latin typeface="Century Gothic" panose="020B0502020202020204" pitchFamily="34" charset="0"/>
              </a:rPr>
              <a:t> for </a:t>
            </a:r>
            <a:r>
              <a:rPr lang="pl-PL" sz="2000" dirty="0" err="1">
                <a:latin typeface="Century Gothic" panose="020B0502020202020204" pitchFamily="34" charset="0"/>
              </a:rPr>
              <a:t>own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needs</a:t>
            </a:r>
            <a:endParaRPr lang="pl-PL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l-PL" sz="2000" dirty="0" err="1">
                <a:latin typeface="Century Gothic" panose="020B0502020202020204" pitchFamily="34" charset="0"/>
              </a:rPr>
              <a:t>External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customers</a:t>
            </a:r>
            <a:r>
              <a:rPr lang="pl-PL" sz="2000" dirty="0">
                <a:latin typeface="Century Gothic" panose="020B0502020202020204" pitchFamily="34" charset="0"/>
              </a:rPr>
              <a:t> of </a:t>
            </a:r>
            <a:r>
              <a:rPr lang="pl-PL" sz="2000" dirty="0" err="1">
                <a:latin typeface="Century Gothic" panose="020B0502020202020204" pitchFamily="34" charset="0"/>
              </a:rPr>
              <a:t>automotive</a:t>
            </a:r>
            <a:r>
              <a:rPr lang="pl-PL" sz="2000" dirty="0">
                <a:latin typeface="Century Gothic" panose="020B0502020202020204" pitchFamily="34" charset="0"/>
              </a:rPr>
              <a:t> market and </a:t>
            </a:r>
            <a:r>
              <a:rPr lang="pl-PL" sz="2000" dirty="0" err="1">
                <a:latin typeface="Century Gothic" panose="020B0502020202020204" pitchFamily="34" charset="0"/>
              </a:rPr>
              <a:t>electromechanical</a:t>
            </a:r>
            <a:r>
              <a:rPr lang="pl-PL" sz="2000" dirty="0">
                <a:latin typeface="Century Gothic" panose="020B0502020202020204" pitchFamily="34" charset="0"/>
              </a:rPr>
              <a:t> market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195900" y="3007581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>
                <a:latin typeface="Century Gothic" panose="020B0502020202020204" pitchFamily="34" charset="0"/>
              </a:rPr>
              <a:t>Goals</a:t>
            </a:r>
            <a:endParaRPr lang="pl-PL" sz="3600" dirty="0">
              <a:latin typeface="Century Gothic" panose="020B0502020202020204" pitchFamily="34" charset="0"/>
            </a:endParaRPr>
          </a:p>
          <a:p>
            <a:pPr algn="ctr"/>
            <a:endParaRPr lang="pl-PL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8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/>
          <p:cNvSpPr>
            <a:spLocks noGrp="1"/>
          </p:cNvSpPr>
          <p:nvPr>
            <p:ph idx="1"/>
          </p:nvPr>
        </p:nvSpPr>
        <p:spPr>
          <a:xfrm>
            <a:off x="2294384" y="2073727"/>
            <a:ext cx="8373616" cy="410445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l-PL" sz="2400" dirty="0" err="1">
                <a:latin typeface="Century Gothic" panose="020B0502020202020204" pitchFamily="34" charset="0"/>
              </a:rPr>
              <a:t>Adequate</a:t>
            </a:r>
            <a:r>
              <a:rPr lang="pl-PL" sz="2400" dirty="0">
                <a:latin typeface="Century Gothic" panose="020B0502020202020204" pitchFamily="34" charset="0"/>
              </a:rPr>
              <a:t> </a:t>
            </a:r>
            <a:r>
              <a:rPr lang="pl-PL" sz="2400" dirty="0" err="1">
                <a:latin typeface="Century Gothic" panose="020B0502020202020204" pitchFamily="34" charset="0"/>
              </a:rPr>
              <a:t>production</a:t>
            </a:r>
            <a:r>
              <a:rPr lang="pl-PL" sz="2400" dirty="0">
                <a:latin typeface="Century Gothic" panose="020B0502020202020204" pitchFamily="34" charset="0"/>
              </a:rPr>
              <a:t> </a:t>
            </a:r>
            <a:r>
              <a:rPr lang="pl-PL" sz="2400" dirty="0" err="1">
                <a:latin typeface="Century Gothic" panose="020B0502020202020204" pitchFamily="34" charset="0"/>
              </a:rPr>
              <a:t>facilities</a:t>
            </a:r>
            <a:endParaRPr lang="pl-PL" sz="24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l-PL" sz="2400" dirty="0">
                <a:latin typeface="Century Gothic" panose="020B0502020202020204" pitchFamily="34" charset="0"/>
              </a:rPr>
              <a:t>Modern </a:t>
            </a:r>
            <a:r>
              <a:rPr lang="pl-PL" sz="2400" dirty="0" err="1">
                <a:latin typeface="Century Gothic" panose="020B0502020202020204" pitchFamily="34" charset="0"/>
              </a:rPr>
              <a:t>machinery</a:t>
            </a:r>
            <a:endParaRPr lang="pl-PL" sz="24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l-PL" sz="2400" dirty="0" err="1">
                <a:latin typeface="Century Gothic" panose="020B0502020202020204" pitchFamily="34" charset="0"/>
              </a:rPr>
              <a:t>Experienced</a:t>
            </a:r>
            <a:r>
              <a:rPr lang="pl-PL" sz="2400" dirty="0">
                <a:latin typeface="Century Gothic" panose="020B0502020202020204" pitchFamily="34" charset="0"/>
              </a:rPr>
              <a:t> </a:t>
            </a:r>
            <a:r>
              <a:rPr lang="pl-PL" sz="2400" dirty="0" err="1">
                <a:latin typeface="Century Gothic" panose="020B0502020202020204" pitchFamily="34" charset="0"/>
              </a:rPr>
              <a:t>personnel</a:t>
            </a:r>
            <a:endParaRPr lang="pl-PL" sz="24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l-PL" sz="2400" dirty="0" err="1">
                <a:latin typeface="Century Gothic" panose="020B0502020202020204" pitchFamily="34" charset="0"/>
              </a:rPr>
              <a:t>Own</a:t>
            </a:r>
            <a:r>
              <a:rPr lang="pl-PL" sz="2400" dirty="0">
                <a:latin typeface="Century Gothic" panose="020B0502020202020204" pitchFamily="34" charset="0"/>
              </a:rPr>
              <a:t> </a:t>
            </a:r>
            <a:r>
              <a:rPr lang="pl-PL" sz="2400" dirty="0" err="1">
                <a:latin typeface="Century Gothic" panose="020B0502020202020204" pitchFamily="34" charset="0"/>
              </a:rPr>
              <a:t>tool</a:t>
            </a:r>
            <a:r>
              <a:rPr lang="pl-PL" sz="2400" dirty="0">
                <a:latin typeface="Century Gothic" panose="020B0502020202020204" pitchFamily="34" charset="0"/>
              </a:rPr>
              <a:t> </a:t>
            </a:r>
            <a:r>
              <a:rPr lang="pl-PL" sz="2400" dirty="0" err="1">
                <a:latin typeface="Century Gothic" panose="020B0502020202020204" pitchFamily="34" charset="0"/>
              </a:rPr>
              <a:t>department</a:t>
            </a:r>
            <a:endParaRPr lang="en-US" sz="24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l-PL" sz="2400" dirty="0">
                <a:latin typeface="Century Gothic" panose="020B0502020202020204" pitchFamily="34" charset="0"/>
              </a:rPr>
              <a:t>Q</a:t>
            </a:r>
            <a:r>
              <a:rPr lang="en-US" sz="2400" dirty="0" err="1">
                <a:latin typeface="Century Gothic" panose="020B0502020202020204" pitchFamily="34" charset="0"/>
              </a:rPr>
              <a:t>uality</a:t>
            </a:r>
            <a:r>
              <a:rPr lang="en-US" sz="2400" dirty="0">
                <a:latin typeface="Century Gothic" panose="020B0502020202020204" pitchFamily="34" charset="0"/>
              </a:rPr>
              <a:t> control at every stage of production</a:t>
            </a:r>
            <a:endParaRPr lang="pl-PL" sz="24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l-PL" sz="2400" dirty="0" err="1">
                <a:latin typeface="Century Gothic" panose="020B0502020202020204" pitchFamily="34" charset="0"/>
              </a:rPr>
              <a:t>Proper</a:t>
            </a:r>
            <a:r>
              <a:rPr lang="pl-PL" sz="2400" dirty="0">
                <a:latin typeface="Century Gothic" panose="020B0502020202020204" pitchFamily="34" charset="0"/>
              </a:rPr>
              <a:t> </a:t>
            </a:r>
            <a:r>
              <a:rPr lang="pl-PL" sz="2400" dirty="0" err="1">
                <a:latin typeface="Century Gothic" panose="020B0502020202020204" pitchFamily="34" charset="0"/>
              </a:rPr>
              <a:t>organization</a:t>
            </a:r>
            <a:r>
              <a:rPr lang="pl-PL" sz="2400" dirty="0">
                <a:latin typeface="Century Gothic" panose="020B0502020202020204" pitchFamily="34" charset="0"/>
              </a:rPr>
              <a:t> of </a:t>
            </a:r>
            <a:r>
              <a:rPr lang="pl-PL" sz="2400" dirty="0" err="1">
                <a:latin typeface="Century Gothic" panose="020B0502020202020204" pitchFamily="34" charset="0"/>
              </a:rPr>
              <a:t>production</a:t>
            </a:r>
            <a:endParaRPr lang="pl-PL" sz="24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l-PL" sz="2400" dirty="0" err="1">
                <a:latin typeface="Century Gothic" panose="020B0502020202020204" pitchFamily="34" charset="0"/>
              </a:rPr>
              <a:t>Experience</a:t>
            </a:r>
            <a:r>
              <a:rPr lang="pl-PL" sz="2400" dirty="0">
                <a:latin typeface="Century Gothic" panose="020B0502020202020204" pitchFamily="34" charset="0"/>
              </a:rPr>
              <a:t> in the </a:t>
            </a:r>
            <a:r>
              <a:rPr lang="pl-PL" sz="2400" dirty="0" err="1">
                <a:latin typeface="Century Gothic" panose="020B0502020202020204" pitchFamily="34" charset="0"/>
              </a:rPr>
              <a:t>implementation</a:t>
            </a:r>
            <a:r>
              <a:rPr lang="pl-PL" sz="2400" dirty="0">
                <a:latin typeface="Century Gothic" panose="020B0502020202020204" pitchFamily="34" charset="0"/>
              </a:rPr>
              <a:t> of </a:t>
            </a:r>
            <a:r>
              <a:rPr lang="pl-PL" sz="2400" dirty="0" err="1">
                <a:latin typeface="Century Gothic" panose="020B0502020202020204" pitchFamily="34" charset="0"/>
              </a:rPr>
              <a:t>automotive</a:t>
            </a:r>
            <a:r>
              <a:rPr lang="pl-PL" sz="2400" dirty="0">
                <a:latin typeface="Century Gothic" panose="020B0502020202020204" pitchFamily="34" charset="0"/>
              </a:rPr>
              <a:t> </a:t>
            </a:r>
            <a:r>
              <a:rPr lang="pl-PL" sz="2400" dirty="0" err="1">
                <a:latin typeface="Century Gothic" panose="020B0502020202020204" pitchFamily="34" charset="0"/>
              </a:rPr>
              <a:t>projects</a:t>
            </a:r>
            <a:endParaRPr lang="pl-PL" sz="2400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927648" y="62722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Century Gothic" panose="020B0502020202020204" pitchFamily="34" charset="0"/>
              </a:rPr>
              <a:t> </a:t>
            </a:r>
            <a:r>
              <a:rPr lang="pl-PL" sz="3600" dirty="0" err="1" smtClean="0">
                <a:latin typeface="Century Gothic" panose="020B0502020202020204" pitchFamily="34" charset="0"/>
              </a:rPr>
              <a:t>Implementation</a:t>
            </a:r>
            <a:r>
              <a:rPr lang="pl-PL" sz="3600" dirty="0" smtClean="0">
                <a:latin typeface="Century Gothic" panose="020B0502020202020204" pitchFamily="34" charset="0"/>
              </a:rPr>
              <a:t> of the </a:t>
            </a:r>
            <a:r>
              <a:rPr lang="pl-PL" sz="3600" dirty="0" err="1" smtClean="0">
                <a:latin typeface="Century Gothic" panose="020B0502020202020204" pitchFamily="34" charset="0"/>
              </a:rPr>
              <a:t>objectives</a:t>
            </a:r>
            <a:endParaRPr lang="pl-PL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/>
          <p:cNvSpPr>
            <a:spLocks noGrp="1"/>
          </p:cNvSpPr>
          <p:nvPr>
            <p:ph idx="1"/>
          </p:nvPr>
        </p:nvSpPr>
        <p:spPr>
          <a:xfrm>
            <a:off x="2279576" y="2132856"/>
            <a:ext cx="8064896" cy="3013968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pl-PL" dirty="0" err="1">
                <a:latin typeface="Century Gothic" panose="020B0502020202020204" pitchFamily="34" charset="0"/>
              </a:rPr>
              <a:t>Since</a:t>
            </a:r>
            <a:r>
              <a:rPr lang="pl-PL" dirty="0">
                <a:latin typeface="Century Gothic" panose="020B0502020202020204" pitchFamily="34" charset="0"/>
              </a:rPr>
              <a:t> II </a:t>
            </a:r>
            <a:r>
              <a:rPr lang="pl-PL" dirty="0" err="1">
                <a:latin typeface="Century Gothic" panose="020B0502020202020204" pitchFamily="34" charset="0"/>
              </a:rPr>
              <a:t>quarter</a:t>
            </a:r>
            <a:r>
              <a:rPr lang="pl-PL" dirty="0">
                <a:latin typeface="Century Gothic" panose="020B0502020202020204" pitchFamily="34" charset="0"/>
              </a:rPr>
              <a:t> 2014 : </a:t>
            </a:r>
          </a:p>
          <a:p>
            <a:pPr marL="0" indent="0">
              <a:buNone/>
              <a:defRPr/>
            </a:pPr>
            <a:r>
              <a:rPr lang="pl-PL" dirty="0">
                <a:latin typeface="Century Gothic" panose="020B0502020202020204" pitchFamily="34" charset="0"/>
              </a:rPr>
              <a:t>	- 350 t/</a:t>
            </a:r>
            <a:r>
              <a:rPr lang="pl-PL" dirty="0" err="1">
                <a:latin typeface="Century Gothic" panose="020B0502020202020204" pitchFamily="34" charset="0"/>
              </a:rPr>
              <a:t>year</a:t>
            </a:r>
            <a:r>
              <a:rPr lang="pl-PL" dirty="0">
                <a:latin typeface="Century Gothic" panose="020B0502020202020204" pitchFamily="34" charset="0"/>
              </a:rPr>
              <a:t>, </a:t>
            </a:r>
            <a:r>
              <a:rPr lang="pl-PL" dirty="0" err="1">
                <a:latin typeface="Century Gothic" panose="020B0502020202020204" pitchFamily="34" charset="0"/>
              </a:rPr>
              <a:t>including</a:t>
            </a:r>
            <a:r>
              <a:rPr lang="pl-PL" dirty="0">
                <a:latin typeface="Century Gothic" panose="020B0502020202020204" pitchFamily="34" charset="0"/>
              </a:rPr>
              <a:t> </a:t>
            </a:r>
            <a:r>
              <a:rPr lang="pl-PL" dirty="0" err="1">
                <a:latin typeface="Century Gothic" panose="020B0502020202020204" pitchFamily="34" charset="0"/>
              </a:rPr>
              <a:t>about</a:t>
            </a:r>
            <a:r>
              <a:rPr lang="pl-PL" dirty="0">
                <a:latin typeface="Century Gothic" panose="020B0502020202020204" pitchFamily="34" charset="0"/>
              </a:rPr>
              <a:t> 200 </a:t>
            </a:r>
            <a:r>
              <a:rPr lang="pl-PL" dirty="0" err="1">
                <a:latin typeface="Century Gothic" panose="020B0502020202020204" pitchFamily="34" charset="0"/>
              </a:rPr>
              <a:t>tones</a:t>
            </a:r>
            <a:endParaRPr lang="pl-PL" dirty="0">
              <a:latin typeface="Century Gothic" panose="020B0502020202020204" pitchFamily="34" charset="0"/>
            </a:endParaRPr>
          </a:p>
          <a:p>
            <a:pPr marL="0" indent="0">
              <a:spcAft>
                <a:spcPts val="2400"/>
              </a:spcAft>
              <a:buNone/>
              <a:defRPr/>
            </a:pPr>
            <a:r>
              <a:rPr lang="pl-PL" dirty="0">
                <a:latin typeface="Century Gothic" panose="020B0502020202020204" pitchFamily="34" charset="0"/>
              </a:rPr>
              <a:t>	   </a:t>
            </a:r>
            <a:r>
              <a:rPr lang="pl-PL" dirty="0" err="1">
                <a:latin typeface="Century Gothic" panose="020B0502020202020204" pitchFamily="34" charset="0"/>
              </a:rPr>
              <a:t>machined</a:t>
            </a:r>
            <a:r>
              <a:rPr lang="pl-PL" dirty="0">
                <a:latin typeface="Century Gothic" panose="020B0502020202020204" pitchFamily="34" charset="0"/>
              </a:rPr>
              <a:t> </a:t>
            </a:r>
            <a:r>
              <a:rPr lang="pl-PL" dirty="0" err="1">
                <a:latin typeface="Century Gothic" panose="020B0502020202020204" pitchFamily="34" charset="0"/>
              </a:rPr>
              <a:t>casts</a:t>
            </a:r>
            <a:r>
              <a:rPr lang="pl-PL" dirty="0">
                <a:latin typeface="Century Gothic" panose="020B0502020202020204" pitchFamily="34" charset="0"/>
              </a:rPr>
              <a:t> </a:t>
            </a:r>
          </a:p>
          <a:p>
            <a:pPr>
              <a:defRPr/>
            </a:pPr>
            <a:r>
              <a:rPr lang="pl-PL" dirty="0" err="1">
                <a:latin typeface="Century Gothic" panose="020B0502020202020204" pitchFamily="34" charset="0"/>
              </a:rPr>
              <a:t>Successive</a:t>
            </a:r>
            <a:r>
              <a:rPr lang="pl-PL" dirty="0">
                <a:latin typeface="Century Gothic" panose="020B0502020202020204" pitchFamily="34" charset="0"/>
              </a:rPr>
              <a:t> </a:t>
            </a:r>
            <a:r>
              <a:rPr lang="pl-PL" dirty="0" err="1">
                <a:latin typeface="Century Gothic" panose="020B0502020202020204" pitchFamily="34" charset="0"/>
              </a:rPr>
              <a:t>increase</a:t>
            </a:r>
            <a:r>
              <a:rPr lang="pl-PL" dirty="0">
                <a:latin typeface="Century Gothic" panose="020B0502020202020204" pitchFamily="34" charset="0"/>
              </a:rPr>
              <a:t> in </a:t>
            </a:r>
            <a:r>
              <a:rPr lang="pl-PL" dirty="0" err="1">
                <a:latin typeface="Century Gothic" panose="020B0502020202020204" pitchFamily="34" charset="0"/>
              </a:rPr>
              <a:t>production</a:t>
            </a:r>
            <a:r>
              <a:rPr lang="pl-PL" dirty="0">
                <a:latin typeface="Century Gothic" panose="020B0502020202020204" pitchFamily="34" charset="0"/>
              </a:rPr>
              <a:t> </a:t>
            </a:r>
            <a:r>
              <a:rPr lang="pl-PL" dirty="0" err="1">
                <a:latin typeface="Century Gothic" panose="020B0502020202020204" pitchFamily="34" charset="0"/>
              </a:rPr>
              <a:t>capacity</a:t>
            </a:r>
            <a:r>
              <a:rPr lang="pl-PL" dirty="0">
                <a:latin typeface="Century Gothic" panose="020B0502020202020204" pitchFamily="34" charset="0"/>
              </a:rPr>
              <a:t> </a:t>
            </a:r>
            <a:r>
              <a:rPr lang="pl-PL" dirty="0" err="1">
                <a:latin typeface="Century Gothic" panose="020B0502020202020204" pitchFamily="34" charset="0"/>
              </a:rPr>
              <a:t>depending</a:t>
            </a:r>
            <a:r>
              <a:rPr lang="pl-PL" dirty="0">
                <a:latin typeface="Century Gothic" panose="020B0502020202020204" pitchFamily="34" charset="0"/>
              </a:rPr>
              <a:t> on the market </a:t>
            </a:r>
            <a:r>
              <a:rPr lang="pl-PL" dirty="0" err="1">
                <a:latin typeface="Century Gothic" panose="020B0502020202020204" pitchFamily="34" charset="0"/>
              </a:rPr>
              <a:t>demand</a:t>
            </a:r>
            <a:r>
              <a:rPr lang="pl-PL" dirty="0">
                <a:latin typeface="Century Gothic" panose="020B0502020202020204" pitchFamily="34" charset="0"/>
              </a:rPr>
              <a:t> :</a:t>
            </a:r>
          </a:p>
          <a:p>
            <a:pPr>
              <a:buNone/>
              <a:defRPr/>
            </a:pPr>
            <a:r>
              <a:rPr lang="pl-PL" dirty="0">
                <a:latin typeface="Century Gothic" panose="020B0502020202020204" pitchFamily="34" charset="0"/>
              </a:rPr>
              <a:t> 	       - target </a:t>
            </a:r>
            <a:r>
              <a:rPr lang="pl-PL" dirty="0" err="1">
                <a:latin typeface="Century Gothic" panose="020B0502020202020204" pitchFamily="34" charset="0"/>
              </a:rPr>
              <a:t>about</a:t>
            </a:r>
            <a:r>
              <a:rPr lang="pl-PL" dirty="0">
                <a:latin typeface="Century Gothic" panose="020B0502020202020204" pitchFamily="34" charset="0"/>
              </a:rPr>
              <a:t> 1000 t/</a:t>
            </a:r>
            <a:r>
              <a:rPr lang="pl-PL" dirty="0" err="1">
                <a:latin typeface="Century Gothic" panose="020B0502020202020204" pitchFamily="34" charset="0"/>
              </a:rPr>
              <a:t>year</a:t>
            </a:r>
            <a:r>
              <a:rPr lang="pl-PL" dirty="0">
                <a:latin typeface="Century Gothic" panose="020B0502020202020204" pitchFamily="34" charset="0"/>
              </a:rPr>
              <a:t> </a:t>
            </a:r>
            <a:r>
              <a:rPr lang="pl-PL" dirty="0" err="1">
                <a:latin typeface="Century Gothic" panose="020B0502020202020204" pitchFamily="34" charset="0"/>
              </a:rPr>
              <a:t>machined</a:t>
            </a:r>
            <a:r>
              <a:rPr lang="pl-PL" dirty="0">
                <a:latin typeface="Century Gothic" panose="020B0502020202020204" pitchFamily="34" charset="0"/>
              </a:rPr>
              <a:t> </a:t>
            </a:r>
            <a:r>
              <a:rPr lang="pl-PL" dirty="0" err="1">
                <a:latin typeface="Century Gothic" panose="020B0502020202020204" pitchFamily="34" charset="0"/>
              </a:rPr>
              <a:t>casts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431704" y="620688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atin typeface="Century Gothic" panose="020B0502020202020204" pitchFamily="34" charset="0"/>
              </a:rPr>
              <a:t>Production</a:t>
            </a:r>
            <a:r>
              <a:rPr lang="pl-PL" sz="3600" dirty="0" smtClean="0">
                <a:latin typeface="Century Gothic" panose="020B0502020202020204" pitchFamily="34" charset="0"/>
              </a:rPr>
              <a:t> </a:t>
            </a:r>
            <a:r>
              <a:rPr lang="pl-PL" sz="3600" dirty="0" err="1" smtClean="0">
                <a:latin typeface="Century Gothic" panose="020B0502020202020204" pitchFamily="34" charset="0"/>
              </a:rPr>
              <a:t>capacities</a:t>
            </a:r>
            <a:r>
              <a:rPr lang="pl-PL" sz="3600" dirty="0" smtClean="0">
                <a:latin typeface="Century Gothic" panose="020B0502020202020204" pitchFamily="34" charset="0"/>
              </a:rPr>
              <a:t> </a:t>
            </a:r>
            <a:endParaRPr lang="pl-PL" sz="3600" dirty="0">
              <a:latin typeface="Century Gothic" panose="020B0502020202020204" pitchFamily="34" charset="0"/>
            </a:endParaRPr>
          </a:p>
          <a:p>
            <a:endParaRPr lang="pl-PL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7"/>
            <a:ext cx="12192000" cy="4676295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0108846" y="3637199"/>
            <a:ext cx="1837038" cy="7908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At </a:t>
            </a:r>
            <a:r>
              <a:rPr lang="pl-PL" dirty="0" err="1" smtClean="0">
                <a:solidFill>
                  <a:schemeClr val="tx1"/>
                </a:solidFill>
              </a:rPr>
              <a:t>present</a:t>
            </a:r>
            <a:endParaRPr lang="pl-PL" dirty="0" smtClean="0">
              <a:solidFill>
                <a:schemeClr val="tx1"/>
              </a:solidFill>
            </a:endParaRPr>
          </a:p>
          <a:p>
            <a:pPr algn="ctr"/>
            <a:r>
              <a:rPr lang="pl-PL" dirty="0" err="1" smtClean="0">
                <a:solidFill>
                  <a:schemeClr val="tx1"/>
                </a:solidFill>
              </a:rPr>
              <a:t>June</a:t>
            </a:r>
            <a:r>
              <a:rPr lang="pl-PL" dirty="0" smtClean="0">
                <a:solidFill>
                  <a:schemeClr val="tx1"/>
                </a:solidFill>
              </a:rPr>
              <a:t> 2015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676295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0108846" y="3637199"/>
            <a:ext cx="1837038" cy="7908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>
                <a:solidFill>
                  <a:schemeClr val="tx1"/>
                </a:solidFill>
              </a:rPr>
              <a:t>Planned</a:t>
            </a:r>
            <a:endParaRPr lang="pl-PL" dirty="0" smtClean="0">
              <a:solidFill>
                <a:schemeClr val="tx1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IV </a:t>
            </a:r>
            <a:r>
              <a:rPr lang="pl-PL" dirty="0" err="1" smtClean="0">
                <a:solidFill>
                  <a:schemeClr val="tx1"/>
                </a:solidFill>
              </a:rPr>
              <a:t>quarter</a:t>
            </a:r>
            <a:r>
              <a:rPr lang="pl-PL" dirty="0" smtClean="0">
                <a:solidFill>
                  <a:schemeClr val="tx1"/>
                </a:solidFill>
              </a:rPr>
              <a:t> 2015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676294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10108846" y="3637199"/>
            <a:ext cx="1837038" cy="7908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>
                <a:solidFill>
                  <a:schemeClr val="tx1"/>
                </a:solidFill>
              </a:rPr>
              <a:t>Planned</a:t>
            </a:r>
            <a:endParaRPr lang="pl-PL" dirty="0" smtClean="0">
              <a:solidFill>
                <a:schemeClr val="tx1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2016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7"/>
            <a:ext cx="12192000" cy="4676294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0108846" y="3637199"/>
            <a:ext cx="1837038" cy="7908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>
                <a:solidFill>
                  <a:schemeClr val="tx1"/>
                </a:solidFill>
              </a:rPr>
              <a:t>Planned</a:t>
            </a:r>
            <a:endParaRPr lang="pl-PL" dirty="0" smtClean="0">
              <a:solidFill>
                <a:schemeClr val="tx1"/>
              </a:solidFill>
            </a:endParaRPr>
          </a:p>
          <a:p>
            <a:pPr algn="ctr"/>
            <a:r>
              <a:rPr lang="pl-PL" dirty="0" smtClean="0">
                <a:solidFill>
                  <a:schemeClr val="tx1"/>
                </a:solidFill>
              </a:rPr>
              <a:t>2017 - 2018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204738" y="5006232"/>
            <a:ext cx="2699778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At </a:t>
            </a:r>
            <a:r>
              <a:rPr lang="pl-PL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present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– </a:t>
            </a:r>
            <a:r>
              <a:rPr lang="pl-PL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June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2015</a:t>
            </a:r>
            <a:endParaRPr lang="pl-PL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204738" y="5375564"/>
            <a:ext cx="285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3 casting </a:t>
            </a:r>
            <a:r>
              <a:rPr lang="pl-PL" dirty="0" err="1" smtClean="0">
                <a:latin typeface="Century Gothic" panose="020B0502020202020204" pitchFamily="34" charset="0"/>
              </a:rPr>
              <a:t>machines</a:t>
            </a:r>
            <a:endParaRPr lang="pl-PL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8 CNC </a:t>
            </a:r>
            <a:r>
              <a:rPr lang="pl-PL" dirty="0" err="1" smtClean="0">
                <a:latin typeface="Century Gothic" panose="020B0502020202020204" pitchFamily="34" charset="0"/>
              </a:rPr>
              <a:t>machine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tools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3194606" y="5006232"/>
            <a:ext cx="1863011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IV </a:t>
            </a:r>
            <a:r>
              <a:rPr lang="pl-PL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quarter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2015</a:t>
            </a:r>
            <a:endParaRPr lang="pl-PL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3194606" y="5375564"/>
            <a:ext cx="254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1 casting </a:t>
            </a:r>
            <a:r>
              <a:rPr lang="pl-PL" dirty="0" err="1" smtClean="0">
                <a:latin typeface="Century Gothic" panose="020B0502020202020204" pitchFamily="34" charset="0"/>
              </a:rPr>
              <a:t>machine</a:t>
            </a:r>
            <a:endParaRPr lang="pl-PL" dirty="0" smtClean="0">
              <a:latin typeface="Century Gothic" panose="020B0502020202020204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6184474" y="5006232"/>
            <a:ext cx="1693092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Planned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2016</a:t>
            </a:r>
            <a:endParaRPr lang="pl-PL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6184474" y="5375564"/>
            <a:ext cx="285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2 casting </a:t>
            </a:r>
            <a:r>
              <a:rPr lang="pl-PL" dirty="0" err="1" smtClean="0">
                <a:latin typeface="Century Gothic" panose="020B0502020202020204" pitchFamily="34" charset="0"/>
              </a:rPr>
              <a:t>machines</a:t>
            </a:r>
            <a:endParaRPr lang="pl-PL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6 CNC </a:t>
            </a:r>
            <a:r>
              <a:rPr lang="pl-PL" dirty="0" err="1" smtClean="0">
                <a:latin typeface="Century Gothic" panose="020B0502020202020204" pitchFamily="34" charset="0"/>
              </a:rPr>
              <a:t>machine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tools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9174342" y="5006232"/>
            <a:ext cx="2282997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Planned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2017-2018</a:t>
            </a:r>
            <a:endParaRPr lang="pl-PL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9174342" y="5375564"/>
            <a:ext cx="285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2 casting </a:t>
            </a:r>
            <a:r>
              <a:rPr lang="pl-PL" dirty="0" err="1" smtClean="0">
                <a:latin typeface="Century Gothic" panose="020B0502020202020204" pitchFamily="34" charset="0"/>
              </a:rPr>
              <a:t>machines</a:t>
            </a:r>
            <a:endParaRPr lang="pl-PL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7 CNC </a:t>
            </a:r>
            <a:r>
              <a:rPr lang="pl-PL" dirty="0" err="1" smtClean="0">
                <a:latin typeface="Century Gothic" panose="020B0502020202020204" pitchFamily="34" charset="0"/>
              </a:rPr>
              <a:t>machine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tools</a:t>
            </a:r>
            <a:endParaRPr lang="pl-PL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7" grpId="0" animBg="1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8931" y="190500"/>
            <a:ext cx="3586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NORLYS w Polsce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78986" y="1293363"/>
            <a:ext cx="517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13 000 m</a:t>
            </a:r>
            <a:r>
              <a:rPr lang="pl-PL" sz="2000" baseline="30000" dirty="0" smtClean="0">
                <a:latin typeface="Century Gothic" panose="020B0502020202020204" pitchFamily="34" charset="0"/>
              </a:rPr>
              <a:t>2</a:t>
            </a:r>
            <a:r>
              <a:rPr lang="pl-PL" sz="2000" dirty="0" smtClean="0">
                <a:latin typeface="Century Gothic" panose="020B0502020202020204" pitchFamily="34" charset="0"/>
              </a:rPr>
              <a:t> usable area 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78986" y="1931640"/>
            <a:ext cx="6725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planned 15 500 m</a:t>
            </a:r>
            <a:r>
              <a:rPr lang="pl-PL" sz="2000" baseline="30000" dirty="0" smtClean="0">
                <a:latin typeface="Century Gothic" panose="020B0502020202020204" pitchFamily="34" charset="0"/>
              </a:rPr>
              <a:t>2</a:t>
            </a:r>
            <a:r>
              <a:rPr lang="pl-PL" sz="2000" dirty="0" smtClean="0">
                <a:latin typeface="Century Gothic" panose="020B0502020202020204" pitchFamily="34" charset="0"/>
              </a:rPr>
              <a:t> usable area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78986" y="2569917"/>
            <a:ext cx="549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20 500 m</a:t>
            </a:r>
            <a:r>
              <a:rPr lang="pl-PL" sz="2000" baseline="30000" dirty="0" smtClean="0">
                <a:latin typeface="Century Gothic" panose="020B0502020202020204" pitchFamily="34" charset="0"/>
              </a:rPr>
              <a:t>2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smtClean="0">
                <a:latin typeface="Century Gothic" panose="020B0502020202020204" pitchFamily="34" charset="0"/>
              </a:rPr>
              <a:t>buisness area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78986" y="3208194"/>
            <a:ext cx="549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240 employees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78986" y="4484748"/>
            <a:ext cx="3410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21 departments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78986" y="3846471"/>
            <a:ext cx="4629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49 administrative stuff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678986" y="5123027"/>
            <a:ext cx="4629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15 engineers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3912680385"/>
              </p:ext>
            </p:extLst>
          </p:nvPr>
        </p:nvGraphicFramePr>
        <p:xfrm>
          <a:off x="1606228" y="940375"/>
          <a:ext cx="9468172" cy="520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158931" y="190500"/>
            <a:ext cx="7353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Turnover of money and investement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536899" y="6121400"/>
            <a:ext cx="9275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Investment in 2014 – </a:t>
            </a:r>
            <a:r>
              <a:rPr lang="pl-PL" sz="2000" b="1" dirty="0" smtClean="0">
                <a:latin typeface="Century Gothic" panose="020B0502020202020204" pitchFamily="34" charset="0"/>
              </a:rPr>
              <a:t>7 000 000 PLN        </a:t>
            </a:r>
            <a:r>
              <a:rPr lang="pl-PL" sz="2000" b="1" dirty="0" err="1" smtClean="0">
                <a:latin typeface="Century Gothic" panose="020B0502020202020204" pitchFamily="34" charset="0"/>
              </a:rPr>
              <a:t>Turnover</a:t>
            </a:r>
            <a:r>
              <a:rPr lang="pl-PL" sz="2000" b="1" dirty="0" smtClean="0">
                <a:latin typeface="Century Gothic" panose="020B0502020202020204" pitchFamily="34" charset="0"/>
              </a:rPr>
              <a:t> in 2014 – </a:t>
            </a:r>
            <a:r>
              <a:rPr lang="pl-PL" sz="2000" b="1" dirty="0" err="1" smtClean="0">
                <a:latin typeface="Century Gothic" panose="020B0502020202020204" pitchFamily="34" charset="0"/>
              </a:rPr>
              <a:t>about</a:t>
            </a:r>
            <a:r>
              <a:rPr lang="pl-PL" sz="2000" b="1" dirty="0" smtClean="0">
                <a:latin typeface="Century Gothic" panose="020B0502020202020204" pitchFamily="34" charset="0"/>
              </a:rPr>
              <a:t> 32 987 000</a:t>
            </a:r>
            <a:endParaRPr lang="pl-PL" sz="2000" b="1" dirty="0">
              <a:latin typeface="Century Gothic" panose="020B0502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Obraz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38" name="Prostokąt 37"/>
          <p:cNvSpPr/>
          <p:nvPr/>
        </p:nvSpPr>
        <p:spPr>
          <a:xfrm>
            <a:off x="0" y="1061025"/>
            <a:ext cx="4121066" cy="1158300"/>
          </a:xfrm>
          <a:prstGeom prst="rect">
            <a:avLst/>
          </a:prstGeom>
          <a:solidFill>
            <a:srgbClr val="FBB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28575">
                <a:noFill/>
              </a:ln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58931" y="190500"/>
            <a:ext cx="4110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Distribution Network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649" y="172124"/>
            <a:ext cx="8302501" cy="6513751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648" y="172124"/>
            <a:ext cx="8302501" cy="6513751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647" y="172124"/>
            <a:ext cx="8302501" cy="6513751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645" y="172124"/>
            <a:ext cx="8302501" cy="6513751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1643" y="172122"/>
            <a:ext cx="8302501" cy="6513751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643" y="172124"/>
            <a:ext cx="8302501" cy="6513751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1643" y="172123"/>
            <a:ext cx="8302501" cy="6513751"/>
          </a:xfrm>
          <a:prstGeom prst="rect">
            <a:avLst/>
          </a:prstGeom>
        </p:spPr>
      </p:pic>
      <p:sp>
        <p:nvSpPr>
          <p:cNvPr id="30" name="pole tekstowe 29"/>
          <p:cNvSpPr txBox="1"/>
          <p:nvPr/>
        </p:nvSpPr>
        <p:spPr>
          <a:xfrm>
            <a:off x="158931" y="1061025"/>
            <a:ext cx="2393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 Gothic" panose="020B0502020202020204" pitchFamily="34" charset="0"/>
              </a:rPr>
              <a:t>Branch of NORLYS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158925" y="1430357"/>
            <a:ext cx="1288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Norway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1447801" y="1430357"/>
            <a:ext cx="110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entury Gothic" panose="020B0502020202020204" pitchFamily="34" charset="0"/>
              </a:rPr>
              <a:t>Sweden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2552701" y="1430357"/>
            <a:ext cx="969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entury Gothic" panose="020B0502020202020204" pitchFamily="34" charset="0"/>
              </a:rPr>
              <a:t>Poland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44207" y="1782246"/>
            <a:ext cx="110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entury Gothic" panose="020B0502020202020204" pitchFamily="34" charset="0"/>
              </a:rPr>
              <a:t>France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1149107" y="1782246"/>
            <a:ext cx="110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entury Gothic" panose="020B0502020202020204" pitchFamily="34" charset="0"/>
              </a:rPr>
              <a:t>Italy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2119086" y="1782246"/>
            <a:ext cx="2001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entury Gothic" panose="020B0502020202020204" pitchFamily="34" charset="0"/>
              </a:rPr>
              <a:t>Great Britain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0" y="2361396"/>
            <a:ext cx="4121066" cy="2032804"/>
          </a:xfrm>
          <a:prstGeom prst="rect">
            <a:avLst/>
          </a:prstGeom>
          <a:solidFill>
            <a:srgbClr val="9FD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28575">
                <a:noFill/>
              </a:ln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158931" y="2356653"/>
            <a:ext cx="268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 Gothic" panose="020B0502020202020204" pitchFamily="34" charset="0"/>
              </a:rPr>
              <a:t>Exclusive distribution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44" name="Obraz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1643" y="172124"/>
            <a:ext cx="8302501" cy="6513751"/>
          </a:xfrm>
          <a:prstGeom prst="rect">
            <a:avLst/>
          </a:prstGeom>
        </p:spPr>
      </p:pic>
      <p:sp>
        <p:nvSpPr>
          <p:cNvPr id="45" name="pole tekstowe 44"/>
          <p:cNvSpPr txBox="1"/>
          <p:nvPr/>
        </p:nvSpPr>
        <p:spPr>
          <a:xfrm>
            <a:off x="179175" y="2725985"/>
            <a:ext cx="108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Finland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46" name="Obraz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1637" y="172121"/>
            <a:ext cx="8302501" cy="6513751"/>
          </a:xfrm>
          <a:prstGeom prst="rect">
            <a:avLst/>
          </a:prstGeom>
        </p:spPr>
      </p:pic>
      <p:sp>
        <p:nvSpPr>
          <p:cNvPr id="47" name="pole tekstowe 46"/>
          <p:cNvSpPr txBox="1"/>
          <p:nvPr/>
        </p:nvSpPr>
        <p:spPr>
          <a:xfrm>
            <a:off x="1186299" y="2725985"/>
            <a:ext cx="794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Russia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49" name="pole tekstowe 48"/>
          <p:cNvSpPr txBox="1"/>
          <p:nvPr/>
        </p:nvSpPr>
        <p:spPr>
          <a:xfrm>
            <a:off x="1965615" y="2725985"/>
            <a:ext cx="1136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Lithuania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50" name="Obraz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1625" y="172118"/>
            <a:ext cx="8302501" cy="6513751"/>
          </a:xfrm>
          <a:prstGeom prst="rect">
            <a:avLst/>
          </a:prstGeom>
        </p:spPr>
      </p:pic>
      <p:sp>
        <p:nvSpPr>
          <p:cNvPr id="51" name="pole tekstowe 50"/>
          <p:cNvSpPr txBox="1"/>
          <p:nvPr/>
        </p:nvSpPr>
        <p:spPr>
          <a:xfrm>
            <a:off x="3079750" y="2739757"/>
            <a:ext cx="102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Ukraine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52" name="Obraz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1625" y="172118"/>
            <a:ext cx="8302501" cy="6513751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1601" y="172118"/>
            <a:ext cx="8302501" cy="6513751"/>
          </a:xfrm>
          <a:prstGeom prst="rect">
            <a:avLst/>
          </a:prstGeom>
        </p:spPr>
      </p:pic>
      <p:sp>
        <p:nvSpPr>
          <p:cNvPr id="54" name="pole tekstowe 53"/>
          <p:cNvSpPr txBox="1"/>
          <p:nvPr/>
        </p:nvSpPr>
        <p:spPr>
          <a:xfrm>
            <a:off x="158925" y="3064539"/>
            <a:ext cx="1052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Hungary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55" name="pole tekstowe 54"/>
          <p:cNvSpPr txBox="1"/>
          <p:nvPr/>
        </p:nvSpPr>
        <p:spPr>
          <a:xfrm>
            <a:off x="1093902" y="3064539"/>
            <a:ext cx="938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Austria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56" name="Obraz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1601" y="172118"/>
            <a:ext cx="8302501" cy="6513751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1601" y="172112"/>
            <a:ext cx="8302501" cy="6513751"/>
          </a:xfrm>
          <a:prstGeom prst="rect">
            <a:avLst/>
          </a:prstGeom>
        </p:spPr>
      </p:pic>
      <p:sp>
        <p:nvSpPr>
          <p:cNvPr id="58" name="pole tekstowe 57"/>
          <p:cNvSpPr txBox="1"/>
          <p:nvPr/>
        </p:nvSpPr>
        <p:spPr>
          <a:xfrm>
            <a:off x="1838128" y="3064539"/>
            <a:ext cx="1349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Switzerland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59" name="pole tekstowe 58"/>
          <p:cNvSpPr txBox="1"/>
          <p:nvPr/>
        </p:nvSpPr>
        <p:spPr>
          <a:xfrm>
            <a:off x="3132776" y="3064539"/>
            <a:ext cx="1031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Belgium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51601" y="172112"/>
            <a:ext cx="8302501" cy="6513751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51601" y="172112"/>
            <a:ext cx="8302501" cy="6513751"/>
          </a:xfrm>
          <a:prstGeom prst="rect">
            <a:avLst/>
          </a:prstGeom>
        </p:spPr>
      </p:pic>
      <p:sp>
        <p:nvSpPr>
          <p:cNvPr id="62" name="pole tekstowe 61"/>
          <p:cNvSpPr txBox="1"/>
          <p:nvPr/>
        </p:nvSpPr>
        <p:spPr>
          <a:xfrm>
            <a:off x="179199" y="3375887"/>
            <a:ext cx="144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Netherlands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63" name="Obraz 6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51553" y="172112"/>
            <a:ext cx="8302501" cy="6513751"/>
          </a:xfrm>
          <a:prstGeom prst="rect">
            <a:avLst/>
          </a:prstGeom>
        </p:spPr>
      </p:pic>
      <p:sp>
        <p:nvSpPr>
          <p:cNvPr id="64" name="pole tekstowe 63"/>
          <p:cNvSpPr txBox="1"/>
          <p:nvPr/>
        </p:nvSpPr>
        <p:spPr>
          <a:xfrm>
            <a:off x="1440488" y="3362115"/>
            <a:ext cx="1111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Denmark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65" name="Obraz 6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51553" y="172112"/>
            <a:ext cx="8302501" cy="6513751"/>
          </a:xfrm>
          <a:prstGeom prst="rect">
            <a:avLst/>
          </a:prstGeom>
        </p:spPr>
      </p:pic>
      <p:sp>
        <p:nvSpPr>
          <p:cNvPr id="66" name="pole tekstowe 65"/>
          <p:cNvSpPr txBox="1"/>
          <p:nvPr/>
        </p:nvSpPr>
        <p:spPr>
          <a:xfrm>
            <a:off x="2423799" y="3375887"/>
            <a:ext cx="112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Spain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67" name="pole tekstowe 66"/>
          <p:cNvSpPr txBox="1"/>
          <p:nvPr/>
        </p:nvSpPr>
        <p:spPr>
          <a:xfrm>
            <a:off x="3089185" y="3375887"/>
            <a:ext cx="101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Greece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68" name="Obraz 6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51553" y="172124"/>
            <a:ext cx="8302501" cy="6513751"/>
          </a:xfrm>
          <a:prstGeom prst="rect">
            <a:avLst/>
          </a:prstGeom>
        </p:spPr>
      </p:pic>
      <p:pic>
        <p:nvPicPr>
          <p:cNvPr id="69" name="Obraz 6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52334" y="172112"/>
            <a:ext cx="8302501" cy="6513751"/>
          </a:xfrm>
          <a:prstGeom prst="rect">
            <a:avLst/>
          </a:prstGeom>
        </p:spPr>
      </p:pic>
      <p:sp>
        <p:nvSpPr>
          <p:cNvPr id="70" name="pole tekstowe 69"/>
          <p:cNvSpPr txBox="1"/>
          <p:nvPr/>
        </p:nvSpPr>
        <p:spPr>
          <a:xfrm>
            <a:off x="173663" y="3687235"/>
            <a:ext cx="127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Portugal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71" name="Obraz 7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72" name="pole tekstowe 71"/>
          <p:cNvSpPr txBox="1"/>
          <p:nvPr/>
        </p:nvSpPr>
        <p:spPr>
          <a:xfrm>
            <a:off x="1330586" y="3689664"/>
            <a:ext cx="948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Irleland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73" name="Obraz 7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74" name="pole tekstowe 73"/>
          <p:cNvSpPr txBox="1"/>
          <p:nvPr/>
        </p:nvSpPr>
        <p:spPr>
          <a:xfrm>
            <a:off x="2250136" y="3689353"/>
            <a:ext cx="948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Island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75" name="pole tekstowe 74"/>
          <p:cNvSpPr txBox="1"/>
          <p:nvPr/>
        </p:nvSpPr>
        <p:spPr>
          <a:xfrm>
            <a:off x="3202594" y="3687235"/>
            <a:ext cx="948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Cyprus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76" name="Obraz 7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77" name="pole tekstowe 76"/>
          <p:cNvSpPr txBox="1"/>
          <p:nvPr/>
        </p:nvSpPr>
        <p:spPr>
          <a:xfrm>
            <a:off x="188839" y="4028049"/>
            <a:ext cx="814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Turkey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78" name="Obraz 7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80" name="Prostokąt 79"/>
          <p:cNvSpPr/>
          <p:nvPr/>
        </p:nvSpPr>
        <p:spPr>
          <a:xfrm>
            <a:off x="0" y="5734594"/>
            <a:ext cx="4121066" cy="593585"/>
          </a:xfrm>
          <a:prstGeom prst="rect">
            <a:avLst/>
          </a:prstGeom>
          <a:solidFill>
            <a:srgbClr val="FDF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28575">
                <a:noFill/>
              </a:ln>
            </a:endParaRPr>
          </a:p>
        </p:txBody>
      </p:sp>
      <p:sp>
        <p:nvSpPr>
          <p:cNvPr id="81" name="Prostokąt 80"/>
          <p:cNvSpPr/>
          <p:nvPr/>
        </p:nvSpPr>
        <p:spPr>
          <a:xfrm>
            <a:off x="-11053" y="4536271"/>
            <a:ext cx="4121066" cy="1053069"/>
          </a:xfrm>
          <a:prstGeom prst="rect">
            <a:avLst/>
          </a:prstGeom>
          <a:solidFill>
            <a:srgbClr val="6F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28575">
                <a:noFill/>
              </a:ln>
            </a:endParaRPr>
          </a:p>
        </p:txBody>
      </p:sp>
      <p:sp>
        <p:nvSpPr>
          <p:cNvPr id="82" name="pole tekstowe 81"/>
          <p:cNvSpPr txBox="1"/>
          <p:nvPr/>
        </p:nvSpPr>
        <p:spPr>
          <a:xfrm>
            <a:off x="147878" y="4531528"/>
            <a:ext cx="29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 Gothic" panose="020B0502020202020204" pitchFamily="34" charset="0"/>
              </a:rPr>
              <a:t>Selective distribution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83" name="Obraz 8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84" name="pole tekstowe 83"/>
          <p:cNvSpPr txBox="1"/>
          <p:nvPr/>
        </p:nvSpPr>
        <p:spPr>
          <a:xfrm>
            <a:off x="147145" y="4900860"/>
            <a:ext cx="1200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Germany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85" name="Obraz 8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86" name="pole tekstowe 85"/>
          <p:cNvSpPr txBox="1"/>
          <p:nvPr/>
        </p:nvSpPr>
        <p:spPr>
          <a:xfrm>
            <a:off x="1211785" y="4894411"/>
            <a:ext cx="176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Czech Republic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87" name="Obraz 8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52391" y="172124"/>
            <a:ext cx="8302501" cy="6513751"/>
          </a:xfrm>
          <a:prstGeom prst="rect">
            <a:avLst/>
          </a:prstGeom>
        </p:spPr>
      </p:pic>
      <p:sp>
        <p:nvSpPr>
          <p:cNvPr id="88" name="pole tekstowe 87"/>
          <p:cNvSpPr txBox="1"/>
          <p:nvPr/>
        </p:nvSpPr>
        <p:spPr>
          <a:xfrm>
            <a:off x="2913103" y="4910048"/>
            <a:ext cx="1164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Slovakia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89" name="Obraz 8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90" name="pole tekstowe 89"/>
          <p:cNvSpPr txBox="1"/>
          <p:nvPr/>
        </p:nvSpPr>
        <p:spPr>
          <a:xfrm>
            <a:off x="141214" y="5198436"/>
            <a:ext cx="1114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Romania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91" name="Obraz 9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92" name="pole tekstowe 91"/>
          <p:cNvSpPr txBox="1"/>
          <p:nvPr/>
        </p:nvSpPr>
        <p:spPr>
          <a:xfrm>
            <a:off x="1155349" y="5198436"/>
            <a:ext cx="1114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Bulgaria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93" name="Obraz 9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94" name="pole tekstowe 93"/>
          <p:cNvSpPr txBox="1"/>
          <p:nvPr/>
        </p:nvSpPr>
        <p:spPr>
          <a:xfrm>
            <a:off x="2114166" y="5198436"/>
            <a:ext cx="825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Latvia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95" name="pole tekstowe 94"/>
          <p:cNvSpPr txBox="1"/>
          <p:nvPr/>
        </p:nvSpPr>
        <p:spPr>
          <a:xfrm>
            <a:off x="2913314" y="5198436"/>
            <a:ext cx="88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Estonia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96" name="Obraz 9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350078" y="172124"/>
            <a:ext cx="8302501" cy="6513751"/>
          </a:xfrm>
          <a:prstGeom prst="rect">
            <a:avLst/>
          </a:prstGeom>
        </p:spPr>
      </p:pic>
      <p:sp>
        <p:nvSpPr>
          <p:cNvPr id="97" name="pole tekstowe 96"/>
          <p:cNvSpPr txBox="1"/>
          <p:nvPr/>
        </p:nvSpPr>
        <p:spPr>
          <a:xfrm>
            <a:off x="173663" y="5841818"/>
            <a:ext cx="29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 Gothic" panose="020B0502020202020204" pitchFamily="34" charset="0"/>
              </a:rPr>
              <a:t>Lack of representation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99" name="Obraz 9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395400" y="2653312"/>
            <a:ext cx="443925" cy="241950"/>
          </a:xfrm>
          <a:prstGeom prst="rect">
            <a:avLst/>
          </a:prstGeom>
        </p:spPr>
      </p:pic>
      <p:pic>
        <p:nvPicPr>
          <p:cNvPr id="100" name="Obraz 9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907800" y="2895262"/>
            <a:ext cx="443925" cy="241950"/>
          </a:xfrm>
          <a:prstGeom prst="rect">
            <a:avLst/>
          </a:prstGeom>
        </p:spPr>
      </p:pic>
      <p:pic>
        <p:nvPicPr>
          <p:cNvPr id="101" name="Obraz 10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52058" y="4152250"/>
            <a:ext cx="443925" cy="241950"/>
          </a:xfrm>
          <a:prstGeom prst="rect">
            <a:avLst/>
          </a:prstGeom>
        </p:spPr>
      </p:pic>
      <p:pic>
        <p:nvPicPr>
          <p:cNvPr id="102" name="Obraz 10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704483" y="4922012"/>
            <a:ext cx="443925" cy="241950"/>
          </a:xfrm>
          <a:prstGeom prst="rect">
            <a:avLst/>
          </a:prstGeom>
        </p:spPr>
      </p:pic>
      <p:pic>
        <p:nvPicPr>
          <p:cNvPr id="103" name="Obraz 10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351725" y="4197326"/>
            <a:ext cx="443925" cy="241950"/>
          </a:xfrm>
          <a:prstGeom prst="rect">
            <a:avLst/>
          </a:prstGeom>
        </p:spPr>
      </p:pic>
      <p:pic>
        <p:nvPicPr>
          <p:cNvPr id="104" name="Obraz 10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422608" y="5231991"/>
            <a:ext cx="443925" cy="241950"/>
          </a:xfrm>
          <a:prstGeom prst="rect">
            <a:avLst/>
          </a:prstGeom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9" y="3159154"/>
            <a:ext cx="5617275" cy="3169025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0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60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8000"/>
                            </p:stCondLst>
                            <p:childTnLst>
                              <p:par>
                                <p:cTn id="1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9000"/>
                            </p:stCondLst>
                            <p:childTnLst>
                              <p:par>
                                <p:cTn id="1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000"/>
                            </p:stCondLst>
                            <p:childTnLst>
                              <p:par>
                                <p:cTn id="2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000"/>
                            </p:stCondLst>
                            <p:childTnLst>
                              <p:par>
                                <p:cTn id="3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000"/>
                            </p:stCondLst>
                            <p:childTnLst>
                              <p:par>
                                <p:cTn id="3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6000"/>
                            </p:stCondLst>
                            <p:childTnLst>
                              <p:par>
                                <p:cTn id="3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7000"/>
                            </p:stCondLst>
                            <p:childTnLst>
                              <p:par>
                                <p:cTn id="3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8000"/>
                            </p:stCondLst>
                            <p:childTnLst>
                              <p:par>
                                <p:cTn id="35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41" grpId="0" animBg="1"/>
      <p:bldP spid="43" grpId="0"/>
      <p:bldP spid="45" grpId="0"/>
      <p:bldP spid="47" grpId="0"/>
      <p:bldP spid="49" grpId="0"/>
      <p:bldP spid="51" grpId="0"/>
      <p:bldP spid="54" grpId="0"/>
      <p:bldP spid="55" grpId="0"/>
      <p:bldP spid="58" grpId="0"/>
      <p:bldP spid="59" grpId="0"/>
      <p:bldP spid="62" grpId="0"/>
      <p:bldP spid="64" grpId="0"/>
      <p:bldP spid="66" grpId="0"/>
      <p:bldP spid="67" grpId="0"/>
      <p:bldP spid="70" grpId="0"/>
      <p:bldP spid="72" grpId="0"/>
      <p:bldP spid="74" grpId="0"/>
      <p:bldP spid="75" grpId="0"/>
      <p:bldP spid="77" grpId="0"/>
      <p:bldP spid="80" grpId="0" animBg="1"/>
      <p:bldP spid="81" grpId="0" animBg="1"/>
      <p:bldP spid="82" grpId="0"/>
      <p:bldP spid="84" grpId="0"/>
      <p:bldP spid="86" grpId="0"/>
      <p:bldP spid="88" grpId="0"/>
      <p:bldP spid="90" grpId="0"/>
      <p:bldP spid="92" grpId="0"/>
      <p:bldP spid="94" grpId="0"/>
      <p:bldP spid="95" grpId="0"/>
      <p:bldP spid="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58931" y="190500"/>
            <a:ext cx="892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Sale of lighting fixtures in the number of units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292782"/>
              </p:ext>
            </p:extLst>
          </p:nvPr>
        </p:nvGraphicFramePr>
        <p:xfrm>
          <a:off x="1328737" y="1193005"/>
          <a:ext cx="9294334" cy="5350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3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"/>
                                        <p:tgtEl>
                                          <p:spTgt spid="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"/>
                                        <p:tgtEl>
                                          <p:spTgt spid="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"/>
                                        <p:tgtEl>
                                          <p:spTgt spid="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"/>
                                        <p:tgtEl>
                                          <p:spTgt spid="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"/>
                                        <p:tgtEl>
                                          <p:spTgt spid="8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"/>
                                        <p:tgtEl>
                                          <p:spTgt spid="8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"/>
                                        <p:tgtEl>
                                          <p:spTgt spid="8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category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8931" y="190500"/>
            <a:ext cx="3422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Sales by country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676557"/>
              </p:ext>
            </p:extLst>
          </p:nvPr>
        </p:nvGraphicFramePr>
        <p:xfrm>
          <a:off x="1628775" y="1298575"/>
          <a:ext cx="8709025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upa 209"/>
          <p:cNvGrpSpPr/>
          <p:nvPr/>
        </p:nvGrpSpPr>
        <p:grpSpPr>
          <a:xfrm>
            <a:off x="628758" y="-4690925"/>
            <a:ext cx="10268872" cy="10877903"/>
            <a:chOff x="628758" y="-4690925"/>
            <a:chExt cx="10268872" cy="10877903"/>
          </a:xfrm>
        </p:grpSpPr>
        <p:cxnSp>
          <p:nvCxnSpPr>
            <p:cNvPr id="211" name="Łącznik prosty 210"/>
            <p:cNvCxnSpPr/>
            <p:nvPr/>
          </p:nvCxnSpPr>
          <p:spPr>
            <a:xfrm>
              <a:off x="10874892" y="-4690925"/>
              <a:ext cx="0" cy="506975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Elipsa 211"/>
            <p:cNvSpPr/>
            <p:nvPr/>
          </p:nvSpPr>
          <p:spPr>
            <a:xfrm rot="16200000">
              <a:off x="6704481" y="1004560"/>
              <a:ext cx="336889" cy="3368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13" name="Łącznik prosty 212"/>
            <p:cNvCxnSpPr/>
            <p:nvPr/>
          </p:nvCxnSpPr>
          <p:spPr>
            <a:xfrm>
              <a:off x="6844351" y="367870"/>
              <a:ext cx="4053279" cy="815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Łącznik prosty 213"/>
            <p:cNvCxnSpPr/>
            <p:nvPr/>
          </p:nvCxnSpPr>
          <p:spPr>
            <a:xfrm>
              <a:off x="6872926" y="346439"/>
              <a:ext cx="0" cy="658121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Łącznik prosty 214"/>
            <p:cNvCxnSpPr/>
            <p:nvPr/>
          </p:nvCxnSpPr>
          <p:spPr>
            <a:xfrm>
              <a:off x="7042441" y="1184176"/>
              <a:ext cx="1084684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pole tekstowe 215"/>
            <p:cNvSpPr txBox="1"/>
            <p:nvPr/>
          </p:nvSpPr>
          <p:spPr>
            <a:xfrm>
              <a:off x="8128560" y="826460"/>
              <a:ext cx="1319592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Century Gothic" panose="020B0502020202020204" pitchFamily="34" charset="0"/>
                </a:rPr>
                <a:t>2004</a:t>
              </a:r>
              <a:endParaRPr lang="pl-PL" sz="4000" dirty="0">
                <a:latin typeface="Century Gothic" panose="020B0502020202020204" pitchFamily="34" charset="0"/>
              </a:endParaRPr>
            </a:p>
          </p:txBody>
        </p:sp>
        <p:sp>
          <p:nvSpPr>
            <p:cNvPr id="217" name="pole tekstowe 216"/>
            <p:cNvSpPr txBox="1"/>
            <p:nvPr/>
          </p:nvSpPr>
          <p:spPr>
            <a:xfrm>
              <a:off x="3534813" y="795049"/>
              <a:ext cx="3203349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>
                  <a:latin typeface="Century Gothic" panose="020B0502020202020204" pitchFamily="34" charset="0"/>
                </a:rPr>
                <a:t>Ocynkownia ogniowa</a:t>
              </a:r>
              <a:endParaRPr lang="pl-PL" sz="2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18" name="Łącznik prosty 217"/>
            <p:cNvCxnSpPr/>
            <p:nvPr/>
          </p:nvCxnSpPr>
          <p:spPr>
            <a:xfrm>
              <a:off x="3689350" y="1180403"/>
              <a:ext cx="2989639" cy="3773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Elipsa 218"/>
            <p:cNvSpPr/>
            <p:nvPr/>
          </p:nvSpPr>
          <p:spPr>
            <a:xfrm>
              <a:off x="3522149" y="1103399"/>
              <a:ext cx="168445" cy="16844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20" name="Łącznik prosty 219"/>
            <p:cNvCxnSpPr/>
            <p:nvPr/>
          </p:nvCxnSpPr>
          <p:spPr>
            <a:xfrm>
              <a:off x="6873997" y="1344453"/>
              <a:ext cx="5498" cy="655528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pole tekstowe 220"/>
            <p:cNvSpPr txBox="1"/>
            <p:nvPr/>
          </p:nvSpPr>
          <p:spPr>
            <a:xfrm>
              <a:off x="3880926" y="1785529"/>
              <a:ext cx="3203349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>
                  <a:latin typeface="Century Gothic" panose="020B0502020202020204" pitchFamily="34" charset="0"/>
                </a:rPr>
                <a:t>Warehouse</a:t>
              </a:r>
              <a:endParaRPr lang="pl-PL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222" name="pole tekstowe 221"/>
            <p:cNvSpPr txBox="1"/>
            <p:nvPr/>
          </p:nvSpPr>
          <p:spPr>
            <a:xfrm>
              <a:off x="8127336" y="1815066"/>
              <a:ext cx="1319592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Century Gothic" panose="020B0502020202020204" pitchFamily="34" charset="0"/>
                </a:rPr>
                <a:t>2006</a:t>
              </a:r>
              <a:endParaRPr lang="pl-PL" sz="4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23" name="Łącznik prosty 222"/>
            <p:cNvCxnSpPr>
              <a:stCxn id="236" idx="4"/>
              <a:endCxn id="222" idx="1"/>
            </p:cNvCxnSpPr>
            <p:nvPr/>
          </p:nvCxnSpPr>
          <p:spPr>
            <a:xfrm>
              <a:off x="7047939" y="2168425"/>
              <a:ext cx="1079397" cy="584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Łącznik prosty 233"/>
            <p:cNvCxnSpPr>
              <a:endCxn id="236" idx="0"/>
            </p:cNvCxnSpPr>
            <p:nvPr/>
          </p:nvCxnSpPr>
          <p:spPr>
            <a:xfrm>
              <a:off x="4213394" y="2168425"/>
              <a:ext cx="2497656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Elipsa 234"/>
            <p:cNvSpPr/>
            <p:nvPr/>
          </p:nvSpPr>
          <p:spPr>
            <a:xfrm>
              <a:off x="4043686" y="2084085"/>
              <a:ext cx="168445" cy="16844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6" name="Elipsa 235"/>
            <p:cNvSpPr/>
            <p:nvPr/>
          </p:nvSpPr>
          <p:spPr>
            <a:xfrm rot="16200000">
              <a:off x="6711050" y="1999981"/>
              <a:ext cx="336889" cy="3368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7" name="pole tekstowe 236"/>
            <p:cNvSpPr txBox="1"/>
            <p:nvPr/>
          </p:nvSpPr>
          <p:spPr>
            <a:xfrm>
              <a:off x="8127336" y="2841125"/>
              <a:ext cx="1319592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Century Gothic" panose="020B0502020202020204" pitchFamily="34" charset="0"/>
                </a:rPr>
                <a:t>2009</a:t>
              </a:r>
              <a:endParaRPr lang="pl-PL" sz="4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38" name="Łącznik prosty 237"/>
            <p:cNvCxnSpPr>
              <a:stCxn id="242" idx="4"/>
              <a:endCxn id="237" idx="1"/>
            </p:cNvCxnSpPr>
            <p:nvPr/>
          </p:nvCxnSpPr>
          <p:spPr>
            <a:xfrm>
              <a:off x="7047939" y="3194484"/>
              <a:ext cx="1079397" cy="584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pole tekstowe 238"/>
            <p:cNvSpPr txBox="1"/>
            <p:nvPr/>
          </p:nvSpPr>
          <p:spPr>
            <a:xfrm>
              <a:off x="4015305" y="2819512"/>
              <a:ext cx="3203349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>
                  <a:latin typeface="Century Gothic" panose="020B0502020202020204" pitchFamily="34" charset="0"/>
                </a:rPr>
                <a:t>New Office</a:t>
              </a:r>
              <a:endParaRPr lang="pl-PL" sz="2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40" name="Łącznik prosty 239"/>
            <p:cNvCxnSpPr>
              <a:stCxn id="241" idx="6"/>
              <a:endCxn id="242" idx="0"/>
            </p:cNvCxnSpPr>
            <p:nvPr/>
          </p:nvCxnSpPr>
          <p:spPr>
            <a:xfrm>
              <a:off x="4583741" y="3194367"/>
              <a:ext cx="2127309" cy="117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Elipsa 240"/>
            <p:cNvSpPr/>
            <p:nvPr/>
          </p:nvSpPr>
          <p:spPr>
            <a:xfrm>
              <a:off x="4415296" y="3110144"/>
              <a:ext cx="168445" cy="16844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2" name="Elipsa 241"/>
            <p:cNvSpPr/>
            <p:nvPr/>
          </p:nvSpPr>
          <p:spPr>
            <a:xfrm rot="16200000">
              <a:off x="6711050" y="3026040"/>
              <a:ext cx="336889" cy="3368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43" name="Łącznik prosty 242"/>
            <p:cNvCxnSpPr>
              <a:endCxn id="241" idx="2"/>
            </p:cNvCxnSpPr>
            <p:nvPr/>
          </p:nvCxnSpPr>
          <p:spPr>
            <a:xfrm>
              <a:off x="2219197" y="3194367"/>
              <a:ext cx="2196099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4" name="Obraz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58" y="4070841"/>
              <a:ext cx="3197225" cy="2116137"/>
            </a:xfrm>
            <a:prstGeom prst="round2DiagRect">
              <a:avLst>
                <a:gd name="adj1" fmla="val 16667"/>
                <a:gd name="adj2" fmla="val 0"/>
              </a:avLst>
            </a:prstGeom>
            <a:ln w="28575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5" name="Łącznik prosty 244"/>
            <p:cNvCxnSpPr/>
            <p:nvPr/>
          </p:nvCxnSpPr>
          <p:spPr>
            <a:xfrm flipV="1">
              <a:off x="2227371" y="3190295"/>
              <a:ext cx="0" cy="848305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Łącznik prosty 245"/>
            <p:cNvCxnSpPr/>
            <p:nvPr/>
          </p:nvCxnSpPr>
          <p:spPr>
            <a:xfrm>
              <a:off x="6879495" y="2336870"/>
              <a:ext cx="0" cy="68917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1" name="Łącznik prosty 150"/>
          <p:cNvCxnSpPr/>
          <p:nvPr/>
        </p:nvCxnSpPr>
        <p:spPr>
          <a:xfrm flipH="1">
            <a:off x="6873997" y="3384757"/>
            <a:ext cx="7937" cy="4394813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pole tekstowe 124"/>
          <p:cNvSpPr txBox="1"/>
          <p:nvPr/>
        </p:nvSpPr>
        <p:spPr>
          <a:xfrm>
            <a:off x="3880926" y="1786534"/>
            <a:ext cx="320334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Warehouse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73" y="3942382"/>
            <a:ext cx="3771489" cy="247562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9" name="Grupa 248"/>
          <p:cNvGrpSpPr/>
          <p:nvPr/>
        </p:nvGrpSpPr>
        <p:grpSpPr>
          <a:xfrm>
            <a:off x="423187" y="95396"/>
            <a:ext cx="11638065" cy="11635167"/>
            <a:chOff x="423187" y="95396"/>
            <a:chExt cx="11638065" cy="11635167"/>
          </a:xfrm>
        </p:grpSpPr>
        <p:grpSp>
          <p:nvGrpSpPr>
            <p:cNvPr id="250" name="Grupa 249"/>
            <p:cNvGrpSpPr/>
            <p:nvPr/>
          </p:nvGrpSpPr>
          <p:grpSpPr>
            <a:xfrm>
              <a:off x="2743200" y="168421"/>
              <a:ext cx="9318052" cy="6249585"/>
              <a:chOff x="2743200" y="168421"/>
              <a:chExt cx="9318052" cy="6249585"/>
            </a:xfrm>
          </p:grpSpPr>
          <p:pic>
            <p:nvPicPr>
              <p:cNvPr id="26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0573" y="3942382"/>
                <a:ext cx="3771489" cy="2475624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chemeClr val="accent4">
                    <a:lumMod val="75000"/>
                  </a:schemeClr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Obraz 26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47122" y="168421"/>
                <a:ext cx="1314130" cy="716232"/>
              </a:xfrm>
              <a:prstGeom prst="rect">
                <a:avLst/>
              </a:prstGeom>
            </p:spPr>
          </p:pic>
          <p:sp>
            <p:nvSpPr>
              <p:cNvPr id="270" name="Elipsa 269"/>
              <p:cNvSpPr/>
              <p:nvPr/>
            </p:nvSpPr>
            <p:spPr>
              <a:xfrm rot="16200000">
                <a:off x="4120696" y="1932694"/>
                <a:ext cx="336889" cy="33688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1" name="pole tekstowe 270"/>
              <p:cNvSpPr txBox="1"/>
              <p:nvPr/>
            </p:nvSpPr>
            <p:spPr>
              <a:xfrm>
                <a:off x="3629344" y="908964"/>
                <a:ext cx="1319593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sz="4000" dirty="0" smtClean="0">
                    <a:latin typeface="Century Gothic" panose="020B0502020202020204" pitchFamily="34" charset="0"/>
                  </a:rPr>
                  <a:t>1998</a:t>
                </a:r>
                <a:endParaRPr lang="pl-PL" sz="4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72" name="Łącznik prosty 271"/>
              <p:cNvCxnSpPr>
                <a:stCxn id="271" idx="2"/>
                <a:endCxn id="270" idx="6"/>
              </p:cNvCxnSpPr>
              <p:nvPr/>
            </p:nvCxnSpPr>
            <p:spPr>
              <a:xfrm>
                <a:off x="4289141" y="1616850"/>
                <a:ext cx="0" cy="315844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pole tekstowe 272"/>
              <p:cNvSpPr txBox="1"/>
              <p:nvPr/>
            </p:nvSpPr>
            <p:spPr>
              <a:xfrm rot="16200000">
                <a:off x="3451680" y="3496611"/>
                <a:ext cx="2066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 smtClean="0">
                    <a:latin typeface="Century Gothic" panose="020B0502020202020204" pitchFamily="34" charset="0"/>
                  </a:rPr>
                  <a:t>Production Hall</a:t>
                </a:r>
                <a:endParaRPr lang="pl-PL" sz="2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74" name="Łącznik prosty 273"/>
              <p:cNvCxnSpPr>
                <a:stCxn id="270" idx="2"/>
                <a:endCxn id="275" idx="6"/>
              </p:cNvCxnSpPr>
              <p:nvPr/>
            </p:nvCxnSpPr>
            <p:spPr>
              <a:xfrm>
                <a:off x="4289141" y="2269583"/>
                <a:ext cx="8476" cy="2826389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Elipsa 274"/>
              <p:cNvSpPr/>
              <p:nvPr/>
            </p:nvSpPr>
            <p:spPr>
              <a:xfrm rot="16200000">
                <a:off x="4213394" y="5095972"/>
                <a:ext cx="168445" cy="1684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76" name="Łącznik prosty 275"/>
              <p:cNvCxnSpPr/>
              <p:nvPr/>
            </p:nvCxnSpPr>
            <p:spPr>
              <a:xfrm>
                <a:off x="2743200" y="2084085"/>
                <a:ext cx="1371600" cy="0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Łącznik prosty 276"/>
              <p:cNvCxnSpPr>
                <a:stCxn id="275" idx="4"/>
                <a:endCxn id="268" idx="2"/>
              </p:cNvCxnSpPr>
              <p:nvPr/>
            </p:nvCxnSpPr>
            <p:spPr>
              <a:xfrm>
                <a:off x="4381839" y="5180194"/>
                <a:ext cx="718734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Elipsa 277"/>
              <p:cNvSpPr/>
              <p:nvPr/>
            </p:nvSpPr>
            <p:spPr>
              <a:xfrm rot="16200000">
                <a:off x="6512782" y="1932694"/>
                <a:ext cx="336889" cy="33688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79" name="Łącznik prosty 278"/>
              <p:cNvCxnSpPr>
                <a:stCxn id="270" idx="4"/>
                <a:endCxn id="278" idx="0"/>
              </p:cNvCxnSpPr>
              <p:nvPr/>
            </p:nvCxnSpPr>
            <p:spPr>
              <a:xfrm>
                <a:off x="4457585" y="2101138"/>
                <a:ext cx="2055197" cy="0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Łącznik prosty 279"/>
              <p:cNvCxnSpPr>
                <a:stCxn id="281" idx="2"/>
                <a:endCxn id="278" idx="6"/>
              </p:cNvCxnSpPr>
              <p:nvPr/>
            </p:nvCxnSpPr>
            <p:spPr>
              <a:xfrm>
                <a:off x="6678990" y="1616850"/>
                <a:ext cx="2237" cy="315844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pole tekstowe 280"/>
              <p:cNvSpPr txBox="1"/>
              <p:nvPr/>
            </p:nvSpPr>
            <p:spPr>
              <a:xfrm>
                <a:off x="6019193" y="908964"/>
                <a:ext cx="1319593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sz="4000" dirty="0" smtClean="0">
                    <a:latin typeface="Century Gothic" panose="020B0502020202020204" pitchFamily="34" charset="0"/>
                  </a:rPr>
                  <a:t>2002</a:t>
                </a:r>
                <a:endParaRPr lang="pl-PL" sz="4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82" name="Łącznik prosty 281"/>
              <p:cNvCxnSpPr>
                <a:stCxn id="278" idx="2"/>
                <a:endCxn id="284" idx="0"/>
              </p:cNvCxnSpPr>
              <p:nvPr/>
            </p:nvCxnSpPr>
            <p:spPr>
              <a:xfrm flipH="1">
                <a:off x="6678989" y="2269583"/>
                <a:ext cx="2238" cy="913264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pole tekstowe 282"/>
              <p:cNvSpPr txBox="1"/>
              <p:nvPr/>
            </p:nvSpPr>
            <p:spPr>
              <a:xfrm>
                <a:off x="6738162" y="2915472"/>
                <a:ext cx="25298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 smtClean="0">
                    <a:latin typeface="Century Gothic" panose="020B0502020202020204" pitchFamily="34" charset="0"/>
                  </a:rPr>
                  <a:t>Powder Paint Shop</a:t>
                </a:r>
                <a:endParaRPr lang="pl-PL" sz="2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4" name="Elipsa 283"/>
              <p:cNvSpPr/>
              <p:nvPr/>
            </p:nvSpPr>
            <p:spPr>
              <a:xfrm>
                <a:off x="6594766" y="3182847"/>
                <a:ext cx="168445" cy="1684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85" name="Łącznik prosty 284"/>
              <p:cNvCxnSpPr>
                <a:stCxn id="284" idx="6"/>
              </p:cNvCxnSpPr>
              <p:nvPr/>
            </p:nvCxnSpPr>
            <p:spPr>
              <a:xfrm>
                <a:off x="6763211" y="3267070"/>
                <a:ext cx="2617021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Elipsa 285"/>
              <p:cNvSpPr/>
              <p:nvPr/>
            </p:nvSpPr>
            <p:spPr>
              <a:xfrm>
                <a:off x="9390602" y="3190295"/>
                <a:ext cx="168445" cy="1684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87" name="Łącznik prosty 286"/>
              <p:cNvCxnSpPr>
                <a:stCxn id="278" idx="4"/>
              </p:cNvCxnSpPr>
              <p:nvPr/>
            </p:nvCxnSpPr>
            <p:spPr>
              <a:xfrm>
                <a:off x="6849671" y="2101138"/>
                <a:ext cx="4053279" cy="8150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upa 250"/>
            <p:cNvGrpSpPr/>
            <p:nvPr/>
          </p:nvGrpSpPr>
          <p:grpSpPr>
            <a:xfrm rot="16200000">
              <a:off x="-4140484" y="4659067"/>
              <a:ext cx="11635167" cy="2507826"/>
              <a:chOff x="0" y="998946"/>
              <a:chExt cx="11635167" cy="2507826"/>
            </a:xfrm>
          </p:grpSpPr>
          <p:sp>
            <p:nvSpPr>
              <p:cNvPr id="252" name="pole tekstowe 251"/>
              <p:cNvSpPr txBox="1"/>
              <p:nvPr/>
            </p:nvSpPr>
            <p:spPr>
              <a:xfrm>
                <a:off x="10315575" y="1578282"/>
                <a:ext cx="1319592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pl-PL" sz="4000" dirty="0" smtClean="0">
                    <a:latin typeface="Century Gothic" panose="020B0502020202020204" pitchFamily="34" charset="0"/>
                  </a:rPr>
                  <a:t>1953</a:t>
                </a:r>
                <a:endParaRPr lang="pl-PL" sz="4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53" name="Łącznik prosty 252"/>
              <p:cNvCxnSpPr/>
              <p:nvPr/>
            </p:nvCxnSpPr>
            <p:spPr>
              <a:xfrm>
                <a:off x="0" y="1019175"/>
                <a:ext cx="9702800" cy="0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Łącznik prosty 253"/>
              <p:cNvCxnSpPr>
                <a:stCxn id="263" idx="2"/>
              </p:cNvCxnSpPr>
              <p:nvPr/>
            </p:nvCxnSpPr>
            <p:spPr>
              <a:xfrm flipV="1">
                <a:off x="9506574" y="1932225"/>
                <a:ext cx="93" cy="1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Łącznik prosty 254"/>
              <p:cNvCxnSpPr>
                <a:stCxn id="263" idx="6"/>
              </p:cNvCxnSpPr>
              <p:nvPr/>
            </p:nvCxnSpPr>
            <p:spPr>
              <a:xfrm>
                <a:off x="9843463" y="1932226"/>
                <a:ext cx="472112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pole tekstowe 255"/>
              <p:cNvSpPr txBox="1"/>
              <p:nvPr/>
            </p:nvSpPr>
            <p:spPr>
              <a:xfrm>
                <a:off x="5478945" y="2794965"/>
                <a:ext cx="36247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 smtClean="0">
                    <a:latin typeface="Century Gothic" panose="020B0502020202020204" pitchFamily="34" charset="0"/>
                  </a:rPr>
                  <a:t>Year Established Polish Dep.</a:t>
                </a:r>
                <a:endParaRPr lang="pl-PL" sz="2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57" name="Łącznik prosty 256"/>
              <p:cNvCxnSpPr/>
              <p:nvPr/>
            </p:nvCxnSpPr>
            <p:spPr>
              <a:xfrm>
                <a:off x="7375447" y="1948552"/>
                <a:ext cx="2131127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Elipsa 257"/>
              <p:cNvSpPr/>
              <p:nvPr/>
            </p:nvSpPr>
            <p:spPr>
              <a:xfrm>
                <a:off x="7207002" y="1864330"/>
                <a:ext cx="168445" cy="1684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59" name="Łącznik prosty 258"/>
              <p:cNvCxnSpPr/>
              <p:nvPr/>
            </p:nvCxnSpPr>
            <p:spPr>
              <a:xfrm>
                <a:off x="9675018" y="2109288"/>
                <a:ext cx="0" cy="879495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Łącznik prosty 259"/>
              <p:cNvCxnSpPr/>
              <p:nvPr/>
            </p:nvCxnSpPr>
            <p:spPr>
              <a:xfrm>
                <a:off x="5081294" y="3162029"/>
                <a:ext cx="4425280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1" name="pole tekstowe 260"/>
              <p:cNvSpPr txBox="1"/>
              <p:nvPr/>
            </p:nvSpPr>
            <p:spPr>
              <a:xfrm>
                <a:off x="10296085" y="2798886"/>
                <a:ext cx="1319592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pl-PL" sz="4000" dirty="0" smtClean="0">
                    <a:latin typeface="Century Gothic" panose="020B0502020202020204" pitchFamily="34" charset="0"/>
                  </a:rPr>
                  <a:t>1993</a:t>
                </a:r>
                <a:endParaRPr lang="pl-PL" sz="4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62" name="Łącznik prosty 261"/>
              <p:cNvCxnSpPr>
                <a:endCxn id="261" idx="1"/>
              </p:cNvCxnSpPr>
              <p:nvPr/>
            </p:nvCxnSpPr>
            <p:spPr>
              <a:xfrm>
                <a:off x="9843462" y="3152829"/>
                <a:ext cx="452623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Elipsa 262"/>
              <p:cNvSpPr/>
              <p:nvPr/>
            </p:nvSpPr>
            <p:spPr>
              <a:xfrm>
                <a:off x="9506574" y="1763781"/>
                <a:ext cx="336889" cy="33688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4" name="Elipsa 263"/>
              <p:cNvSpPr/>
              <p:nvPr/>
            </p:nvSpPr>
            <p:spPr>
              <a:xfrm>
                <a:off x="9506573" y="2984386"/>
                <a:ext cx="336889" cy="33688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5" name="Elipsa 264"/>
              <p:cNvSpPr/>
              <p:nvPr/>
            </p:nvSpPr>
            <p:spPr>
              <a:xfrm>
                <a:off x="4912848" y="3068607"/>
                <a:ext cx="168445" cy="1684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66" name="Łącznik prosty 265"/>
              <p:cNvCxnSpPr>
                <a:endCxn id="263" idx="0"/>
              </p:cNvCxnSpPr>
              <p:nvPr/>
            </p:nvCxnSpPr>
            <p:spPr>
              <a:xfrm>
                <a:off x="9675019" y="998946"/>
                <a:ext cx="0" cy="764835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7" name="pole tekstowe 266"/>
              <p:cNvSpPr txBox="1"/>
              <p:nvPr/>
            </p:nvSpPr>
            <p:spPr>
              <a:xfrm>
                <a:off x="7324697" y="1571027"/>
                <a:ext cx="22300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 smtClean="0">
                    <a:latin typeface="Century Gothic" panose="020B0502020202020204" pitchFamily="34" charset="0"/>
                  </a:rPr>
                  <a:t>Year established</a:t>
                </a:r>
                <a:endParaRPr lang="pl-PL" sz="2000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11" name="Elipsa 110"/>
          <p:cNvSpPr/>
          <p:nvPr/>
        </p:nvSpPr>
        <p:spPr>
          <a:xfrm rot="16200000">
            <a:off x="6512782" y="1932694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9506574" y="1763781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ole tekstowe 41"/>
          <p:cNvSpPr txBox="1"/>
          <p:nvPr/>
        </p:nvSpPr>
        <p:spPr>
          <a:xfrm>
            <a:off x="10296085" y="2798886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1993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grpSp>
        <p:nvGrpSpPr>
          <p:cNvPr id="90" name="Grupa 89"/>
          <p:cNvGrpSpPr/>
          <p:nvPr/>
        </p:nvGrpSpPr>
        <p:grpSpPr>
          <a:xfrm>
            <a:off x="0" y="998946"/>
            <a:ext cx="11635167" cy="2507826"/>
            <a:chOff x="0" y="998946"/>
            <a:chExt cx="11635167" cy="2507826"/>
          </a:xfrm>
        </p:grpSpPr>
        <p:sp>
          <p:nvSpPr>
            <p:cNvPr id="94" name="pole tekstowe 93"/>
            <p:cNvSpPr txBox="1"/>
            <p:nvPr/>
          </p:nvSpPr>
          <p:spPr>
            <a:xfrm>
              <a:off x="10315575" y="1578282"/>
              <a:ext cx="1319592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Century Gothic" panose="020B0502020202020204" pitchFamily="34" charset="0"/>
                </a:rPr>
                <a:t>1953</a:t>
              </a:r>
              <a:endParaRPr lang="pl-PL" sz="4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91" name="Łącznik prosty 90"/>
            <p:cNvCxnSpPr/>
            <p:nvPr/>
          </p:nvCxnSpPr>
          <p:spPr>
            <a:xfrm>
              <a:off x="0" y="1019175"/>
              <a:ext cx="9702800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y 91"/>
            <p:cNvCxnSpPr>
              <a:stCxn id="102" idx="2"/>
            </p:cNvCxnSpPr>
            <p:nvPr/>
          </p:nvCxnSpPr>
          <p:spPr>
            <a:xfrm flipV="1">
              <a:off x="9506574" y="1932225"/>
              <a:ext cx="93" cy="1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y 92"/>
            <p:cNvCxnSpPr>
              <a:stCxn id="102" idx="6"/>
            </p:cNvCxnSpPr>
            <p:nvPr/>
          </p:nvCxnSpPr>
          <p:spPr>
            <a:xfrm>
              <a:off x="9843463" y="1932226"/>
              <a:ext cx="472112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pole tekstowe 94"/>
            <p:cNvSpPr txBox="1"/>
            <p:nvPr/>
          </p:nvSpPr>
          <p:spPr>
            <a:xfrm>
              <a:off x="5138229" y="2794957"/>
              <a:ext cx="36247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 smtClean="0">
                  <a:latin typeface="Century Gothic" panose="020B0502020202020204" pitchFamily="34" charset="0"/>
                </a:rPr>
                <a:t>Year Established Polish Dep.</a:t>
              </a:r>
            </a:p>
            <a:p>
              <a:endParaRPr lang="pl-PL" sz="2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96" name="Łącznik prosty 95"/>
            <p:cNvCxnSpPr/>
            <p:nvPr/>
          </p:nvCxnSpPr>
          <p:spPr>
            <a:xfrm>
              <a:off x="7375447" y="1948552"/>
              <a:ext cx="2131127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Elipsa 96"/>
            <p:cNvSpPr/>
            <p:nvPr/>
          </p:nvSpPr>
          <p:spPr>
            <a:xfrm>
              <a:off x="7207002" y="1864330"/>
              <a:ext cx="168445" cy="16844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98" name="Łącznik prosty 97"/>
            <p:cNvCxnSpPr/>
            <p:nvPr/>
          </p:nvCxnSpPr>
          <p:spPr>
            <a:xfrm>
              <a:off x="9675018" y="2109288"/>
              <a:ext cx="0" cy="879495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Łącznik prosty 98"/>
            <p:cNvCxnSpPr/>
            <p:nvPr/>
          </p:nvCxnSpPr>
          <p:spPr>
            <a:xfrm>
              <a:off x="5081294" y="3162029"/>
              <a:ext cx="4425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pole tekstowe 99"/>
            <p:cNvSpPr txBox="1"/>
            <p:nvPr/>
          </p:nvSpPr>
          <p:spPr>
            <a:xfrm>
              <a:off x="10296085" y="2798886"/>
              <a:ext cx="1319592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Century Gothic" panose="020B0502020202020204" pitchFamily="34" charset="0"/>
                </a:rPr>
                <a:t>1993</a:t>
              </a:r>
              <a:endParaRPr lang="pl-PL" sz="4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01" name="Łącznik prosty 100"/>
            <p:cNvCxnSpPr>
              <a:endCxn id="100" idx="1"/>
            </p:cNvCxnSpPr>
            <p:nvPr/>
          </p:nvCxnSpPr>
          <p:spPr>
            <a:xfrm>
              <a:off x="9843462" y="3152829"/>
              <a:ext cx="452623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lipsa 101"/>
            <p:cNvSpPr/>
            <p:nvPr/>
          </p:nvSpPr>
          <p:spPr>
            <a:xfrm>
              <a:off x="9506574" y="1763781"/>
              <a:ext cx="336889" cy="3368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Elipsa 102"/>
            <p:cNvSpPr/>
            <p:nvPr/>
          </p:nvSpPr>
          <p:spPr>
            <a:xfrm>
              <a:off x="9506573" y="2984386"/>
              <a:ext cx="336889" cy="3368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Elipsa 103"/>
            <p:cNvSpPr/>
            <p:nvPr/>
          </p:nvSpPr>
          <p:spPr>
            <a:xfrm>
              <a:off x="4912848" y="3068607"/>
              <a:ext cx="168445" cy="16844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5" name="Łącznik prosty 104"/>
            <p:cNvCxnSpPr>
              <a:endCxn id="102" idx="0"/>
            </p:cNvCxnSpPr>
            <p:nvPr/>
          </p:nvCxnSpPr>
          <p:spPr>
            <a:xfrm>
              <a:off x="9675019" y="998946"/>
              <a:ext cx="0" cy="764835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pole tekstowe 105"/>
            <p:cNvSpPr txBox="1"/>
            <p:nvPr/>
          </p:nvSpPr>
          <p:spPr>
            <a:xfrm>
              <a:off x="7264650" y="1561400"/>
              <a:ext cx="22012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 smtClean="0">
                  <a:latin typeface="Century Gothic" panose="020B0502020202020204" pitchFamily="34" charset="0"/>
                </a:rPr>
                <a:t>Year Established</a:t>
              </a:r>
              <a:endParaRPr lang="pl-PL" sz="2000" dirty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4" name="Łącznik prosty 13"/>
          <p:cNvCxnSpPr/>
          <p:nvPr/>
        </p:nvCxnSpPr>
        <p:spPr>
          <a:xfrm>
            <a:off x="0" y="1019175"/>
            <a:ext cx="97028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>
            <a:stCxn id="11" idx="2"/>
          </p:cNvCxnSpPr>
          <p:nvPr/>
        </p:nvCxnSpPr>
        <p:spPr>
          <a:xfrm flipV="1">
            <a:off x="9506574" y="1932225"/>
            <a:ext cx="93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/>
          <p:cNvCxnSpPr>
            <a:stCxn id="11" idx="6"/>
          </p:cNvCxnSpPr>
          <p:nvPr/>
        </p:nvCxnSpPr>
        <p:spPr>
          <a:xfrm>
            <a:off x="9843463" y="1932226"/>
            <a:ext cx="472112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10315575" y="1578282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1953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  <p:sp>
        <p:nvSpPr>
          <p:cNvPr id="30" name="pole tekstowe 29"/>
          <p:cNvSpPr txBox="1"/>
          <p:nvPr/>
        </p:nvSpPr>
        <p:spPr>
          <a:xfrm>
            <a:off x="5136570" y="2797970"/>
            <a:ext cx="3624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Year Established Polish Dep.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32" name="Łącznik prosty 31"/>
          <p:cNvCxnSpPr/>
          <p:nvPr/>
        </p:nvCxnSpPr>
        <p:spPr>
          <a:xfrm>
            <a:off x="7375447" y="1948552"/>
            <a:ext cx="2131127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/>
          <p:nvPr/>
        </p:nvSpPr>
        <p:spPr>
          <a:xfrm>
            <a:off x="7207002" y="1864330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6" name="Łącznik prosty 35"/>
          <p:cNvCxnSpPr/>
          <p:nvPr/>
        </p:nvCxnSpPr>
        <p:spPr>
          <a:xfrm>
            <a:off x="9675018" y="2109288"/>
            <a:ext cx="0" cy="87949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37"/>
          <p:cNvCxnSpPr/>
          <p:nvPr/>
        </p:nvCxnSpPr>
        <p:spPr>
          <a:xfrm>
            <a:off x="5081294" y="3162029"/>
            <a:ext cx="44252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42"/>
          <p:cNvCxnSpPr>
            <a:endCxn id="100" idx="1"/>
          </p:cNvCxnSpPr>
          <p:nvPr/>
        </p:nvCxnSpPr>
        <p:spPr>
          <a:xfrm>
            <a:off x="9843462" y="3152829"/>
            <a:ext cx="452623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a 28"/>
          <p:cNvSpPr/>
          <p:nvPr/>
        </p:nvSpPr>
        <p:spPr>
          <a:xfrm>
            <a:off x="9506573" y="2984386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Elipsa 47"/>
          <p:cNvSpPr/>
          <p:nvPr/>
        </p:nvSpPr>
        <p:spPr>
          <a:xfrm rot="16200000">
            <a:off x="4120696" y="1932694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pole tekstowe 56"/>
          <p:cNvSpPr txBox="1"/>
          <p:nvPr/>
        </p:nvSpPr>
        <p:spPr>
          <a:xfrm>
            <a:off x="3738051" y="9124080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2014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58" name="Łącznik prosty 57"/>
          <p:cNvCxnSpPr>
            <a:stCxn id="60" idx="6"/>
            <a:endCxn id="57" idx="1"/>
          </p:cNvCxnSpPr>
          <p:nvPr/>
        </p:nvCxnSpPr>
        <p:spPr>
          <a:xfrm>
            <a:off x="802478" y="9478023"/>
            <a:ext cx="2935573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ipsa 58"/>
          <p:cNvSpPr/>
          <p:nvPr/>
        </p:nvSpPr>
        <p:spPr>
          <a:xfrm>
            <a:off x="4912848" y="3068607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Elipsa 59"/>
          <p:cNvSpPr/>
          <p:nvPr/>
        </p:nvSpPr>
        <p:spPr>
          <a:xfrm>
            <a:off x="634033" y="9393800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6" name="Łącznik prosty 65"/>
          <p:cNvCxnSpPr/>
          <p:nvPr/>
        </p:nvCxnSpPr>
        <p:spPr>
          <a:xfrm>
            <a:off x="5064917" y="9478023"/>
            <a:ext cx="472112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>
            <a:endCxn id="11" idx="0"/>
          </p:cNvCxnSpPr>
          <p:nvPr/>
        </p:nvCxnSpPr>
        <p:spPr>
          <a:xfrm>
            <a:off x="9675019" y="998946"/>
            <a:ext cx="0" cy="76483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/>
          <p:cNvSpPr txBox="1"/>
          <p:nvPr/>
        </p:nvSpPr>
        <p:spPr>
          <a:xfrm>
            <a:off x="3629344" y="908964"/>
            <a:ext cx="1319593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4000" dirty="0" smtClean="0">
                <a:latin typeface="Century Gothic" panose="020B0502020202020204" pitchFamily="34" charset="0"/>
              </a:rPr>
              <a:t>1998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37" name="Łącznik prosty 36"/>
          <p:cNvCxnSpPr>
            <a:stCxn id="35" idx="2"/>
            <a:endCxn id="48" idx="6"/>
          </p:cNvCxnSpPr>
          <p:nvPr/>
        </p:nvCxnSpPr>
        <p:spPr>
          <a:xfrm>
            <a:off x="4289141" y="1616850"/>
            <a:ext cx="0" cy="31584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ole tekstowe 38"/>
          <p:cNvSpPr txBox="1"/>
          <p:nvPr/>
        </p:nvSpPr>
        <p:spPr>
          <a:xfrm rot="16200000">
            <a:off x="3451678" y="3496611"/>
            <a:ext cx="206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Production Hall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40" name="Łącznik prosty 39"/>
          <p:cNvCxnSpPr>
            <a:stCxn id="48" idx="2"/>
            <a:endCxn id="41" idx="6"/>
          </p:cNvCxnSpPr>
          <p:nvPr/>
        </p:nvCxnSpPr>
        <p:spPr>
          <a:xfrm>
            <a:off x="4289141" y="2269583"/>
            <a:ext cx="8476" cy="2826389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a 40"/>
          <p:cNvSpPr/>
          <p:nvPr/>
        </p:nvSpPr>
        <p:spPr>
          <a:xfrm rot="16200000">
            <a:off x="4213394" y="5095972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7" name="Łącznik prosty 86"/>
          <p:cNvCxnSpPr/>
          <p:nvPr/>
        </p:nvCxnSpPr>
        <p:spPr>
          <a:xfrm>
            <a:off x="2743200" y="2084085"/>
            <a:ext cx="13716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pole tekstowe 87"/>
          <p:cNvSpPr txBox="1"/>
          <p:nvPr/>
        </p:nvSpPr>
        <p:spPr>
          <a:xfrm>
            <a:off x="7264650" y="1557676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Year Established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107" name="Łącznik prosty 106"/>
          <p:cNvCxnSpPr>
            <a:stCxn id="41" idx="4"/>
            <a:endCxn id="268" idx="2"/>
          </p:cNvCxnSpPr>
          <p:nvPr/>
        </p:nvCxnSpPr>
        <p:spPr>
          <a:xfrm>
            <a:off x="4381839" y="5180194"/>
            <a:ext cx="718734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Łącznik prosty 111"/>
          <p:cNvCxnSpPr>
            <a:stCxn id="48" idx="4"/>
            <a:endCxn id="111" idx="0"/>
          </p:cNvCxnSpPr>
          <p:nvPr/>
        </p:nvCxnSpPr>
        <p:spPr>
          <a:xfrm>
            <a:off x="4457585" y="2101138"/>
            <a:ext cx="2055197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Łącznik prosty 114"/>
          <p:cNvCxnSpPr>
            <a:stCxn id="117" idx="2"/>
            <a:endCxn id="111" idx="6"/>
          </p:cNvCxnSpPr>
          <p:nvPr/>
        </p:nvCxnSpPr>
        <p:spPr>
          <a:xfrm>
            <a:off x="6678990" y="1616850"/>
            <a:ext cx="2237" cy="31584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pole tekstowe 116"/>
          <p:cNvSpPr txBox="1"/>
          <p:nvPr/>
        </p:nvSpPr>
        <p:spPr>
          <a:xfrm>
            <a:off x="6019193" y="908964"/>
            <a:ext cx="1319593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4000" dirty="0" smtClean="0">
                <a:latin typeface="Century Gothic" panose="020B0502020202020204" pitchFamily="34" charset="0"/>
              </a:rPr>
              <a:t>2002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119" name="Łącznik prosty 118"/>
          <p:cNvCxnSpPr>
            <a:stCxn id="111" idx="2"/>
            <a:endCxn id="128" idx="0"/>
          </p:cNvCxnSpPr>
          <p:nvPr/>
        </p:nvCxnSpPr>
        <p:spPr>
          <a:xfrm flipH="1">
            <a:off x="6678989" y="2269583"/>
            <a:ext cx="2238" cy="91326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pole tekstowe 131"/>
          <p:cNvSpPr txBox="1"/>
          <p:nvPr/>
        </p:nvSpPr>
        <p:spPr>
          <a:xfrm>
            <a:off x="6741404" y="2915664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Powder Paint Shop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28" name="Elipsa 127"/>
          <p:cNvSpPr/>
          <p:nvPr/>
        </p:nvSpPr>
        <p:spPr>
          <a:xfrm>
            <a:off x="6594766" y="3182847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7" name="Łącznik prosty 126"/>
          <p:cNvCxnSpPr>
            <a:stCxn id="128" idx="6"/>
          </p:cNvCxnSpPr>
          <p:nvPr/>
        </p:nvCxnSpPr>
        <p:spPr>
          <a:xfrm>
            <a:off x="6763211" y="3267070"/>
            <a:ext cx="261702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Elipsa 134"/>
          <p:cNvSpPr/>
          <p:nvPr/>
        </p:nvSpPr>
        <p:spPr>
          <a:xfrm>
            <a:off x="9390602" y="3190295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9" name="Łącznik prosty 138"/>
          <p:cNvCxnSpPr>
            <a:stCxn id="111" idx="4"/>
          </p:cNvCxnSpPr>
          <p:nvPr/>
        </p:nvCxnSpPr>
        <p:spPr>
          <a:xfrm>
            <a:off x="6849671" y="2101138"/>
            <a:ext cx="4053279" cy="815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Łącznik prosty 142"/>
          <p:cNvCxnSpPr/>
          <p:nvPr/>
        </p:nvCxnSpPr>
        <p:spPr>
          <a:xfrm>
            <a:off x="10875963" y="2084085"/>
            <a:ext cx="0" cy="506975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Elipsa 144"/>
          <p:cNvSpPr/>
          <p:nvPr/>
        </p:nvSpPr>
        <p:spPr>
          <a:xfrm rot="16200000">
            <a:off x="6705552" y="7779570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6" name="Łącznik prosty 145"/>
          <p:cNvCxnSpPr/>
          <p:nvPr/>
        </p:nvCxnSpPr>
        <p:spPr>
          <a:xfrm>
            <a:off x="6845422" y="7142880"/>
            <a:ext cx="4053279" cy="815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Łącznik prosty 146"/>
          <p:cNvCxnSpPr>
            <a:endCxn id="145" idx="6"/>
          </p:cNvCxnSpPr>
          <p:nvPr/>
        </p:nvCxnSpPr>
        <p:spPr>
          <a:xfrm>
            <a:off x="6873997" y="7121449"/>
            <a:ext cx="0" cy="65812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/>
          <p:cNvCxnSpPr/>
          <p:nvPr/>
        </p:nvCxnSpPr>
        <p:spPr>
          <a:xfrm>
            <a:off x="7042441" y="1184176"/>
            <a:ext cx="1084684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pole tekstowe 313"/>
          <p:cNvSpPr txBox="1"/>
          <p:nvPr/>
        </p:nvSpPr>
        <p:spPr>
          <a:xfrm>
            <a:off x="8128560" y="826460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2004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3534813" y="795049"/>
            <a:ext cx="320334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Galvanizing department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315" name="Łącznik prosty 314"/>
          <p:cNvCxnSpPr/>
          <p:nvPr/>
        </p:nvCxnSpPr>
        <p:spPr>
          <a:xfrm>
            <a:off x="3689350" y="1180403"/>
            <a:ext cx="2989639" cy="377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Elipsa 316"/>
          <p:cNvSpPr/>
          <p:nvPr/>
        </p:nvSpPr>
        <p:spPr>
          <a:xfrm>
            <a:off x="3522149" y="1103399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18" name="Łącznik prosty 317"/>
          <p:cNvCxnSpPr/>
          <p:nvPr/>
        </p:nvCxnSpPr>
        <p:spPr>
          <a:xfrm>
            <a:off x="443414" y="2109288"/>
            <a:ext cx="0" cy="962127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Łącznik prosty 109"/>
          <p:cNvCxnSpPr>
            <a:endCxn id="122" idx="6"/>
          </p:cNvCxnSpPr>
          <p:nvPr/>
        </p:nvCxnSpPr>
        <p:spPr>
          <a:xfrm>
            <a:off x="6873997" y="1344453"/>
            <a:ext cx="5498" cy="655528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pole tekstowe 113"/>
          <p:cNvSpPr txBox="1"/>
          <p:nvPr/>
        </p:nvSpPr>
        <p:spPr>
          <a:xfrm>
            <a:off x="8127336" y="1815066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2006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116" name="Łącznik prosty 115"/>
          <p:cNvCxnSpPr>
            <a:stCxn id="122" idx="4"/>
            <a:endCxn id="114" idx="1"/>
          </p:cNvCxnSpPr>
          <p:nvPr/>
        </p:nvCxnSpPr>
        <p:spPr>
          <a:xfrm>
            <a:off x="7047939" y="2168425"/>
            <a:ext cx="1079397" cy="58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Łącznik prosty 119"/>
          <p:cNvCxnSpPr/>
          <p:nvPr/>
        </p:nvCxnSpPr>
        <p:spPr>
          <a:xfrm>
            <a:off x="4213394" y="2168425"/>
            <a:ext cx="2497656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ipsa 120"/>
          <p:cNvSpPr/>
          <p:nvPr/>
        </p:nvSpPr>
        <p:spPr>
          <a:xfrm>
            <a:off x="4043686" y="2084085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2" name="Elipsa 121"/>
          <p:cNvSpPr/>
          <p:nvPr/>
        </p:nvSpPr>
        <p:spPr>
          <a:xfrm rot="16200000">
            <a:off x="6711050" y="1999981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3" name="pole tekstowe 122"/>
          <p:cNvSpPr txBox="1"/>
          <p:nvPr/>
        </p:nvSpPr>
        <p:spPr>
          <a:xfrm>
            <a:off x="8127336" y="2841125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2009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124" name="Łącznik prosty 123"/>
          <p:cNvCxnSpPr>
            <a:stCxn id="130" idx="4"/>
            <a:endCxn id="123" idx="1"/>
          </p:cNvCxnSpPr>
          <p:nvPr/>
        </p:nvCxnSpPr>
        <p:spPr>
          <a:xfrm>
            <a:off x="7047939" y="3194484"/>
            <a:ext cx="1079397" cy="58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pole tekstowe 132"/>
          <p:cNvSpPr txBox="1"/>
          <p:nvPr/>
        </p:nvSpPr>
        <p:spPr>
          <a:xfrm>
            <a:off x="4014063" y="2818787"/>
            <a:ext cx="320334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New Office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126" name="Łącznik prosty 125"/>
          <p:cNvCxnSpPr>
            <a:stCxn id="129" idx="6"/>
            <a:endCxn id="130" idx="0"/>
          </p:cNvCxnSpPr>
          <p:nvPr/>
        </p:nvCxnSpPr>
        <p:spPr>
          <a:xfrm>
            <a:off x="4583741" y="3194367"/>
            <a:ext cx="2127309" cy="117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ipsa 128"/>
          <p:cNvSpPr/>
          <p:nvPr/>
        </p:nvSpPr>
        <p:spPr>
          <a:xfrm>
            <a:off x="4415296" y="3110144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0" name="Elipsa 129"/>
          <p:cNvSpPr/>
          <p:nvPr/>
        </p:nvSpPr>
        <p:spPr>
          <a:xfrm rot="16200000">
            <a:off x="6711050" y="3026040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1" name="Łącznik prosty 130"/>
          <p:cNvCxnSpPr>
            <a:stCxn id="122" idx="2"/>
            <a:endCxn id="130" idx="6"/>
          </p:cNvCxnSpPr>
          <p:nvPr/>
        </p:nvCxnSpPr>
        <p:spPr>
          <a:xfrm>
            <a:off x="6879495" y="2336870"/>
            <a:ext cx="0" cy="68917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Łącznik prosty 133"/>
          <p:cNvCxnSpPr>
            <a:endCxn id="129" idx="2"/>
          </p:cNvCxnSpPr>
          <p:nvPr/>
        </p:nvCxnSpPr>
        <p:spPr>
          <a:xfrm>
            <a:off x="2219197" y="3194367"/>
            <a:ext cx="2196099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58" y="4070841"/>
            <a:ext cx="3197225" cy="2116137"/>
          </a:xfrm>
          <a:prstGeom prst="round2DiagRect">
            <a:avLst>
              <a:gd name="adj1" fmla="val 16667"/>
              <a:gd name="adj2" fmla="val 0"/>
            </a:avLst>
          </a:prstGeom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Łącznik prosty 18"/>
          <p:cNvCxnSpPr/>
          <p:nvPr/>
        </p:nvCxnSpPr>
        <p:spPr>
          <a:xfrm flipV="1">
            <a:off x="2227371" y="3190295"/>
            <a:ext cx="0" cy="848305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Łącznik prosty 247"/>
          <p:cNvCxnSpPr/>
          <p:nvPr/>
        </p:nvCxnSpPr>
        <p:spPr>
          <a:xfrm>
            <a:off x="6852366" y="978528"/>
            <a:ext cx="2706681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Łącznik prosty 287"/>
          <p:cNvCxnSpPr/>
          <p:nvPr/>
        </p:nvCxnSpPr>
        <p:spPr>
          <a:xfrm>
            <a:off x="9533243" y="956429"/>
            <a:ext cx="0" cy="76483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Elipsa 288"/>
          <p:cNvSpPr/>
          <p:nvPr/>
        </p:nvSpPr>
        <p:spPr>
          <a:xfrm rot="16200000">
            <a:off x="9364798" y="1716482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0" name="pole tekstowe 289"/>
          <p:cNvSpPr txBox="1"/>
          <p:nvPr/>
        </p:nvSpPr>
        <p:spPr>
          <a:xfrm>
            <a:off x="6602416" y="1534592"/>
            <a:ext cx="2759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Foundry department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291" name="Łącznik prosty 290"/>
          <p:cNvCxnSpPr/>
          <p:nvPr/>
        </p:nvCxnSpPr>
        <p:spPr>
          <a:xfrm>
            <a:off x="7477125" y="3608865"/>
            <a:ext cx="207916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Łącznik prosty 291"/>
          <p:cNvCxnSpPr/>
          <p:nvPr/>
        </p:nvCxnSpPr>
        <p:spPr>
          <a:xfrm>
            <a:off x="9695825" y="1883690"/>
            <a:ext cx="472112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pole tekstowe 292"/>
          <p:cNvSpPr txBox="1"/>
          <p:nvPr/>
        </p:nvSpPr>
        <p:spPr>
          <a:xfrm>
            <a:off x="10167937" y="1529746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2011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sp>
        <p:nvSpPr>
          <p:cNvPr id="294" name="Elipsa 293"/>
          <p:cNvSpPr/>
          <p:nvPr/>
        </p:nvSpPr>
        <p:spPr>
          <a:xfrm>
            <a:off x="6271132" y="1799467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95" name="Łącznik prosty 294"/>
          <p:cNvCxnSpPr>
            <a:stCxn id="294" idx="6"/>
          </p:cNvCxnSpPr>
          <p:nvPr/>
        </p:nvCxnSpPr>
        <p:spPr>
          <a:xfrm>
            <a:off x="6439577" y="1883690"/>
            <a:ext cx="2928807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pole tekstowe 295"/>
          <p:cNvSpPr txBox="1"/>
          <p:nvPr/>
        </p:nvSpPr>
        <p:spPr>
          <a:xfrm>
            <a:off x="6683639" y="1837522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Tools Department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297" name="Obraz 2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62" y="316216"/>
            <a:ext cx="2965450" cy="197573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/>
        </p:spPr>
      </p:pic>
      <p:cxnSp>
        <p:nvCxnSpPr>
          <p:cNvPr id="298" name="Łącznik prosty 297"/>
          <p:cNvCxnSpPr/>
          <p:nvPr/>
        </p:nvCxnSpPr>
        <p:spPr>
          <a:xfrm flipV="1">
            <a:off x="5507235" y="1883689"/>
            <a:ext cx="760891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Łącznik prosty 298"/>
          <p:cNvCxnSpPr/>
          <p:nvPr/>
        </p:nvCxnSpPr>
        <p:spPr>
          <a:xfrm flipH="1" flipV="1">
            <a:off x="5503008" y="1282700"/>
            <a:ext cx="1221" cy="61448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Łącznik prosty 299"/>
          <p:cNvCxnSpPr/>
          <p:nvPr/>
        </p:nvCxnSpPr>
        <p:spPr>
          <a:xfrm flipV="1">
            <a:off x="4475312" y="1296145"/>
            <a:ext cx="1027696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Łącznik prosty 300"/>
          <p:cNvCxnSpPr/>
          <p:nvPr/>
        </p:nvCxnSpPr>
        <p:spPr>
          <a:xfrm>
            <a:off x="9533242" y="2053371"/>
            <a:ext cx="0" cy="76483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Elipsa 301"/>
          <p:cNvSpPr/>
          <p:nvPr/>
        </p:nvSpPr>
        <p:spPr>
          <a:xfrm rot="16200000">
            <a:off x="9368040" y="2813424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03" name="Łącznik prosty 302"/>
          <p:cNvCxnSpPr/>
          <p:nvPr/>
        </p:nvCxnSpPr>
        <p:spPr>
          <a:xfrm>
            <a:off x="9695825" y="2971483"/>
            <a:ext cx="472112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pole tekstowe 303"/>
          <p:cNvSpPr txBox="1"/>
          <p:nvPr/>
        </p:nvSpPr>
        <p:spPr>
          <a:xfrm>
            <a:off x="10167937" y="2617539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2013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305" name="Łącznik prosty 304"/>
          <p:cNvCxnSpPr/>
          <p:nvPr/>
        </p:nvCxnSpPr>
        <p:spPr>
          <a:xfrm>
            <a:off x="7903980" y="2971483"/>
            <a:ext cx="1460818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Elipsa 305"/>
          <p:cNvSpPr/>
          <p:nvPr/>
        </p:nvSpPr>
        <p:spPr>
          <a:xfrm>
            <a:off x="7740046" y="2897645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7" name="pole tekstowe 306"/>
          <p:cNvSpPr txBox="1"/>
          <p:nvPr/>
        </p:nvSpPr>
        <p:spPr>
          <a:xfrm>
            <a:off x="7778947" y="2594805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Warehouse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308" name="Obraz 30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6" y="3637589"/>
            <a:ext cx="3951127" cy="262420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/>
        </p:spPr>
      </p:pic>
      <p:cxnSp>
        <p:nvCxnSpPr>
          <p:cNvPr id="309" name="Łącznik prosty 308"/>
          <p:cNvCxnSpPr/>
          <p:nvPr/>
        </p:nvCxnSpPr>
        <p:spPr>
          <a:xfrm>
            <a:off x="2762250" y="2985390"/>
            <a:ext cx="4977796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Łącznik prosty 309"/>
          <p:cNvCxnSpPr/>
          <p:nvPr/>
        </p:nvCxnSpPr>
        <p:spPr>
          <a:xfrm flipH="1" flipV="1">
            <a:off x="2760020" y="2972342"/>
            <a:ext cx="2230" cy="655722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Łącznik prosty 310"/>
          <p:cNvCxnSpPr/>
          <p:nvPr/>
        </p:nvCxnSpPr>
        <p:spPr>
          <a:xfrm>
            <a:off x="9533242" y="3150313"/>
            <a:ext cx="0" cy="48727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pole tekstowe 311"/>
          <p:cNvSpPr txBox="1"/>
          <p:nvPr/>
        </p:nvSpPr>
        <p:spPr>
          <a:xfrm>
            <a:off x="5376862" y="4021919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2014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sp>
        <p:nvSpPr>
          <p:cNvPr id="313" name="Elipsa 312"/>
          <p:cNvSpPr/>
          <p:nvPr/>
        </p:nvSpPr>
        <p:spPr>
          <a:xfrm rot="16200000">
            <a:off x="7308680" y="4207417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16" name="Łącznik prosty 315"/>
          <p:cNvCxnSpPr>
            <a:endCxn id="313" idx="6"/>
          </p:cNvCxnSpPr>
          <p:nvPr/>
        </p:nvCxnSpPr>
        <p:spPr>
          <a:xfrm>
            <a:off x="7477124" y="3580290"/>
            <a:ext cx="1" cy="62712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Łącznik prosty 318"/>
          <p:cNvCxnSpPr>
            <a:endCxn id="313" idx="0"/>
          </p:cNvCxnSpPr>
          <p:nvPr/>
        </p:nvCxnSpPr>
        <p:spPr>
          <a:xfrm>
            <a:off x="6696454" y="4375861"/>
            <a:ext cx="612226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Łącznik prosty 319"/>
          <p:cNvCxnSpPr/>
          <p:nvPr/>
        </p:nvCxnSpPr>
        <p:spPr>
          <a:xfrm>
            <a:off x="7645569" y="4385069"/>
            <a:ext cx="1460818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Elipsa 320"/>
          <p:cNvSpPr/>
          <p:nvPr/>
        </p:nvSpPr>
        <p:spPr>
          <a:xfrm>
            <a:off x="9106387" y="4291638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2" name="pole tekstowe 321"/>
          <p:cNvSpPr txBox="1"/>
          <p:nvPr/>
        </p:nvSpPr>
        <p:spPr>
          <a:xfrm>
            <a:off x="7971923" y="4009440"/>
            <a:ext cx="790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entury Gothic" panose="020B0502020202020204" pitchFamily="34" charset="0"/>
              </a:rPr>
              <a:t>CNC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323" name="Obraz 3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06" y="4705807"/>
            <a:ext cx="2845605" cy="189707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/>
        </p:spPr>
      </p:pic>
      <p:cxnSp>
        <p:nvCxnSpPr>
          <p:cNvPr id="324" name="Łącznik prosty 323"/>
          <p:cNvCxnSpPr>
            <a:endCxn id="321" idx="4"/>
          </p:cNvCxnSpPr>
          <p:nvPr/>
        </p:nvCxnSpPr>
        <p:spPr>
          <a:xfrm flipH="1" flipV="1">
            <a:off x="9190610" y="4460083"/>
            <a:ext cx="4859" cy="232228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pole tekstowe 187"/>
          <p:cNvSpPr txBox="1"/>
          <p:nvPr/>
        </p:nvSpPr>
        <p:spPr>
          <a:xfrm>
            <a:off x="158931" y="190500"/>
            <a:ext cx="466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NORLYS over the years</a:t>
            </a:r>
            <a:endParaRPr lang="pl-PL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4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"/>
                            </p:stCondLst>
                            <p:childTnLst>
                              <p:par>
                                <p:cTn id="1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4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33737 0.49908 " pathEditMode="relative" rAng="0" ptsTypes="AA">
                                      <p:cBhvr>
                                        <p:cTn id="116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24954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1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10"/>
                            </p:stCondLst>
                            <p:childTnLst>
                              <p:par>
                                <p:cTn id="12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6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1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10"/>
                            </p:stCondLst>
                            <p:childTnLst>
                              <p:par>
                                <p:cTn id="1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26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1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4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5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5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760"/>
                            </p:stCondLst>
                            <p:childTnLst>
                              <p:par>
                                <p:cTn id="2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70"/>
                            </p:stCondLst>
                            <p:childTnLst>
                              <p:par>
                                <p:cTn id="2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1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-0.99283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653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2.70833E-6 -0.98982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491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4.16667E-6 -0.98843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421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4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-0.9868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352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2.08333E-6 -0.9882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421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7" dur="2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770"/>
                            </p:stCondLst>
                            <p:childTnLst>
                              <p:par>
                                <p:cTn id="3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4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7" dur="2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1.875E-6 -0.56227 " pathEditMode="relative" rAng="0" ptsTypes="AA">
                                      <p:cBhvr>
                                        <p:cTn id="309" dur="1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125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7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50"/>
                            </p:stCondLst>
                            <p:childTnLst>
                              <p:par>
                                <p:cTn id="3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0"/>
                            </p:stCondLst>
                            <p:childTnLst>
                              <p:par>
                                <p:cTn id="3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1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8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50"/>
                            </p:stCondLst>
                            <p:childTnLst>
                              <p:par>
                                <p:cTn id="3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4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750"/>
                            </p:stCondLst>
                            <p:childTnLst>
                              <p:par>
                                <p:cTn id="3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1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00"/>
                            </p:stCondLst>
                            <p:childTnLst>
                              <p:par>
                                <p:cTn id="3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250"/>
                            </p:stCondLst>
                            <p:childTnLst>
                              <p:par>
                                <p:cTn id="3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500"/>
                            </p:stCondLst>
                            <p:childTnLst>
                              <p:par>
                                <p:cTn id="3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750"/>
                            </p:stCondLst>
                            <p:childTnLst>
                              <p:par>
                                <p:cTn id="3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7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1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1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1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1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1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1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1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1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1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1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1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1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1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1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20"/>
                            </p:stCondLst>
                            <p:childTnLst>
                              <p:par>
                                <p:cTn id="4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5" dur="1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2.5E-6 -0.98982 " pathEditMode="relative" rAng="0" ptsTypes="AA">
                                      <p:cBhvr>
                                        <p:cTn id="4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491"/>
                                    </p:animMotion>
                                  </p:childTnLst>
                                </p:cTn>
                              </p:par>
                              <p:par>
                                <p:cTn id="4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-0.98797 " pathEditMode="relative" rAng="0" ptsTypes="AA">
                                      <p:cBhvr>
                                        <p:cTn id="469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2020"/>
                            </p:stCondLst>
                            <p:childTnLst>
                              <p:par>
                                <p:cTn id="4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2520"/>
                            </p:stCondLst>
                            <p:childTnLst>
                              <p:par>
                                <p:cTn id="4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7" dur="25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2770"/>
                            </p:stCondLst>
                            <p:childTnLst>
                              <p:par>
                                <p:cTn id="47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1" dur="25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3020"/>
                            </p:stCondLst>
                            <p:childTnLst>
                              <p:par>
                                <p:cTn id="4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5" dur="2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1" dur="2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3520"/>
                            </p:stCondLst>
                            <p:childTnLst>
                              <p:par>
                                <p:cTn id="4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1" dur="2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3770"/>
                            </p:stCondLst>
                            <p:childTnLst>
                              <p:par>
                                <p:cTn id="5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5" dur="2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4020"/>
                            </p:stCondLst>
                            <p:childTnLst>
                              <p:par>
                                <p:cTn id="5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9" dur="2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4270"/>
                            </p:stCondLst>
                            <p:childTnLst>
                              <p:par>
                                <p:cTn id="5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3" dur="2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4520"/>
                            </p:stCondLst>
                            <p:childTnLst>
                              <p:par>
                                <p:cTn id="5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7" dur="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2" dur="2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250"/>
                            </p:stCondLst>
                            <p:childTnLst>
                              <p:par>
                                <p:cTn id="5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6" dur="2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500"/>
                            </p:stCondLst>
                            <p:childTnLst>
                              <p:par>
                                <p:cTn id="5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0" dur="2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3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6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750"/>
                            </p:stCondLst>
                            <p:childTnLst>
                              <p:par>
                                <p:cTn id="5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0" dur="2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3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000"/>
                            </p:stCondLst>
                            <p:childTnLst>
                              <p:par>
                                <p:cTn id="5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7" dur="7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"/>
                            </p:stCondLst>
                            <p:childTnLst>
                              <p:par>
                                <p:cTn id="5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1" dur="2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0" dur="2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250"/>
                            </p:stCondLst>
                            <p:childTnLst>
                              <p:par>
                                <p:cTn id="5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750"/>
                            </p:stCondLst>
                            <p:childTnLst>
                              <p:par>
                                <p:cTn id="5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8" dur="2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000"/>
                            </p:stCondLst>
                            <p:childTnLst>
                              <p:par>
                                <p:cTn id="5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2" dur="2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250"/>
                            </p:stCondLst>
                            <p:childTnLst>
                              <p:par>
                                <p:cTn id="5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6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9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2" dur="2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500"/>
                            </p:stCondLst>
                            <p:childTnLst>
                              <p:par>
                                <p:cTn id="5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6" dur="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9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750"/>
                            </p:stCondLst>
                            <p:childTnLst>
                              <p:par>
                                <p:cTn id="5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3" dur="2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2000"/>
                            </p:stCondLst>
                            <p:childTnLst>
                              <p:par>
                                <p:cTn id="5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7" dur="2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5" grpId="1"/>
      <p:bldP spid="111" grpId="0" animBg="1"/>
      <p:bldP spid="111" grpId="1" animBg="1"/>
      <p:bldP spid="11" grpId="0" animBg="1"/>
      <p:bldP spid="11" grpId="1" animBg="1"/>
      <p:bldP spid="42" grpId="0" animBg="1"/>
      <p:bldP spid="42" grpId="1" animBg="1"/>
      <p:bldP spid="8" grpId="0" animBg="1"/>
      <p:bldP spid="8" grpId="1" animBg="1"/>
      <p:bldP spid="30" grpId="0"/>
      <p:bldP spid="30" grpId="1"/>
      <p:bldP spid="34" grpId="0" animBg="1"/>
      <p:bldP spid="34" grpId="1" animBg="1"/>
      <p:bldP spid="29" grpId="0" animBg="1"/>
      <p:bldP spid="29" grpId="1" animBg="1"/>
      <p:bldP spid="48" grpId="0" animBg="1"/>
      <p:bldP spid="48" grpId="1" animBg="1"/>
      <p:bldP spid="59" grpId="0" animBg="1"/>
      <p:bldP spid="59" grpId="1" animBg="1"/>
      <p:bldP spid="35" grpId="0" animBg="1"/>
      <p:bldP spid="35" grpId="1" animBg="1"/>
      <p:bldP spid="39" grpId="0"/>
      <p:bldP spid="39" grpId="1"/>
      <p:bldP spid="41" grpId="0" animBg="1"/>
      <p:bldP spid="41" grpId="1" animBg="1"/>
      <p:bldP spid="88" grpId="0"/>
      <p:bldP spid="88" grpId="1"/>
      <p:bldP spid="117" grpId="0" animBg="1"/>
      <p:bldP spid="117" grpId="1" animBg="1"/>
      <p:bldP spid="132" grpId="0"/>
      <p:bldP spid="132" grpId="1"/>
      <p:bldP spid="128" grpId="0" animBg="1"/>
      <p:bldP spid="128" grpId="1" animBg="1"/>
      <p:bldP spid="135" grpId="0" animBg="1"/>
      <p:bldP spid="135" grpId="1" animBg="1"/>
      <p:bldP spid="145" grpId="0" animBg="1"/>
      <p:bldP spid="145" grpId="1" animBg="1"/>
      <p:bldP spid="145" grpId="2" animBg="1"/>
      <p:bldP spid="314" grpId="0" animBg="1"/>
      <p:bldP spid="314" grpId="1" animBg="1"/>
      <p:bldP spid="61" grpId="0"/>
      <p:bldP spid="61" grpId="1"/>
      <p:bldP spid="317" grpId="0" animBg="1"/>
      <p:bldP spid="317" grpId="1" animBg="1"/>
      <p:bldP spid="114" grpId="0" animBg="1"/>
      <p:bldP spid="114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33" grpId="0"/>
      <p:bldP spid="133" grpId="1"/>
      <p:bldP spid="129" grpId="0" animBg="1"/>
      <p:bldP spid="129" grpId="1" animBg="1"/>
      <p:bldP spid="130" grpId="0" animBg="1"/>
      <p:bldP spid="130" grpId="1" animBg="1"/>
      <p:bldP spid="289" grpId="0" animBg="1"/>
      <p:bldP spid="290" grpId="0"/>
      <p:bldP spid="293" grpId="0" animBg="1"/>
      <p:bldP spid="294" grpId="0" animBg="1"/>
      <p:bldP spid="296" grpId="0"/>
      <p:bldP spid="302" grpId="0" animBg="1"/>
      <p:bldP spid="304" grpId="0" animBg="1"/>
      <p:bldP spid="306" grpId="0" animBg="1"/>
      <p:bldP spid="307" grpId="0"/>
      <p:bldP spid="312" grpId="0" animBg="1"/>
      <p:bldP spid="313" grpId="0" animBg="1"/>
      <p:bldP spid="321" grpId="0" animBg="1"/>
      <p:bldP spid="322" grpId="0"/>
      <p:bldP spid="1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247135" y="4945831"/>
            <a:ext cx="11590637" cy="566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pl-PL" sz="4800" dirty="0" err="1">
                <a:latin typeface="Century Gothic" panose="020B0502020202020204" pitchFamily="34" charset="0"/>
                <a:ea typeface="+mj-ea"/>
                <a:cs typeface="Andalus" pitchFamily="18" charset="-78"/>
              </a:rPr>
              <a:t>Foundry</a:t>
            </a:r>
            <a:r>
              <a:rPr lang="pl-PL" sz="4800" dirty="0">
                <a:latin typeface="Century Gothic" panose="020B0502020202020204" pitchFamily="34" charset="0"/>
                <a:ea typeface="+mj-ea"/>
                <a:cs typeface="Andalus" pitchFamily="18" charset="-78"/>
              </a:rPr>
              <a:t>, </a:t>
            </a:r>
            <a:r>
              <a:rPr lang="pl-PL" sz="4800" dirty="0" err="1">
                <a:latin typeface="Century Gothic" panose="020B0502020202020204" pitchFamily="34" charset="0"/>
                <a:ea typeface="+mj-ea"/>
                <a:cs typeface="Andalus" pitchFamily="18" charset="-78"/>
              </a:rPr>
              <a:t>Tool</a:t>
            </a:r>
            <a:r>
              <a:rPr lang="pl-PL" sz="4800" dirty="0">
                <a:latin typeface="Century Gothic" panose="020B0502020202020204" pitchFamily="34" charset="0"/>
                <a:ea typeface="+mj-ea"/>
                <a:cs typeface="Andalus" pitchFamily="18" charset="-78"/>
              </a:rPr>
              <a:t> </a:t>
            </a:r>
            <a:r>
              <a:rPr lang="pl-PL" sz="4800" dirty="0" err="1">
                <a:latin typeface="Century Gothic" panose="020B0502020202020204" pitchFamily="34" charset="0"/>
                <a:ea typeface="+mj-ea"/>
                <a:cs typeface="Andalus" pitchFamily="18" charset="-78"/>
              </a:rPr>
              <a:t>Department</a:t>
            </a:r>
            <a:r>
              <a:rPr lang="pl-PL" sz="4800" dirty="0">
                <a:latin typeface="Century Gothic" panose="020B0502020202020204" pitchFamily="34" charset="0"/>
                <a:ea typeface="+mj-ea"/>
                <a:cs typeface="Andalus" pitchFamily="18" charset="-78"/>
              </a:rPr>
              <a:t> and </a:t>
            </a:r>
            <a:r>
              <a:rPr lang="pl-PL" sz="4800" dirty="0" err="1">
                <a:latin typeface="Century Gothic" panose="020B0502020202020204" pitchFamily="34" charset="0"/>
                <a:ea typeface="+mj-ea"/>
                <a:cs typeface="Andalus" pitchFamily="18" charset="-78"/>
              </a:rPr>
              <a:t>Machining</a:t>
            </a:r>
            <a:r>
              <a:rPr lang="pl-PL" sz="4800" dirty="0">
                <a:latin typeface="Century Gothic" panose="020B0502020202020204" pitchFamily="34" charset="0"/>
                <a:ea typeface="+mj-ea"/>
                <a:cs typeface="Andalus" pitchFamily="18" charset="-78"/>
              </a:rPr>
              <a:t> </a:t>
            </a:r>
            <a:r>
              <a:rPr lang="pl-PL" sz="4800" dirty="0" err="1">
                <a:latin typeface="Century Gothic" panose="020B0502020202020204" pitchFamily="34" charset="0"/>
                <a:ea typeface="+mj-ea"/>
                <a:cs typeface="Andalus" pitchFamily="18" charset="-78"/>
              </a:rPr>
              <a:t>Department</a:t>
            </a:r>
            <a:endParaRPr lang="pl-PL" sz="4800" dirty="0">
              <a:latin typeface="Century Gothic" panose="020B0502020202020204" pitchFamily="34" charset="0"/>
              <a:ea typeface="+mj-ea"/>
              <a:cs typeface="Andalus" pitchFamily="18" charset="-7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67" y="812355"/>
            <a:ext cx="4692666" cy="25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1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454</Words>
  <Application>Microsoft Office PowerPoint</Application>
  <PresentationFormat>Panoramiczny</PresentationFormat>
  <Paragraphs>188</Paragraphs>
  <Slides>27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3" baseType="lpstr">
      <vt:lpstr>Andalus</vt:lpstr>
      <vt:lpstr>Arial</vt:lpstr>
      <vt:lpstr>Calibri</vt:lpstr>
      <vt:lpstr>Calibri Light</vt:lpstr>
      <vt:lpstr>Century Gothic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Foundry</vt:lpstr>
      <vt:lpstr>Foundry</vt:lpstr>
      <vt:lpstr>Foundry</vt:lpstr>
      <vt:lpstr>Foundry</vt:lpstr>
      <vt:lpstr>Foundry</vt:lpstr>
      <vt:lpstr>Tool Department</vt:lpstr>
      <vt:lpstr>Tool Department</vt:lpstr>
      <vt:lpstr>Tool Department</vt:lpstr>
      <vt:lpstr>Tool Department</vt:lpstr>
      <vt:lpstr>Tool Department</vt:lpstr>
      <vt:lpstr>Machining Department</vt:lpstr>
      <vt:lpstr>Measuring Laboratory</vt:lpstr>
      <vt:lpstr>Measuring Laboratory</vt:lpstr>
      <vt:lpstr>Measuring Laboratory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Mateusz</dc:creator>
  <cp:lastModifiedBy>Mateusz</cp:lastModifiedBy>
  <cp:revision>125</cp:revision>
  <dcterms:created xsi:type="dcterms:W3CDTF">2014-09-11T11:04:32Z</dcterms:created>
  <dcterms:modified xsi:type="dcterms:W3CDTF">2015-06-23T05:54:52Z</dcterms:modified>
</cp:coreProperties>
</file>