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60" r:id="rId4"/>
    <p:sldId id="270" r:id="rId5"/>
    <p:sldId id="271" r:id="rId6"/>
    <p:sldId id="272" r:id="rId7"/>
    <p:sldId id="286" r:id="rId8"/>
    <p:sldId id="267" r:id="rId9"/>
    <p:sldId id="273" r:id="rId10"/>
    <p:sldId id="275" r:id="rId11"/>
    <p:sldId id="276" r:id="rId12"/>
    <p:sldId id="287" r:id="rId13"/>
    <p:sldId id="268" r:id="rId14"/>
    <p:sldId id="288" r:id="rId15"/>
    <p:sldId id="289" r:id="rId16"/>
  </p:sldIdLst>
  <p:sldSz cx="18288000" cy="10287000"/>
  <p:notesSz cx="6858000" cy="9144000"/>
  <p:embeddedFontLst>
    <p:embeddedFont>
      <p:font typeface="Plus Jakarta Sans 1" panose="020B0604020202020204" charset="-18"/>
      <p:regular r:id="rId17"/>
      <p:bold r:id="rId18"/>
    </p:embeddedFont>
    <p:embeddedFont>
      <p:font typeface="Plus Jakarta Sans 2" panose="020B0604020202020204" charset="-18"/>
      <p:regular r:id="rId19"/>
      <p:bold r:id="rId20"/>
    </p:embeddedFont>
    <p:embeddedFont>
      <p:font typeface="Plus Jakarta Sans 3" panose="020B0604020202020204" charset="-18"/>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54" autoAdjust="0"/>
  </p:normalViewPr>
  <p:slideViewPr>
    <p:cSldViewPr>
      <p:cViewPr varScale="1">
        <p:scale>
          <a:sx n="56" d="100"/>
          <a:sy n="56" d="100"/>
        </p:scale>
        <p:origin x="25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5327" y="-105054"/>
            <a:ext cx="18611179" cy="10456104"/>
          </a:xfrm>
          <a:custGeom>
            <a:avLst/>
            <a:gdLst/>
            <a:ahLst/>
            <a:cxnLst/>
            <a:rect l="l" t="t" r="r" b="b"/>
            <a:pathLst>
              <a:path w="18611179" h="10456104">
                <a:moveTo>
                  <a:pt x="0" y="0"/>
                </a:moveTo>
                <a:lnTo>
                  <a:pt x="18611179" y="0"/>
                </a:lnTo>
                <a:lnTo>
                  <a:pt x="18611179" y="10456103"/>
                </a:lnTo>
                <a:lnTo>
                  <a:pt x="0" y="10456103"/>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GB" dirty="0"/>
          </a:p>
        </p:txBody>
      </p:sp>
      <p:sp>
        <p:nvSpPr>
          <p:cNvPr id="3" name="Freeform 3"/>
          <p:cNvSpPr/>
          <p:nvPr/>
        </p:nvSpPr>
        <p:spPr>
          <a:xfrm>
            <a:off x="1028700" y="8405978"/>
            <a:ext cx="6190552" cy="852322"/>
          </a:xfrm>
          <a:custGeom>
            <a:avLst/>
            <a:gdLst/>
            <a:ahLst/>
            <a:cxnLst/>
            <a:rect l="l" t="t" r="r" b="b"/>
            <a:pathLst>
              <a:path w="6190552" h="852322">
                <a:moveTo>
                  <a:pt x="0" y="0"/>
                </a:moveTo>
                <a:lnTo>
                  <a:pt x="6190552" y="0"/>
                </a:lnTo>
                <a:lnTo>
                  <a:pt x="6190552" y="852322"/>
                </a:lnTo>
                <a:lnTo>
                  <a:pt x="0" y="852322"/>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1028700" y="6777473"/>
            <a:ext cx="6617829" cy="907813"/>
          </a:xfrm>
          <a:prstGeom prst="rect">
            <a:avLst/>
          </a:prstGeom>
        </p:spPr>
        <p:txBody>
          <a:bodyPr lIns="0" tIns="0" rIns="0" bIns="0" rtlCol="0" anchor="t">
            <a:spAutoFit/>
          </a:bodyPr>
          <a:lstStyle/>
          <a:p>
            <a:pPr algn="l"/>
            <a:r>
              <a:rPr lang="pl-PL" sz="3099" dirty="0">
                <a:solidFill>
                  <a:srgbClr val="FFFFFF"/>
                </a:solidFill>
                <a:latin typeface="Plus Jakarta Sans 1"/>
              </a:rPr>
              <a:t>COASTAL ZONE products. </a:t>
            </a:r>
          </a:p>
          <a:p>
            <a:r>
              <a:rPr lang="pl-PL" sz="2800" dirty="0">
                <a:solidFill>
                  <a:srgbClr val="FFFFFF"/>
                </a:solidFill>
                <a:latin typeface="Plus Jakarta Sans 1"/>
              </a:rPr>
              <a:t>/</a:t>
            </a:r>
            <a:r>
              <a:rPr lang="pl-PL" sz="2800" dirty="0" err="1">
                <a:solidFill>
                  <a:srgbClr val="FFFFFF"/>
                </a:solidFill>
                <a:latin typeface="Plus Jakarta Sans 1"/>
              </a:rPr>
              <a:t>surface</a:t>
            </a:r>
            <a:r>
              <a:rPr lang="pl-PL" sz="2800" dirty="0">
                <a:solidFill>
                  <a:srgbClr val="FFFFFF"/>
                </a:solidFill>
                <a:latin typeface="Plus Jakarta Sans 1"/>
              </a:rPr>
              <a:t> </a:t>
            </a:r>
            <a:r>
              <a:rPr lang="pl-PL" sz="2800" dirty="0" err="1">
                <a:solidFill>
                  <a:srgbClr val="FFFFFF"/>
                </a:solidFill>
                <a:latin typeface="Plus Jakarta Sans 1"/>
              </a:rPr>
              <a:t>protection</a:t>
            </a:r>
            <a:r>
              <a:rPr lang="pl-PL" sz="2800" dirty="0">
                <a:solidFill>
                  <a:srgbClr val="FFFFFF"/>
                </a:solidFill>
                <a:latin typeface="Plus Jakarta Sans 1"/>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CEDE7"/>
            </a:solidFill>
          </p:spPr>
          <p:txBody>
            <a:bodyPr/>
            <a:lstStyle/>
            <a:p>
              <a:endParaRPr lang="pl-PL"/>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1028700" y="1199550"/>
            <a:ext cx="7874502" cy="6868758"/>
          </a:xfrm>
          <a:custGeom>
            <a:avLst/>
            <a:gdLst/>
            <a:ahLst/>
            <a:cxnLst/>
            <a:rect l="l" t="t" r="r" b="b"/>
            <a:pathLst>
              <a:path w="7874502" h="6868758">
                <a:moveTo>
                  <a:pt x="0" y="0"/>
                </a:moveTo>
                <a:lnTo>
                  <a:pt x="7874502" y="0"/>
                </a:lnTo>
                <a:lnTo>
                  <a:pt x="7874502" y="6868758"/>
                </a:lnTo>
                <a:lnTo>
                  <a:pt x="0" y="68687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6" name="Freeform 6"/>
          <p:cNvSpPr/>
          <p:nvPr/>
        </p:nvSpPr>
        <p:spPr>
          <a:xfrm>
            <a:off x="1028700" y="1199550"/>
            <a:ext cx="7874502" cy="6868758"/>
          </a:xfrm>
          <a:custGeom>
            <a:avLst/>
            <a:gdLst/>
            <a:ahLst/>
            <a:cxnLst/>
            <a:rect l="l" t="t" r="r" b="b"/>
            <a:pathLst>
              <a:path w="7874502" h="6868758">
                <a:moveTo>
                  <a:pt x="0" y="0"/>
                </a:moveTo>
                <a:lnTo>
                  <a:pt x="7874502" y="0"/>
                </a:lnTo>
                <a:lnTo>
                  <a:pt x="7874502" y="6868758"/>
                </a:lnTo>
                <a:lnTo>
                  <a:pt x="0" y="686875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7" name="Freeform 7"/>
          <p:cNvSpPr/>
          <p:nvPr/>
        </p:nvSpPr>
        <p:spPr>
          <a:xfrm>
            <a:off x="9353656" y="1199550"/>
            <a:ext cx="7905644" cy="6868758"/>
          </a:xfrm>
          <a:custGeom>
            <a:avLst/>
            <a:gdLst/>
            <a:ahLst/>
            <a:cxnLst/>
            <a:rect l="l" t="t" r="r" b="b"/>
            <a:pathLst>
              <a:path w="7905644" h="6868758">
                <a:moveTo>
                  <a:pt x="0" y="0"/>
                </a:moveTo>
                <a:lnTo>
                  <a:pt x="7905644" y="0"/>
                </a:lnTo>
                <a:lnTo>
                  <a:pt x="7905644" y="6868758"/>
                </a:lnTo>
                <a:lnTo>
                  <a:pt x="0" y="68687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8" name="TextBox 8"/>
          <p:cNvSpPr txBox="1"/>
          <p:nvPr/>
        </p:nvSpPr>
        <p:spPr>
          <a:xfrm>
            <a:off x="9353656" y="8670925"/>
            <a:ext cx="1600965" cy="448310"/>
          </a:xfrm>
          <a:prstGeom prst="rect">
            <a:avLst/>
          </a:prstGeom>
        </p:spPr>
        <p:txBody>
          <a:bodyPr lIns="0" tIns="0" rIns="0" bIns="0" rtlCol="0" anchor="t">
            <a:spAutoFit/>
          </a:bodyPr>
          <a:lstStyle/>
          <a:p>
            <a:pPr>
              <a:lnSpc>
                <a:spcPts val="3640"/>
              </a:lnSpc>
            </a:pPr>
            <a:r>
              <a:rPr lang="en-US" sz="2600">
                <a:solidFill>
                  <a:srgbClr val="121212"/>
                </a:solidFill>
                <a:latin typeface="Plus Jakarta Sans 3"/>
              </a:rPr>
              <a:t>Mandal</a:t>
            </a:r>
          </a:p>
        </p:txBody>
      </p:sp>
      <p:sp>
        <p:nvSpPr>
          <p:cNvPr id="9" name="TextBox 9"/>
          <p:cNvSpPr txBox="1"/>
          <p:nvPr/>
        </p:nvSpPr>
        <p:spPr>
          <a:xfrm>
            <a:off x="1028700" y="8670925"/>
            <a:ext cx="1332907" cy="448310"/>
          </a:xfrm>
          <a:prstGeom prst="rect">
            <a:avLst/>
          </a:prstGeom>
        </p:spPr>
        <p:txBody>
          <a:bodyPr lIns="0" tIns="0" rIns="0" bIns="0" rtlCol="0" anchor="t">
            <a:spAutoFit/>
          </a:bodyPr>
          <a:lstStyle/>
          <a:p>
            <a:pPr>
              <a:lnSpc>
                <a:spcPts val="3640"/>
              </a:lnSpc>
            </a:pPr>
            <a:r>
              <a:rPr lang="en-US" sz="2600">
                <a:solidFill>
                  <a:srgbClr val="121212"/>
                </a:solidFill>
                <a:latin typeface="Plus Jakarta Sans 3"/>
              </a:rPr>
              <a:t>Arvika</a:t>
            </a:r>
          </a:p>
        </p:txBody>
      </p:sp>
      <p:sp>
        <p:nvSpPr>
          <p:cNvPr id="10" name="Freeform 10"/>
          <p:cNvSpPr/>
          <p:nvPr/>
        </p:nvSpPr>
        <p:spPr>
          <a:xfrm>
            <a:off x="16656624"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CEDE7"/>
            </a:solidFill>
          </p:spPr>
          <p:txBody>
            <a:bodyPr/>
            <a:lstStyle/>
            <a:p>
              <a:endParaRPr lang="pl-PL"/>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1028700" y="1199550"/>
            <a:ext cx="7874502" cy="6868758"/>
          </a:xfrm>
          <a:custGeom>
            <a:avLst/>
            <a:gdLst/>
            <a:ahLst/>
            <a:cxnLst/>
            <a:rect l="l" t="t" r="r" b="b"/>
            <a:pathLst>
              <a:path w="7874502" h="6868758">
                <a:moveTo>
                  <a:pt x="0" y="0"/>
                </a:moveTo>
                <a:lnTo>
                  <a:pt x="7874502" y="0"/>
                </a:lnTo>
                <a:lnTo>
                  <a:pt x="7874502" y="6868758"/>
                </a:lnTo>
                <a:lnTo>
                  <a:pt x="0" y="68687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8" name="TextBox 8"/>
          <p:cNvSpPr txBox="1"/>
          <p:nvPr/>
        </p:nvSpPr>
        <p:spPr>
          <a:xfrm>
            <a:off x="9353656" y="8670925"/>
            <a:ext cx="1772797" cy="416717"/>
          </a:xfrm>
          <a:prstGeom prst="rect">
            <a:avLst/>
          </a:prstGeom>
        </p:spPr>
        <p:txBody>
          <a:bodyPr lIns="0" tIns="0" rIns="0" bIns="0" rtlCol="0" anchor="t">
            <a:spAutoFit/>
          </a:bodyPr>
          <a:lstStyle/>
          <a:p>
            <a:pPr>
              <a:lnSpc>
                <a:spcPts val="3640"/>
              </a:lnSpc>
            </a:pPr>
            <a:r>
              <a:rPr lang="pl-PL" sz="2600" dirty="0">
                <a:solidFill>
                  <a:srgbClr val="121212"/>
                </a:solidFill>
                <a:latin typeface="Plus Jakarta Sans 3"/>
              </a:rPr>
              <a:t>Halm</a:t>
            </a:r>
            <a:r>
              <a:rPr lang="en-US" sz="2600" dirty="0" err="1">
                <a:solidFill>
                  <a:srgbClr val="121212"/>
                </a:solidFill>
                <a:latin typeface="Plus Jakarta Sans 3"/>
              </a:rPr>
              <a:t>stad</a:t>
            </a:r>
            <a:endParaRPr lang="en-US" sz="2600" dirty="0">
              <a:solidFill>
                <a:srgbClr val="121212"/>
              </a:solidFill>
              <a:latin typeface="Plus Jakarta Sans 3"/>
            </a:endParaRPr>
          </a:p>
        </p:txBody>
      </p:sp>
      <p:sp>
        <p:nvSpPr>
          <p:cNvPr id="9" name="TextBox 9"/>
          <p:cNvSpPr txBox="1"/>
          <p:nvPr/>
        </p:nvSpPr>
        <p:spPr>
          <a:xfrm>
            <a:off x="1028700" y="8670925"/>
            <a:ext cx="1092342" cy="448310"/>
          </a:xfrm>
          <a:prstGeom prst="rect">
            <a:avLst/>
          </a:prstGeom>
        </p:spPr>
        <p:txBody>
          <a:bodyPr lIns="0" tIns="0" rIns="0" bIns="0" rtlCol="0" anchor="t">
            <a:spAutoFit/>
          </a:bodyPr>
          <a:lstStyle/>
          <a:p>
            <a:pPr>
              <a:lnSpc>
                <a:spcPts val="3640"/>
              </a:lnSpc>
            </a:pPr>
            <a:r>
              <a:rPr lang="en-US" sz="2600">
                <a:solidFill>
                  <a:srgbClr val="121212"/>
                </a:solidFill>
                <a:latin typeface="Plus Jakarta Sans 3"/>
              </a:rPr>
              <a:t>Lund</a:t>
            </a:r>
          </a:p>
        </p:txBody>
      </p:sp>
      <p:sp>
        <p:nvSpPr>
          <p:cNvPr id="10" name="Freeform 10"/>
          <p:cNvSpPr/>
          <p:nvPr/>
        </p:nvSpPr>
        <p:spPr>
          <a:xfrm>
            <a:off x="16656624"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11" name="Freeform 6">
            <a:extLst>
              <a:ext uri="{FF2B5EF4-FFF2-40B4-BE49-F238E27FC236}">
                <a16:creationId xmlns:a16="http://schemas.microsoft.com/office/drawing/2014/main" id="{DC21F382-4BC7-7B1D-E2F8-EBA37CAABBE9}"/>
              </a:ext>
            </a:extLst>
          </p:cNvPr>
          <p:cNvSpPr/>
          <p:nvPr/>
        </p:nvSpPr>
        <p:spPr>
          <a:xfrm>
            <a:off x="9353656" y="1205541"/>
            <a:ext cx="7905644" cy="6868758"/>
          </a:xfrm>
          <a:custGeom>
            <a:avLst/>
            <a:gdLst/>
            <a:ahLst/>
            <a:cxnLst/>
            <a:rect l="l" t="t" r="r" b="b"/>
            <a:pathLst>
              <a:path w="7905644" h="6868758">
                <a:moveTo>
                  <a:pt x="0" y="0"/>
                </a:moveTo>
                <a:lnTo>
                  <a:pt x="7905644" y="0"/>
                </a:lnTo>
                <a:lnTo>
                  <a:pt x="7905644" y="6868758"/>
                </a:lnTo>
                <a:lnTo>
                  <a:pt x="0" y="686875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F988B"/>
        </a:solidFill>
        <a:effectLst/>
      </p:bgPr>
    </p:bg>
    <p:spTree>
      <p:nvGrpSpPr>
        <p:cNvPr id="1" name=""/>
        <p:cNvGrpSpPr/>
        <p:nvPr/>
      </p:nvGrpSpPr>
      <p:grpSpPr>
        <a:xfrm>
          <a:off x="0" y="0"/>
          <a:ext cx="0" cy="0"/>
          <a:chOff x="0" y="0"/>
          <a:chExt cx="0" cy="0"/>
        </a:xfrm>
      </p:grpSpPr>
      <p:sp>
        <p:nvSpPr>
          <p:cNvPr id="2" name="TextBox 2"/>
          <p:cNvSpPr txBox="1"/>
          <p:nvPr/>
        </p:nvSpPr>
        <p:spPr>
          <a:xfrm>
            <a:off x="6720075" y="4416710"/>
            <a:ext cx="4847850" cy="1310705"/>
          </a:xfrm>
          <a:prstGeom prst="rect">
            <a:avLst/>
          </a:prstGeom>
        </p:spPr>
        <p:txBody>
          <a:bodyPr lIns="0" tIns="0" rIns="0" bIns="0" rtlCol="0" anchor="t">
            <a:spAutoFit/>
          </a:bodyPr>
          <a:lstStyle/>
          <a:p>
            <a:pPr algn="ctr">
              <a:lnSpc>
                <a:spcPts val="10757"/>
              </a:lnSpc>
            </a:pPr>
            <a:r>
              <a:rPr lang="en-US" sz="7683">
                <a:solidFill>
                  <a:srgbClr val="000000"/>
                </a:solidFill>
                <a:latin typeface="Plus Jakarta Sans 2"/>
              </a:rPr>
              <a:t>Thank You</a:t>
            </a:r>
          </a:p>
        </p:txBody>
      </p:sp>
      <p:sp>
        <p:nvSpPr>
          <p:cNvPr id="3" name="Freeform 3"/>
          <p:cNvSpPr/>
          <p:nvPr/>
        </p:nvSpPr>
        <p:spPr>
          <a:xfrm>
            <a:off x="8239575" y="5098597"/>
            <a:ext cx="10048425" cy="5188403"/>
          </a:xfrm>
          <a:custGeom>
            <a:avLst/>
            <a:gdLst/>
            <a:ahLst/>
            <a:cxnLst/>
            <a:rect l="l" t="t" r="r" b="b"/>
            <a:pathLst>
              <a:path w="10048425" h="5188403">
                <a:moveTo>
                  <a:pt x="0" y="0"/>
                </a:moveTo>
                <a:lnTo>
                  <a:pt x="10048425" y="0"/>
                </a:lnTo>
                <a:lnTo>
                  <a:pt x="10048425" y="5188403"/>
                </a:lnTo>
                <a:lnTo>
                  <a:pt x="0" y="5188403"/>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Tree>
    <p:extLst>
      <p:ext uri="{BB962C8B-B14F-4D97-AF65-F5344CB8AC3E}">
        <p14:creationId xmlns:p14="http://schemas.microsoft.com/office/powerpoint/2010/main" val="192818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21212"/>
        </a:solidFill>
        <a:effectLst/>
      </p:bgPr>
    </p:bg>
    <p:spTree>
      <p:nvGrpSpPr>
        <p:cNvPr id="1" name=""/>
        <p:cNvGrpSpPr/>
        <p:nvPr/>
      </p:nvGrpSpPr>
      <p:grpSpPr>
        <a:xfrm>
          <a:off x="0" y="0"/>
          <a:ext cx="0" cy="0"/>
          <a:chOff x="0" y="0"/>
          <a:chExt cx="0" cy="0"/>
        </a:xfrm>
      </p:grpSpPr>
      <p:sp>
        <p:nvSpPr>
          <p:cNvPr id="2" name="Freeform 2"/>
          <p:cNvSpPr/>
          <p:nvPr/>
        </p:nvSpPr>
        <p:spPr>
          <a:xfrm>
            <a:off x="8239575" y="5098597"/>
            <a:ext cx="10048425" cy="5188403"/>
          </a:xfrm>
          <a:custGeom>
            <a:avLst/>
            <a:gdLst/>
            <a:ahLst/>
            <a:cxnLst/>
            <a:rect l="l" t="t" r="r" b="b"/>
            <a:pathLst>
              <a:path w="10048425" h="5188403">
                <a:moveTo>
                  <a:pt x="0" y="0"/>
                </a:moveTo>
                <a:lnTo>
                  <a:pt x="10048425" y="0"/>
                </a:lnTo>
                <a:lnTo>
                  <a:pt x="10048425" y="5188403"/>
                </a:lnTo>
                <a:lnTo>
                  <a:pt x="0" y="5188403"/>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Freeform 3"/>
          <p:cNvSpPr/>
          <p:nvPr/>
        </p:nvSpPr>
        <p:spPr>
          <a:xfrm>
            <a:off x="0" y="123825"/>
            <a:ext cx="5484205" cy="1741018"/>
          </a:xfrm>
          <a:custGeom>
            <a:avLst/>
            <a:gdLst/>
            <a:ahLst/>
            <a:cxnLst/>
            <a:rect l="l" t="t" r="r" b="b"/>
            <a:pathLst>
              <a:path w="5484205" h="1741018">
                <a:moveTo>
                  <a:pt x="0" y="0"/>
                </a:moveTo>
                <a:lnTo>
                  <a:pt x="5484205" y="0"/>
                </a:lnTo>
                <a:lnTo>
                  <a:pt x="5484205" y="1741018"/>
                </a:lnTo>
                <a:lnTo>
                  <a:pt x="0" y="1741018"/>
                </a:lnTo>
                <a:lnTo>
                  <a:pt x="0" y="0"/>
                </a:lnTo>
                <a:close/>
              </a:path>
            </a:pathLst>
          </a:custGeom>
          <a:blipFill>
            <a:blip r:embed="rId3" cstate="email">
              <a:extLst>
                <a:ext uri="{28A0092B-C50C-407E-A947-70E740481C1C}">
                  <a14:useLocalDpi xmlns:a14="http://schemas.microsoft.com/office/drawing/2010/main"/>
                </a:ext>
              </a:extLst>
            </a:blip>
            <a:stretch>
              <a:fillRect/>
            </a:stretch>
          </a:blipFill>
          <a:ln cap="sq">
            <a:noFill/>
            <a:prstDash val="solid"/>
            <a:miter/>
          </a:ln>
        </p:spPr>
        <p:txBody>
          <a:bodyPr/>
          <a:lstStyle/>
          <a:p>
            <a:endParaRPr lang="en-GB"/>
          </a:p>
        </p:txBody>
      </p:sp>
      <p:sp>
        <p:nvSpPr>
          <p:cNvPr id="4" name="TextBox 4"/>
          <p:cNvSpPr txBox="1"/>
          <p:nvPr/>
        </p:nvSpPr>
        <p:spPr>
          <a:xfrm>
            <a:off x="537605" y="6164675"/>
            <a:ext cx="5070425" cy="1691657"/>
          </a:xfrm>
          <a:prstGeom prst="rect">
            <a:avLst/>
          </a:prstGeom>
        </p:spPr>
        <p:txBody>
          <a:bodyPr lIns="0" tIns="0" rIns="0" bIns="0" rtlCol="0" anchor="t">
            <a:spAutoFit/>
          </a:bodyPr>
          <a:lstStyle/>
          <a:p>
            <a:pPr algn="ctr">
              <a:lnSpc>
                <a:spcPts val="13859"/>
              </a:lnSpc>
            </a:pPr>
            <a:r>
              <a:rPr lang="en-US" sz="9899">
                <a:solidFill>
                  <a:srgbClr val="FFFFFF"/>
                </a:solidFill>
                <a:latin typeface="Plus Jakarta Sans 2"/>
              </a:rPr>
              <a:t>Contact</a:t>
            </a:r>
          </a:p>
        </p:txBody>
      </p:sp>
      <p:sp>
        <p:nvSpPr>
          <p:cNvPr id="5" name="TextBox 5"/>
          <p:cNvSpPr txBox="1"/>
          <p:nvPr/>
        </p:nvSpPr>
        <p:spPr>
          <a:xfrm>
            <a:off x="573596" y="8500116"/>
            <a:ext cx="3997028" cy="1508042"/>
          </a:xfrm>
          <a:prstGeom prst="rect">
            <a:avLst/>
          </a:prstGeom>
        </p:spPr>
        <p:txBody>
          <a:bodyPr lIns="0" tIns="0" rIns="0" bIns="0" rtlCol="0" anchor="t">
            <a:spAutoFit/>
          </a:bodyPr>
          <a:lstStyle/>
          <a:p>
            <a:pPr algn="l">
              <a:lnSpc>
                <a:spcPts val="2380"/>
              </a:lnSpc>
              <a:spcBef>
                <a:spcPct val="0"/>
              </a:spcBef>
            </a:pPr>
            <a:r>
              <a:rPr lang="en-US" sz="1700" dirty="0" err="1">
                <a:solidFill>
                  <a:srgbClr val="FFFFFF"/>
                </a:solidFill>
                <a:latin typeface="Plus Jakarta Sans 3"/>
              </a:rPr>
              <a:t>Norlys</a:t>
            </a:r>
            <a:r>
              <a:rPr lang="en-US" sz="1700" dirty="0">
                <a:solidFill>
                  <a:srgbClr val="FFFFFF"/>
                </a:solidFill>
                <a:latin typeface="Plus Jakarta Sans 3"/>
              </a:rPr>
              <a:t> AS</a:t>
            </a:r>
          </a:p>
          <a:p>
            <a:pPr algn="l">
              <a:lnSpc>
                <a:spcPts val="2380"/>
              </a:lnSpc>
              <a:spcBef>
                <a:spcPct val="0"/>
              </a:spcBef>
            </a:pPr>
            <a:r>
              <a:rPr lang="en-US" sz="1700" dirty="0" err="1">
                <a:solidFill>
                  <a:srgbClr val="FFFFFF"/>
                </a:solidFill>
                <a:latin typeface="Plus Jakarta Sans 3"/>
              </a:rPr>
              <a:t>Hovfaret</a:t>
            </a:r>
            <a:r>
              <a:rPr lang="en-US" sz="1700" dirty="0">
                <a:solidFill>
                  <a:srgbClr val="FFFFFF"/>
                </a:solidFill>
                <a:latin typeface="Plus Jakarta Sans 3"/>
              </a:rPr>
              <a:t> 4B, NO-0275 Oslo</a:t>
            </a:r>
          </a:p>
          <a:p>
            <a:pPr algn="l">
              <a:lnSpc>
                <a:spcPts val="2380"/>
              </a:lnSpc>
              <a:spcBef>
                <a:spcPct val="0"/>
              </a:spcBef>
            </a:pPr>
            <a:r>
              <a:rPr lang="en-US" sz="1700" dirty="0">
                <a:solidFill>
                  <a:srgbClr val="FFFFFF"/>
                </a:solidFill>
                <a:latin typeface="Plus Jakarta Sans 3"/>
              </a:rPr>
              <a:t>P.B 1014 Hoff, NO-0218 Oslo – Norway</a:t>
            </a:r>
          </a:p>
          <a:p>
            <a:pPr algn="l">
              <a:lnSpc>
                <a:spcPts val="2380"/>
              </a:lnSpc>
              <a:spcBef>
                <a:spcPct val="0"/>
              </a:spcBef>
            </a:pPr>
            <a:r>
              <a:rPr lang="en-US" sz="1700" dirty="0" err="1">
                <a:solidFill>
                  <a:srgbClr val="FFFFFF"/>
                </a:solidFill>
                <a:latin typeface="Plus Jakarta Sans 3"/>
              </a:rPr>
              <a:t>info@norlys.com</a:t>
            </a:r>
            <a:r>
              <a:rPr lang="en-US" sz="1700" dirty="0">
                <a:solidFill>
                  <a:srgbClr val="FFFFFF"/>
                </a:solidFill>
                <a:latin typeface="Plus Jakarta Sans 3"/>
              </a:rPr>
              <a:t>    </a:t>
            </a:r>
          </a:p>
          <a:p>
            <a:pPr algn="l">
              <a:lnSpc>
                <a:spcPts val="2380"/>
              </a:lnSpc>
              <a:spcBef>
                <a:spcPct val="0"/>
              </a:spcBef>
            </a:pPr>
            <a:endParaRPr lang="en-US" sz="1700" dirty="0">
              <a:solidFill>
                <a:srgbClr val="FFFFFF"/>
              </a:solidFill>
              <a:latin typeface="Plus Jakarta Sans 3"/>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8133990" cy="11010901"/>
            <a:chOff x="0" y="-190657"/>
            <a:chExt cx="2142286" cy="2899990"/>
          </a:xfrm>
        </p:grpSpPr>
        <p:sp>
          <p:nvSpPr>
            <p:cNvPr id="3" name="Freeform 3"/>
            <p:cNvSpPr/>
            <p:nvPr/>
          </p:nvSpPr>
          <p:spPr>
            <a:xfrm>
              <a:off x="18798" y="-190657"/>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txBody>
            <a:bodyPr/>
            <a:lstStyle/>
            <a:p>
              <a:endParaRPr lang="en-GB" dirty="0"/>
            </a:p>
          </p:txBody>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a:off x="16656624"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Freeform 7"/>
          <p:cNvSpPr/>
          <p:nvPr/>
        </p:nvSpPr>
        <p:spPr>
          <a:xfrm>
            <a:off x="8257156" y="143876"/>
            <a:ext cx="4882418" cy="9963279"/>
          </a:xfrm>
          <a:custGeom>
            <a:avLst/>
            <a:gdLst/>
            <a:ahLst/>
            <a:cxnLst/>
            <a:rect l="l" t="t" r="r" b="b"/>
            <a:pathLst>
              <a:path w="4882418" h="9963279">
                <a:moveTo>
                  <a:pt x="0" y="0"/>
                </a:moveTo>
                <a:lnTo>
                  <a:pt x="4882418" y="0"/>
                </a:lnTo>
                <a:lnTo>
                  <a:pt x="4882418" y="9963279"/>
                </a:lnTo>
                <a:lnTo>
                  <a:pt x="0" y="99632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GB"/>
          </a:p>
        </p:txBody>
      </p:sp>
      <p:grpSp>
        <p:nvGrpSpPr>
          <p:cNvPr id="8" name="Group 8"/>
          <p:cNvGrpSpPr/>
          <p:nvPr/>
        </p:nvGrpSpPr>
        <p:grpSpPr>
          <a:xfrm>
            <a:off x="1027599" y="971551"/>
            <a:ext cx="6287601" cy="3381930"/>
            <a:chOff x="-1468" y="-76200"/>
            <a:chExt cx="8011358" cy="3730994"/>
          </a:xfrm>
        </p:grpSpPr>
        <p:sp>
          <p:nvSpPr>
            <p:cNvPr id="9" name="TextBox 9"/>
            <p:cNvSpPr txBox="1"/>
            <p:nvPr/>
          </p:nvSpPr>
          <p:spPr>
            <a:xfrm>
              <a:off x="0" y="-76200"/>
              <a:ext cx="8009890" cy="1626258"/>
            </a:xfrm>
            <a:prstGeom prst="rect">
              <a:avLst/>
            </a:prstGeom>
          </p:spPr>
          <p:txBody>
            <a:bodyPr wrap="square" lIns="0" tIns="0" rIns="0" bIns="0" rtlCol="0" anchor="t">
              <a:spAutoFit/>
            </a:bodyPr>
            <a:lstStyle/>
            <a:p>
              <a:pPr algn="l">
                <a:lnSpc>
                  <a:spcPts val="5039"/>
                </a:lnSpc>
              </a:pPr>
              <a:r>
                <a:rPr lang="en-GB" sz="3599" dirty="0">
                  <a:solidFill>
                    <a:srgbClr val="9D5E39"/>
                  </a:solidFill>
                  <a:latin typeface="Plus Jakarta Sans 2"/>
                </a:rPr>
                <a:t>HOT DIP GALVANIZATION</a:t>
              </a:r>
              <a:br>
                <a:rPr lang="en-GB" sz="3599" dirty="0">
                  <a:solidFill>
                    <a:srgbClr val="9D5E39"/>
                  </a:solidFill>
                  <a:latin typeface="Plus Jakarta Sans 2"/>
                </a:rPr>
              </a:br>
              <a:r>
                <a:rPr lang="en-GB" sz="3599" dirty="0">
                  <a:solidFill>
                    <a:srgbClr val="9D5E39"/>
                  </a:solidFill>
                  <a:latin typeface="Plus Jakarta Sans 2"/>
                </a:rPr>
                <a:t>PROCESS – initial stages.</a:t>
              </a:r>
            </a:p>
          </p:txBody>
        </p:sp>
        <p:sp>
          <p:nvSpPr>
            <p:cNvPr id="10" name="TextBox 10"/>
            <p:cNvSpPr txBox="1"/>
            <p:nvPr/>
          </p:nvSpPr>
          <p:spPr>
            <a:xfrm>
              <a:off x="-1468" y="1566954"/>
              <a:ext cx="8009890" cy="2087840"/>
            </a:xfrm>
            <a:prstGeom prst="rect">
              <a:avLst/>
            </a:prstGeom>
          </p:spPr>
          <p:txBody>
            <a:bodyPr lIns="0" tIns="0" rIns="0" bIns="0" rtlCol="0" anchor="t">
              <a:spAutoFit/>
            </a:bodyPr>
            <a:lstStyle/>
            <a:p>
              <a:pPr marL="342900" indent="-342900" algn="l">
                <a:lnSpc>
                  <a:spcPts val="3000"/>
                </a:lnSpc>
                <a:buFont typeface="Wingdings" pitchFamily="2" charset="2"/>
                <a:buChar char="§"/>
              </a:pPr>
              <a:r>
                <a:rPr lang="en-GB" sz="2000" dirty="0">
                  <a:solidFill>
                    <a:srgbClr val="9D5E39"/>
                  </a:solidFill>
                  <a:latin typeface="Plus Jakarta Sans 2"/>
                </a:rPr>
                <a:t>Surface cleaning</a:t>
              </a:r>
            </a:p>
            <a:p>
              <a:pPr marL="342900" indent="-342900" algn="l">
                <a:lnSpc>
                  <a:spcPts val="3000"/>
                </a:lnSpc>
                <a:buFont typeface="Wingdings" pitchFamily="2" charset="2"/>
                <a:buChar char="§"/>
              </a:pPr>
              <a:r>
                <a:rPr lang="en-GB" sz="2000" dirty="0">
                  <a:solidFill>
                    <a:srgbClr val="9D5E39"/>
                  </a:solidFill>
                  <a:latin typeface="Plus Jakarta Sans 2"/>
                </a:rPr>
                <a:t>Rust removal and surface activation</a:t>
              </a:r>
            </a:p>
            <a:p>
              <a:pPr marL="342900" indent="-342900" algn="l">
                <a:lnSpc>
                  <a:spcPts val="3000"/>
                </a:lnSpc>
                <a:buFont typeface="Wingdings" pitchFamily="2" charset="2"/>
                <a:buChar char="§"/>
              </a:pPr>
              <a:r>
                <a:rPr lang="en-GB" sz="2000" dirty="0">
                  <a:solidFill>
                    <a:srgbClr val="9D5E39"/>
                  </a:solidFill>
                  <a:latin typeface="Plus Jakarta Sans 2"/>
                </a:rPr>
                <a:t>Applying ‚chemical glue’</a:t>
              </a:r>
            </a:p>
            <a:p>
              <a:pPr algn="l">
                <a:lnSpc>
                  <a:spcPts val="3000"/>
                </a:lnSpc>
              </a:pPr>
              <a:endParaRPr lang="pl-PL" sz="2400" dirty="0">
                <a:solidFill>
                  <a:srgbClr val="121212"/>
                </a:solidFill>
                <a:latin typeface="Plus Jakarta Sans 1"/>
              </a:endParaRPr>
            </a:p>
            <a:p>
              <a:pPr algn="l">
                <a:lnSpc>
                  <a:spcPts val="3000"/>
                </a:lnSpc>
              </a:pPr>
              <a:endParaRPr lang="en-GB" sz="2400" dirty="0">
                <a:solidFill>
                  <a:srgbClr val="9D5E39"/>
                </a:solidFill>
                <a:latin typeface="Plus Jakarta Sans 2"/>
              </a:endParaRPr>
            </a:p>
          </p:txBody>
        </p:sp>
      </p:grpSp>
      <p:pic>
        <p:nvPicPr>
          <p:cNvPr id="15" name="Picture 14">
            <a:extLst>
              <a:ext uri="{FF2B5EF4-FFF2-40B4-BE49-F238E27FC236}">
                <a16:creationId xmlns:a16="http://schemas.microsoft.com/office/drawing/2014/main" id="{8EE61BD9-701E-D66E-33E4-952E51560261}"/>
              </a:ext>
            </a:extLst>
          </p:cNvPr>
          <p:cNvPicPr>
            <a:picLocks noChangeAspect="1"/>
          </p:cNvPicPr>
          <p:nvPr/>
        </p:nvPicPr>
        <p:blipFill>
          <a:blip r:embed="rId4" cstate="print">
            <a:extLst>
              <a:ext uri="{28A0092B-C50C-407E-A947-70E740481C1C}">
                <a14:useLocalDpi xmlns:a14="http://schemas.microsoft.com/office/drawing/2010/main" val="0"/>
              </a:ext>
            </a:extLst>
          </a:blip>
          <a:srcRect l="39467" r="5523"/>
          <a:stretch/>
        </p:blipFill>
        <p:spPr>
          <a:xfrm>
            <a:off x="13275600" y="142436"/>
            <a:ext cx="4860000" cy="9963279"/>
          </a:xfrm>
          <a:prstGeom prst="rect">
            <a:avLst/>
          </a:prstGeom>
        </p:spPr>
      </p:pic>
      <p:sp>
        <p:nvSpPr>
          <p:cNvPr id="16" name="Freeform 6">
            <a:extLst>
              <a:ext uri="{FF2B5EF4-FFF2-40B4-BE49-F238E27FC236}">
                <a16:creationId xmlns:a16="http://schemas.microsoft.com/office/drawing/2014/main" id="{93E4D37C-E122-06BB-D031-29EC3F36D492}"/>
              </a:ext>
            </a:extLst>
          </p:cNvPr>
          <p:cNvSpPr/>
          <p:nvPr/>
        </p:nvSpPr>
        <p:spPr>
          <a:xfrm>
            <a:off x="16809024" y="9105900"/>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Tree>
    <p:extLst>
      <p:ext uri="{BB962C8B-B14F-4D97-AF65-F5344CB8AC3E}">
        <p14:creationId xmlns:p14="http://schemas.microsoft.com/office/powerpoint/2010/main" val="57143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8133990" cy="11010901"/>
            <a:chOff x="0" y="-190657"/>
            <a:chExt cx="2142286" cy="2899990"/>
          </a:xfrm>
        </p:grpSpPr>
        <p:sp>
          <p:nvSpPr>
            <p:cNvPr id="3" name="Freeform 3"/>
            <p:cNvSpPr/>
            <p:nvPr/>
          </p:nvSpPr>
          <p:spPr>
            <a:xfrm>
              <a:off x="18798" y="-190657"/>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txBody>
            <a:bodyPr/>
            <a:lstStyle/>
            <a:p>
              <a:endParaRPr lang="en-GB" dirty="0"/>
            </a:p>
          </p:txBody>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a:off x="16656624"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pic>
        <p:nvPicPr>
          <p:cNvPr id="13" name="Picture 12">
            <a:extLst>
              <a:ext uri="{FF2B5EF4-FFF2-40B4-BE49-F238E27FC236}">
                <a16:creationId xmlns:a16="http://schemas.microsoft.com/office/drawing/2014/main" id="{6AE171DF-5F7C-E764-97B0-7526A98CCE4D}"/>
              </a:ext>
            </a:extLst>
          </p:cNvPr>
          <p:cNvPicPr>
            <a:picLocks noChangeAspect="1"/>
          </p:cNvPicPr>
          <p:nvPr/>
        </p:nvPicPr>
        <p:blipFill>
          <a:blip r:embed="rId3" cstate="print">
            <a:extLst>
              <a:ext uri="{28A0092B-C50C-407E-A947-70E740481C1C}">
                <a14:useLocalDpi xmlns:a14="http://schemas.microsoft.com/office/drawing/2010/main" val="0"/>
              </a:ext>
            </a:extLst>
          </a:blip>
          <a:srcRect l="21305" r="5612"/>
          <a:stretch/>
        </p:blipFill>
        <p:spPr>
          <a:xfrm>
            <a:off x="13289668" y="142436"/>
            <a:ext cx="4860000" cy="9963279"/>
          </a:xfrm>
          <a:prstGeom prst="rect">
            <a:avLst/>
          </a:prstGeom>
        </p:spPr>
      </p:pic>
      <p:pic>
        <p:nvPicPr>
          <p:cNvPr id="11" name="Picture 10">
            <a:extLst>
              <a:ext uri="{FF2B5EF4-FFF2-40B4-BE49-F238E27FC236}">
                <a16:creationId xmlns:a16="http://schemas.microsoft.com/office/drawing/2014/main" id="{4E902381-F0FF-428B-7E43-243443709D2E}"/>
              </a:ext>
            </a:extLst>
          </p:cNvPr>
          <p:cNvPicPr>
            <a:picLocks noChangeAspect="1"/>
          </p:cNvPicPr>
          <p:nvPr/>
        </p:nvPicPr>
        <p:blipFill>
          <a:blip r:embed="rId4" cstate="print">
            <a:extLst>
              <a:ext uri="{28A0092B-C50C-407E-A947-70E740481C1C}">
                <a14:useLocalDpi xmlns:a14="http://schemas.microsoft.com/office/drawing/2010/main" val="0"/>
              </a:ext>
            </a:extLst>
          </a:blip>
          <a:srcRect l="5545" r="29419"/>
          <a:stretch/>
        </p:blipFill>
        <p:spPr>
          <a:xfrm>
            <a:off x="8274536" y="156504"/>
            <a:ext cx="4860000" cy="9963279"/>
          </a:xfrm>
          <a:prstGeom prst="rect">
            <a:avLst/>
          </a:prstGeom>
        </p:spPr>
      </p:pic>
      <p:grpSp>
        <p:nvGrpSpPr>
          <p:cNvPr id="5" name="Group 8">
            <a:extLst>
              <a:ext uri="{FF2B5EF4-FFF2-40B4-BE49-F238E27FC236}">
                <a16:creationId xmlns:a16="http://schemas.microsoft.com/office/drawing/2014/main" id="{51933ECB-5021-6BA1-2079-6C8334950D4F}"/>
              </a:ext>
            </a:extLst>
          </p:cNvPr>
          <p:cNvGrpSpPr/>
          <p:nvPr/>
        </p:nvGrpSpPr>
        <p:grpSpPr>
          <a:xfrm>
            <a:off x="1027598" y="971550"/>
            <a:ext cx="6135201" cy="5654254"/>
            <a:chOff x="-1469" y="-76200"/>
            <a:chExt cx="8180267" cy="7539009"/>
          </a:xfrm>
        </p:grpSpPr>
        <p:sp>
          <p:nvSpPr>
            <p:cNvPr id="7" name="TextBox 9">
              <a:extLst>
                <a:ext uri="{FF2B5EF4-FFF2-40B4-BE49-F238E27FC236}">
                  <a16:creationId xmlns:a16="http://schemas.microsoft.com/office/drawing/2014/main" id="{B882A478-5D67-3D2F-FC97-8D33E85B1D66}"/>
                </a:ext>
              </a:extLst>
            </p:cNvPr>
            <p:cNvSpPr txBox="1"/>
            <p:nvPr/>
          </p:nvSpPr>
          <p:spPr>
            <a:xfrm>
              <a:off x="0" y="-76200"/>
              <a:ext cx="8009890" cy="1626258"/>
            </a:xfrm>
            <a:prstGeom prst="rect">
              <a:avLst/>
            </a:prstGeom>
          </p:spPr>
          <p:txBody>
            <a:bodyPr wrap="square" lIns="0" tIns="0" rIns="0" bIns="0" rtlCol="0" anchor="t">
              <a:spAutoFit/>
            </a:bodyPr>
            <a:lstStyle/>
            <a:p>
              <a:pPr algn="l">
                <a:lnSpc>
                  <a:spcPts val="5039"/>
                </a:lnSpc>
              </a:pPr>
              <a:r>
                <a:rPr lang="en-GB" sz="3599" dirty="0">
                  <a:solidFill>
                    <a:srgbClr val="9D5E39"/>
                  </a:solidFill>
                  <a:latin typeface="Plus Jakarta Sans 2"/>
                </a:rPr>
                <a:t>HOT DIP GALVANIZATION</a:t>
              </a:r>
              <a:br>
                <a:rPr lang="en-GB" sz="3599" dirty="0">
                  <a:solidFill>
                    <a:srgbClr val="9D5E39"/>
                  </a:solidFill>
                  <a:latin typeface="Plus Jakarta Sans 2"/>
                </a:rPr>
              </a:br>
              <a:r>
                <a:rPr lang="en-GB" sz="3599" dirty="0">
                  <a:solidFill>
                    <a:srgbClr val="9D5E39"/>
                  </a:solidFill>
                  <a:latin typeface="Plus Jakarta Sans 2"/>
                </a:rPr>
                <a:t>PROCESS – </a:t>
              </a:r>
              <a:r>
                <a:rPr lang="pl-PL" sz="3599" dirty="0">
                  <a:solidFill>
                    <a:srgbClr val="9D5E39"/>
                  </a:solidFill>
                  <a:latin typeface="Plus Jakarta Sans 2"/>
                </a:rPr>
                <a:t>the </a:t>
              </a:r>
              <a:r>
                <a:rPr lang="en-GB" sz="3599" dirty="0">
                  <a:solidFill>
                    <a:srgbClr val="9D5E39"/>
                  </a:solidFill>
                  <a:latin typeface="Plus Jakarta Sans 2"/>
                </a:rPr>
                <a:t>final stag</a:t>
              </a:r>
              <a:r>
                <a:rPr lang="pl-PL" sz="3599" dirty="0">
                  <a:solidFill>
                    <a:srgbClr val="9D5E39"/>
                  </a:solidFill>
                  <a:latin typeface="Plus Jakarta Sans 2"/>
                </a:rPr>
                <a:t>e.</a:t>
              </a:r>
              <a:endParaRPr lang="en-GB" sz="3599" dirty="0">
                <a:solidFill>
                  <a:srgbClr val="9D5E39"/>
                </a:solidFill>
                <a:latin typeface="Plus Jakarta Sans 2"/>
              </a:endParaRPr>
            </a:p>
          </p:txBody>
        </p:sp>
        <p:sp>
          <p:nvSpPr>
            <p:cNvPr id="8" name="TextBox 10">
              <a:extLst>
                <a:ext uri="{FF2B5EF4-FFF2-40B4-BE49-F238E27FC236}">
                  <a16:creationId xmlns:a16="http://schemas.microsoft.com/office/drawing/2014/main" id="{72ABFB0C-C805-ECF6-FE73-5B87473617DD}"/>
                </a:ext>
              </a:extLst>
            </p:cNvPr>
            <p:cNvSpPr txBox="1"/>
            <p:nvPr/>
          </p:nvSpPr>
          <p:spPr>
            <a:xfrm>
              <a:off x="-1469" y="1524001"/>
              <a:ext cx="8180267" cy="5938808"/>
            </a:xfrm>
            <a:prstGeom prst="rect">
              <a:avLst/>
            </a:prstGeom>
          </p:spPr>
          <p:txBody>
            <a:bodyPr wrap="square" lIns="0" tIns="0" rIns="0" bIns="0" rtlCol="0" anchor="t">
              <a:spAutoFit/>
            </a:bodyPr>
            <a:lstStyle/>
            <a:p>
              <a:pPr algn="l">
                <a:lnSpc>
                  <a:spcPts val="3000"/>
                </a:lnSpc>
              </a:pPr>
              <a:endParaRPr lang="en-GB" sz="2400" dirty="0">
                <a:solidFill>
                  <a:srgbClr val="9D5E39"/>
                </a:solidFill>
                <a:latin typeface="Plus Jakarta Sans 2"/>
              </a:endParaRPr>
            </a:p>
            <a:p>
              <a:pPr marL="342900" indent="-342900">
                <a:lnSpc>
                  <a:spcPct val="250000"/>
                </a:lnSpc>
                <a:buFont typeface="Wingdings" pitchFamily="2" charset="2"/>
                <a:buChar char="§"/>
              </a:pPr>
              <a:r>
                <a:rPr lang="en-GB" sz="2400" dirty="0">
                  <a:solidFill>
                    <a:srgbClr val="9D5E39"/>
                  </a:solidFill>
                  <a:latin typeface="Plus Jakarta Sans 2"/>
                </a:rPr>
                <a:t>Final hot dip galvanization</a:t>
              </a:r>
            </a:p>
            <a:p>
              <a:pPr algn="l">
                <a:lnSpc>
                  <a:spcPts val="3079"/>
                </a:lnSpc>
              </a:pPr>
              <a:r>
                <a:rPr lang="en-GB" sz="2400" dirty="0">
                  <a:solidFill>
                    <a:srgbClr val="121212"/>
                  </a:solidFill>
                  <a:latin typeface="Plus Jakarta Sans 1"/>
                </a:rPr>
                <a:t>Once a set of elements are completely dry after the previous stage, they have to be dipped into a bath of melted zinc, which during next minutes, completely covers a surface of processed steel elements. This process effectively locks down sensitive steel surface, providing physical and chemical shield against corrosion.</a:t>
              </a:r>
            </a:p>
          </p:txBody>
        </p:sp>
      </p:grpSp>
    </p:spTree>
    <p:extLst>
      <p:ext uri="{BB962C8B-B14F-4D97-AF65-F5344CB8AC3E}">
        <p14:creationId xmlns:p14="http://schemas.microsoft.com/office/powerpoint/2010/main" val="31735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7991" y="8552"/>
            <a:ext cx="8090608" cy="10849948"/>
            <a:chOff x="-7372" y="-148266"/>
            <a:chExt cx="2130860" cy="2857599"/>
          </a:xfrm>
        </p:grpSpPr>
        <p:sp>
          <p:nvSpPr>
            <p:cNvPr id="4" name="Freeform 4"/>
            <p:cNvSpPr/>
            <p:nvPr/>
          </p:nvSpPr>
          <p:spPr>
            <a:xfrm>
              <a:off x="-7372" y="-148266"/>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txBody>
            <a:bodyPr/>
            <a:lstStyle/>
            <a:p>
              <a:endParaRPr lang="en-GB" dirty="0"/>
            </a:p>
          </p:txBody>
        </p:sp>
        <p:sp>
          <p:nvSpPr>
            <p:cNvPr id="5" name="TextBox 5"/>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grpSp>
        <p:nvGrpSpPr>
          <p:cNvPr id="7" name="Group 7"/>
          <p:cNvGrpSpPr/>
          <p:nvPr/>
        </p:nvGrpSpPr>
        <p:grpSpPr>
          <a:xfrm>
            <a:off x="1028700" y="971550"/>
            <a:ext cx="6286500" cy="6762750"/>
            <a:chOff x="0" y="-76200"/>
            <a:chExt cx="8382001" cy="9017005"/>
          </a:xfrm>
        </p:grpSpPr>
        <p:sp>
          <p:nvSpPr>
            <p:cNvPr id="8" name="TextBox 8"/>
            <p:cNvSpPr txBox="1"/>
            <p:nvPr/>
          </p:nvSpPr>
          <p:spPr>
            <a:xfrm>
              <a:off x="1675" y="-76200"/>
              <a:ext cx="7677821" cy="771323"/>
            </a:xfrm>
            <a:prstGeom prst="rect">
              <a:avLst/>
            </a:prstGeom>
          </p:spPr>
          <p:txBody>
            <a:bodyPr lIns="0" tIns="0" rIns="0" bIns="0" rtlCol="0" anchor="t">
              <a:spAutoFit/>
            </a:bodyPr>
            <a:lstStyle/>
            <a:p>
              <a:pPr algn="l">
                <a:lnSpc>
                  <a:spcPts val="5040"/>
                </a:lnSpc>
              </a:pPr>
              <a:r>
                <a:rPr lang="pl-PL" sz="3600" dirty="0">
                  <a:solidFill>
                    <a:srgbClr val="9D5E39"/>
                  </a:solidFill>
                  <a:latin typeface="Plus Jakarta Sans 2"/>
                </a:rPr>
                <a:t>COASTAL  ZONE</a:t>
              </a:r>
            </a:p>
          </p:txBody>
        </p:sp>
        <p:sp>
          <p:nvSpPr>
            <p:cNvPr id="9" name="TextBox 9"/>
            <p:cNvSpPr txBox="1"/>
            <p:nvPr/>
          </p:nvSpPr>
          <p:spPr>
            <a:xfrm>
              <a:off x="0" y="1565705"/>
              <a:ext cx="8382001" cy="7375100"/>
            </a:xfrm>
            <a:prstGeom prst="rect">
              <a:avLst/>
            </a:prstGeom>
          </p:spPr>
          <p:txBody>
            <a:bodyPr wrap="square" lIns="0" tIns="0" rIns="0" bIns="0" rtlCol="0" anchor="t">
              <a:spAutoFit/>
            </a:bodyPr>
            <a:lstStyle/>
            <a:p>
              <a:pPr algn="l">
                <a:lnSpc>
                  <a:spcPts val="3000"/>
                </a:lnSpc>
              </a:pPr>
              <a:r>
                <a:rPr lang="en-GB" sz="2400" cap="small" dirty="0">
                  <a:latin typeface="Plus Jakarta Sans 1"/>
                </a:rPr>
                <a:t>Norlys </a:t>
              </a:r>
              <a:r>
                <a:rPr lang="en-GB" sz="2400" dirty="0">
                  <a:solidFill>
                    <a:srgbClr val="121212"/>
                  </a:solidFill>
                  <a:latin typeface="Plus Jakarta Sans 1"/>
                </a:rPr>
                <a:t>possess a vast, distinctive selection of products, which is perfectly suitable for </a:t>
              </a:r>
              <a:r>
                <a:rPr lang="en-GB" sz="2400" dirty="0">
                  <a:solidFill>
                    <a:srgbClr val="9D5E39"/>
                  </a:solidFill>
                  <a:latin typeface="Plus Jakarta Sans 2"/>
                </a:rPr>
                <a:t>costal zone</a:t>
              </a:r>
              <a:r>
                <a:rPr lang="en-GB" sz="2400" dirty="0">
                  <a:solidFill>
                    <a:srgbClr val="121212"/>
                  </a:solidFill>
                  <a:latin typeface="Plus Jakarta Sans 1"/>
                </a:rPr>
                <a:t> territory, regarding their  resistance against corrosion.</a:t>
              </a:r>
            </a:p>
            <a:p>
              <a:pPr algn="l">
                <a:lnSpc>
                  <a:spcPts val="3000"/>
                </a:lnSpc>
              </a:pPr>
              <a:endParaRPr lang="en-GB" sz="2400" dirty="0">
                <a:solidFill>
                  <a:srgbClr val="121212"/>
                </a:solidFill>
                <a:latin typeface="Plus Jakarta Sans 1"/>
              </a:endParaRPr>
            </a:p>
            <a:p>
              <a:pPr>
                <a:lnSpc>
                  <a:spcPts val="3000"/>
                </a:lnSpc>
              </a:pPr>
              <a:r>
                <a:rPr lang="en-GB" sz="2400" dirty="0">
                  <a:solidFill>
                    <a:srgbClr val="121212"/>
                  </a:solidFill>
                  <a:latin typeface="Plus Jakarta Sans 1"/>
                </a:rPr>
                <a:t>From our own experience we know, that in harsh North sea (Atlantic) coast environment, </a:t>
              </a:r>
              <a:r>
                <a:rPr lang="en-GB" sz="2400" dirty="0">
                  <a:solidFill>
                    <a:srgbClr val="9D5E39"/>
                  </a:solidFill>
                  <a:latin typeface="Plus Jakarta Sans 2"/>
                </a:rPr>
                <a:t>hot dip galvanized lanterns can survive dozens of years with no visible rust</a:t>
              </a:r>
              <a:r>
                <a:rPr lang="en-GB" sz="2400" dirty="0">
                  <a:solidFill>
                    <a:srgbClr val="121212"/>
                  </a:solidFill>
                  <a:latin typeface="Plus Jakarta Sans 1"/>
                </a:rPr>
                <a:t>.</a:t>
              </a:r>
            </a:p>
            <a:p>
              <a:pPr algn="l">
                <a:lnSpc>
                  <a:spcPts val="3000"/>
                </a:lnSpc>
              </a:pPr>
              <a:endParaRPr lang="en-GB" sz="2400" dirty="0">
                <a:solidFill>
                  <a:srgbClr val="121212"/>
                </a:solidFill>
                <a:latin typeface="Plus Jakarta Sans 1"/>
              </a:endParaRPr>
            </a:p>
            <a:p>
              <a:pPr algn="l">
                <a:lnSpc>
                  <a:spcPts val="3499"/>
                </a:lnSpc>
              </a:pPr>
              <a:r>
                <a:rPr lang="en-GB" sz="2400" dirty="0">
                  <a:solidFill>
                    <a:srgbClr val="121212"/>
                  </a:solidFill>
                  <a:latin typeface="Plus Jakarta Sans 1"/>
                </a:rPr>
                <a:t>That’s why we are totally convinced, that providing </a:t>
              </a:r>
              <a:r>
                <a:rPr lang="en-GB" sz="2400" dirty="0">
                  <a:solidFill>
                    <a:srgbClr val="9D5E39"/>
                  </a:solidFill>
                  <a:latin typeface="Plus Jakarta Sans 2"/>
                </a:rPr>
                <a:t>25 years </a:t>
              </a:r>
              <a:r>
                <a:rPr lang="en-GB" sz="2400" dirty="0">
                  <a:solidFill>
                    <a:srgbClr val="121212"/>
                  </a:solidFill>
                  <a:latin typeface="Plus Jakarta Sans 1"/>
                </a:rPr>
                <a:t>‚no corrosion’ </a:t>
              </a:r>
              <a:r>
                <a:rPr lang="en-GB" sz="2400" dirty="0">
                  <a:solidFill>
                    <a:srgbClr val="9D5E39"/>
                  </a:solidFill>
                  <a:latin typeface="Plus Jakarta Sans 2"/>
                </a:rPr>
                <a:t>warranty</a:t>
              </a:r>
              <a:r>
                <a:rPr lang="en-GB" sz="2400" dirty="0">
                  <a:solidFill>
                    <a:srgbClr val="121212"/>
                  </a:solidFill>
                  <a:latin typeface="Plus Jakarta Sans 1"/>
                </a:rPr>
                <a:t>, we help our client to make a right choice.     </a:t>
              </a:r>
            </a:p>
          </p:txBody>
        </p:sp>
      </p:grpSp>
      <p:pic>
        <p:nvPicPr>
          <p:cNvPr id="11" name="Picture 10">
            <a:extLst>
              <a:ext uri="{FF2B5EF4-FFF2-40B4-BE49-F238E27FC236}">
                <a16:creationId xmlns:a16="http://schemas.microsoft.com/office/drawing/2014/main" id="{1AB63972-C548-A6BC-7120-8B77BCA58C11}"/>
              </a:ext>
            </a:extLst>
          </p:cNvPr>
          <p:cNvPicPr>
            <a:picLocks noChangeAspect="1"/>
          </p:cNvPicPr>
          <p:nvPr/>
        </p:nvPicPr>
        <p:blipFill>
          <a:blip r:embed="rId2" cstate="print">
            <a:extLst>
              <a:ext uri="{28A0092B-C50C-407E-A947-70E740481C1C}">
                <a14:useLocalDpi xmlns:a14="http://schemas.microsoft.com/office/drawing/2010/main" val="0"/>
              </a:ext>
            </a:extLst>
          </a:blip>
          <a:srcRect l="-3" t="16199" r="264" b="9337"/>
          <a:stretch/>
        </p:blipFill>
        <p:spPr>
          <a:xfrm>
            <a:off x="8235600" y="161860"/>
            <a:ext cx="9900000" cy="9963279"/>
          </a:xfrm>
          <a:prstGeom prst="rect">
            <a:avLst/>
          </a:prstGeom>
        </p:spPr>
      </p:pic>
      <p:sp>
        <p:nvSpPr>
          <p:cNvPr id="12" name="Freeform 6">
            <a:extLst>
              <a:ext uri="{FF2B5EF4-FFF2-40B4-BE49-F238E27FC236}">
                <a16:creationId xmlns:a16="http://schemas.microsoft.com/office/drawing/2014/main" id="{7E2F47EB-F829-E47E-9D6F-8E5AC5A9285E}"/>
              </a:ext>
            </a:extLst>
          </p:cNvPr>
          <p:cNvSpPr/>
          <p:nvPr/>
        </p:nvSpPr>
        <p:spPr>
          <a:xfrm>
            <a:off x="16656624" y="91015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Tree>
    <p:extLst>
      <p:ext uri="{BB962C8B-B14F-4D97-AF65-F5344CB8AC3E}">
        <p14:creationId xmlns:p14="http://schemas.microsoft.com/office/powerpoint/2010/main" val="356221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62617" cy="10287000"/>
            <a:chOff x="0" y="0"/>
            <a:chExt cx="2123488" cy="2709333"/>
          </a:xfrm>
        </p:grpSpPr>
        <p:sp>
          <p:nvSpPr>
            <p:cNvPr id="3" name="Freeform 3"/>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txBody>
            <a:bodyPr/>
            <a:lstStyle/>
            <a:p>
              <a:endParaRPr lang="en-GB"/>
            </a:p>
          </p:txBody>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16656624"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extBox 6"/>
          <p:cNvSpPr txBox="1"/>
          <p:nvPr/>
        </p:nvSpPr>
        <p:spPr>
          <a:xfrm>
            <a:off x="1028700" y="952500"/>
            <a:ext cx="6194928" cy="567656"/>
          </a:xfrm>
          <a:prstGeom prst="rect">
            <a:avLst/>
          </a:prstGeom>
        </p:spPr>
        <p:txBody>
          <a:bodyPr wrap="square" lIns="0" tIns="0" rIns="0" bIns="0" rtlCol="0" anchor="t">
            <a:spAutoFit/>
          </a:bodyPr>
          <a:lstStyle/>
          <a:p>
            <a:pPr algn="l">
              <a:lnSpc>
                <a:spcPts val="5040"/>
              </a:lnSpc>
            </a:pPr>
            <a:r>
              <a:rPr lang="en-GB" sz="3200" dirty="0">
                <a:solidFill>
                  <a:srgbClr val="9D5E39"/>
                </a:solidFill>
                <a:latin typeface="Plus Jakarta Sans 2"/>
              </a:rPr>
              <a:t>STEEL – why we’ve chosen it?</a:t>
            </a:r>
          </a:p>
        </p:txBody>
      </p:sp>
      <p:sp>
        <p:nvSpPr>
          <p:cNvPr id="7" name="TextBox 7"/>
          <p:cNvSpPr txBox="1"/>
          <p:nvPr/>
        </p:nvSpPr>
        <p:spPr>
          <a:xfrm>
            <a:off x="1028700" y="1943100"/>
            <a:ext cx="6007729" cy="7620869"/>
          </a:xfrm>
          <a:prstGeom prst="rect">
            <a:avLst/>
          </a:prstGeom>
        </p:spPr>
        <p:txBody>
          <a:bodyPr lIns="0" tIns="0" rIns="0" bIns="0" rtlCol="0" anchor="t">
            <a:spAutoFit/>
          </a:bodyPr>
          <a:lstStyle/>
          <a:p>
            <a:pPr>
              <a:lnSpc>
                <a:spcPts val="3000"/>
              </a:lnSpc>
            </a:pPr>
            <a:r>
              <a:rPr lang="en-GB" sz="2400" dirty="0">
                <a:solidFill>
                  <a:srgbClr val="121212"/>
                </a:solidFill>
                <a:latin typeface="Plus Jakarta Sans 1"/>
              </a:rPr>
              <a:t>A centuries - old tradition of processing steel, which is an extremely durable yet formable material. Well-known technology and methods of </a:t>
            </a:r>
            <a:r>
              <a:rPr lang="en-GB" sz="2400" dirty="0">
                <a:solidFill>
                  <a:srgbClr val="9D5E39"/>
                </a:solidFill>
                <a:latin typeface="Plus Jakarta Sans 2"/>
              </a:rPr>
              <a:t>surface protection</a:t>
            </a:r>
            <a:r>
              <a:rPr lang="en-GB" sz="2400" dirty="0">
                <a:solidFill>
                  <a:srgbClr val="121212"/>
                </a:solidFill>
                <a:latin typeface="Plus Jakarta Sans 1"/>
              </a:rPr>
              <a:t>. </a:t>
            </a:r>
          </a:p>
          <a:p>
            <a:pPr algn="l">
              <a:lnSpc>
                <a:spcPts val="3000"/>
              </a:lnSpc>
            </a:pPr>
            <a:endParaRPr lang="pl-PL" sz="2400" cap="small" dirty="0">
              <a:solidFill>
                <a:srgbClr val="121212"/>
              </a:solidFill>
              <a:latin typeface="Plus Jakarta Sans 1"/>
            </a:endParaRPr>
          </a:p>
          <a:p>
            <a:pPr algn="l">
              <a:lnSpc>
                <a:spcPts val="3000"/>
              </a:lnSpc>
            </a:pPr>
            <a:r>
              <a:rPr lang="en-GB" sz="2400" cap="small" dirty="0">
                <a:solidFill>
                  <a:srgbClr val="121212"/>
                </a:solidFill>
                <a:latin typeface="Plus Jakarta Sans 1"/>
              </a:rPr>
              <a:t>Norlys</a:t>
            </a:r>
            <a:r>
              <a:rPr lang="en-GB" sz="2400" dirty="0">
                <a:solidFill>
                  <a:srgbClr val="121212"/>
                </a:solidFill>
                <a:latin typeface="Plus Jakarta Sans 1"/>
              </a:rPr>
              <a:t> uses, </a:t>
            </a:r>
            <a:r>
              <a:rPr lang="en-GB" sz="2400" dirty="0">
                <a:solidFill>
                  <a:srgbClr val="9D5E39"/>
                </a:solidFill>
                <a:latin typeface="Plus Jakarta Sans 2"/>
              </a:rPr>
              <a:t>European sourced, basic steel plates, pipes and profiles </a:t>
            </a:r>
            <a:r>
              <a:rPr lang="en-GB" sz="2400" dirty="0">
                <a:solidFill>
                  <a:srgbClr val="121212"/>
                </a:solidFill>
                <a:latin typeface="Plus Jakarta Sans 1"/>
              </a:rPr>
              <a:t>in its production process.</a:t>
            </a:r>
          </a:p>
          <a:p>
            <a:pPr algn="l">
              <a:lnSpc>
                <a:spcPts val="3000"/>
              </a:lnSpc>
            </a:pPr>
            <a:endParaRPr lang="en-GB" sz="2400" dirty="0">
              <a:solidFill>
                <a:srgbClr val="121212"/>
              </a:solidFill>
              <a:latin typeface="Plus Jakarta Sans 1"/>
            </a:endParaRPr>
          </a:p>
          <a:p>
            <a:pPr algn="l">
              <a:lnSpc>
                <a:spcPts val="3000"/>
              </a:lnSpc>
            </a:pPr>
            <a:r>
              <a:rPr lang="en-GB" sz="2400" dirty="0">
                <a:solidFill>
                  <a:srgbClr val="121212"/>
                </a:solidFill>
                <a:latin typeface="Plus Jakarta Sans 1"/>
              </a:rPr>
              <a:t>In order to assure long lasting anti-corrosion protection, </a:t>
            </a:r>
            <a:r>
              <a:rPr lang="en-GB" sz="2400" cap="small" dirty="0">
                <a:solidFill>
                  <a:srgbClr val="121212"/>
                </a:solidFill>
                <a:latin typeface="Plus Jakarta Sans 1"/>
              </a:rPr>
              <a:t>Norlys</a:t>
            </a:r>
            <a:r>
              <a:rPr lang="en-GB" sz="2400" dirty="0">
                <a:solidFill>
                  <a:srgbClr val="121212"/>
                </a:solidFill>
                <a:latin typeface="Plus Jakarta Sans 1"/>
              </a:rPr>
              <a:t> performs </a:t>
            </a:r>
            <a:endParaRPr lang="pl-PL" sz="2400" dirty="0">
              <a:solidFill>
                <a:srgbClr val="121212"/>
              </a:solidFill>
              <a:latin typeface="Plus Jakarta Sans 1"/>
            </a:endParaRPr>
          </a:p>
          <a:p>
            <a:pPr algn="l">
              <a:lnSpc>
                <a:spcPts val="3000"/>
              </a:lnSpc>
            </a:pPr>
            <a:r>
              <a:rPr lang="en-GB" sz="2400" dirty="0">
                <a:solidFill>
                  <a:srgbClr val="121212"/>
                </a:solidFill>
                <a:latin typeface="Plus Jakarta Sans 1"/>
              </a:rPr>
              <a:t>a </a:t>
            </a:r>
            <a:r>
              <a:rPr lang="en-GB" sz="2400" dirty="0">
                <a:solidFill>
                  <a:srgbClr val="9D5E39"/>
                </a:solidFill>
                <a:latin typeface="Plus Jakarta Sans 2"/>
              </a:rPr>
              <a:t>multi stage physical and chemical surface treatment process,</a:t>
            </a:r>
            <a:r>
              <a:rPr lang="en-GB" sz="2400" dirty="0">
                <a:solidFill>
                  <a:srgbClr val="121212"/>
                </a:solidFill>
                <a:latin typeface="Plus Jakarta Sans 1"/>
              </a:rPr>
              <a:t> before finally painting it into a desired finish.</a:t>
            </a:r>
          </a:p>
          <a:p>
            <a:pPr algn="l">
              <a:lnSpc>
                <a:spcPts val="3000"/>
              </a:lnSpc>
            </a:pPr>
            <a:endParaRPr lang="en-GB" sz="2400" dirty="0">
              <a:solidFill>
                <a:srgbClr val="121212"/>
              </a:solidFill>
              <a:latin typeface="Plus Jakarta Sans 1"/>
            </a:endParaRPr>
          </a:p>
          <a:p>
            <a:pPr algn="l">
              <a:lnSpc>
                <a:spcPts val="3000"/>
              </a:lnSpc>
            </a:pPr>
            <a:r>
              <a:rPr lang="en-GB" sz="2400" dirty="0">
                <a:solidFill>
                  <a:srgbClr val="121212"/>
                </a:solidFill>
                <a:latin typeface="Plus Jakarta Sans 1"/>
              </a:rPr>
              <a:t>For some of the steel elements, </a:t>
            </a:r>
            <a:r>
              <a:rPr lang="en-GB" sz="2400" cap="small" dirty="0">
                <a:solidFill>
                  <a:srgbClr val="121212"/>
                </a:solidFill>
                <a:latin typeface="Plus Jakarta Sans 1"/>
              </a:rPr>
              <a:t>Norlys</a:t>
            </a:r>
            <a:r>
              <a:rPr lang="en-GB" sz="2400" dirty="0">
                <a:solidFill>
                  <a:srgbClr val="121212"/>
                </a:solidFill>
                <a:latin typeface="Plus Jakarta Sans 1"/>
              </a:rPr>
              <a:t> uses another, yet excellent, method of surface treatment - </a:t>
            </a:r>
            <a:r>
              <a:rPr lang="en-GB" sz="2400" dirty="0">
                <a:solidFill>
                  <a:srgbClr val="9D5E39"/>
                </a:solidFill>
                <a:latin typeface="Plus Jakarta Sans 2"/>
              </a:rPr>
              <a:t>hot dip galvanizing</a:t>
            </a:r>
            <a:r>
              <a:rPr lang="en-GB" sz="2400" dirty="0">
                <a:solidFill>
                  <a:srgbClr val="121212"/>
                </a:solidFill>
                <a:latin typeface="Plus Jakarta Sans 1"/>
              </a:rPr>
              <a:t>.</a:t>
            </a:r>
          </a:p>
          <a:p>
            <a:pPr algn="l">
              <a:lnSpc>
                <a:spcPts val="2659"/>
              </a:lnSpc>
            </a:pPr>
            <a:endParaRPr lang="en-US" sz="1899" dirty="0">
              <a:solidFill>
                <a:srgbClr val="121212"/>
              </a:solidFill>
              <a:latin typeface="Plus Jakarta Sans 1"/>
            </a:endParaRPr>
          </a:p>
        </p:txBody>
      </p:sp>
      <p:pic>
        <p:nvPicPr>
          <p:cNvPr id="1026" name="Picture 2">
            <a:extLst>
              <a:ext uri="{FF2B5EF4-FFF2-40B4-BE49-F238E27FC236}">
                <a16:creationId xmlns:a16="http://schemas.microsoft.com/office/drawing/2014/main" id="{483BB12D-7F3B-7830-606E-24EFCD10E72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49816" y="190500"/>
            <a:ext cx="9885784" cy="4784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9B31982-B605-E840-C9F2-11BF51695D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9816" y="5143500"/>
            <a:ext cx="4790732" cy="4901194"/>
          </a:xfrm>
          <a:prstGeom prst="rect">
            <a:avLst/>
          </a:prstGeom>
        </p:spPr>
      </p:pic>
      <p:pic>
        <p:nvPicPr>
          <p:cNvPr id="11" name="Picture 10">
            <a:extLst>
              <a:ext uri="{FF2B5EF4-FFF2-40B4-BE49-F238E27FC236}">
                <a16:creationId xmlns:a16="http://schemas.microsoft.com/office/drawing/2014/main" id="{A936804F-1273-7233-FDC2-5F116C409F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27747" y="5143500"/>
            <a:ext cx="4907853" cy="49011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8133990" cy="11010901"/>
            <a:chOff x="0" y="-190657"/>
            <a:chExt cx="2142286" cy="2899990"/>
          </a:xfrm>
        </p:grpSpPr>
        <p:sp>
          <p:nvSpPr>
            <p:cNvPr id="3" name="Freeform 3"/>
            <p:cNvSpPr/>
            <p:nvPr/>
          </p:nvSpPr>
          <p:spPr>
            <a:xfrm>
              <a:off x="18798" y="-190657"/>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txBody>
            <a:bodyPr/>
            <a:lstStyle/>
            <a:p>
              <a:endParaRPr lang="en-GB" dirty="0"/>
            </a:p>
          </p:txBody>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a:off x="16656624"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pic>
        <p:nvPicPr>
          <p:cNvPr id="13" name="Picture 12">
            <a:extLst>
              <a:ext uri="{FF2B5EF4-FFF2-40B4-BE49-F238E27FC236}">
                <a16:creationId xmlns:a16="http://schemas.microsoft.com/office/drawing/2014/main" id="{6AE171DF-5F7C-E764-97B0-7526A98CCE4D}"/>
              </a:ext>
            </a:extLst>
          </p:cNvPr>
          <p:cNvPicPr>
            <a:picLocks noChangeAspect="1"/>
          </p:cNvPicPr>
          <p:nvPr/>
        </p:nvPicPr>
        <p:blipFill>
          <a:blip r:embed="rId3" cstate="print">
            <a:extLst>
              <a:ext uri="{28A0092B-C50C-407E-A947-70E740481C1C}">
                <a14:useLocalDpi xmlns:a14="http://schemas.microsoft.com/office/drawing/2010/main" val="0"/>
              </a:ext>
            </a:extLst>
          </a:blip>
          <a:srcRect l="21305" r="5612"/>
          <a:stretch/>
        </p:blipFill>
        <p:spPr>
          <a:xfrm>
            <a:off x="13289668" y="142436"/>
            <a:ext cx="4860000" cy="9963279"/>
          </a:xfrm>
          <a:prstGeom prst="rect">
            <a:avLst/>
          </a:prstGeom>
        </p:spPr>
      </p:pic>
      <p:pic>
        <p:nvPicPr>
          <p:cNvPr id="11" name="Picture 10">
            <a:extLst>
              <a:ext uri="{FF2B5EF4-FFF2-40B4-BE49-F238E27FC236}">
                <a16:creationId xmlns:a16="http://schemas.microsoft.com/office/drawing/2014/main" id="{4E902381-F0FF-428B-7E43-243443709D2E}"/>
              </a:ext>
            </a:extLst>
          </p:cNvPr>
          <p:cNvPicPr>
            <a:picLocks noChangeAspect="1"/>
          </p:cNvPicPr>
          <p:nvPr/>
        </p:nvPicPr>
        <p:blipFill>
          <a:blip r:embed="rId4" cstate="print">
            <a:extLst>
              <a:ext uri="{28A0092B-C50C-407E-A947-70E740481C1C}">
                <a14:useLocalDpi xmlns:a14="http://schemas.microsoft.com/office/drawing/2010/main" val="0"/>
              </a:ext>
            </a:extLst>
          </a:blip>
          <a:srcRect l="5545" r="29419"/>
          <a:stretch/>
        </p:blipFill>
        <p:spPr>
          <a:xfrm>
            <a:off x="8274536" y="156504"/>
            <a:ext cx="4860000" cy="9963279"/>
          </a:xfrm>
          <a:prstGeom prst="rect">
            <a:avLst/>
          </a:prstGeom>
        </p:spPr>
      </p:pic>
      <p:sp>
        <p:nvSpPr>
          <p:cNvPr id="12" name="TextBox 7">
            <a:extLst>
              <a:ext uri="{FF2B5EF4-FFF2-40B4-BE49-F238E27FC236}">
                <a16:creationId xmlns:a16="http://schemas.microsoft.com/office/drawing/2014/main" id="{B8F86A6B-832C-AAE1-F4B5-2FF7D8D88711}"/>
              </a:ext>
            </a:extLst>
          </p:cNvPr>
          <p:cNvSpPr txBox="1"/>
          <p:nvPr/>
        </p:nvSpPr>
        <p:spPr>
          <a:xfrm>
            <a:off x="1027600" y="952500"/>
            <a:ext cx="5305036" cy="1261043"/>
          </a:xfrm>
          <a:prstGeom prst="rect">
            <a:avLst/>
          </a:prstGeom>
        </p:spPr>
        <p:txBody>
          <a:bodyPr lIns="0" tIns="0" rIns="0" bIns="0" rtlCol="0" anchor="t">
            <a:spAutoFit/>
          </a:bodyPr>
          <a:lstStyle/>
          <a:p>
            <a:pPr algn="l">
              <a:lnSpc>
                <a:spcPts val="5040"/>
              </a:lnSpc>
            </a:pPr>
            <a:r>
              <a:rPr lang="en-US" sz="3600" dirty="0">
                <a:solidFill>
                  <a:srgbClr val="9D5E39"/>
                </a:solidFill>
                <a:latin typeface="Plus Jakarta Sans 2"/>
              </a:rPr>
              <a:t>HOT DIP GALVANIZED STEEL</a:t>
            </a:r>
          </a:p>
        </p:txBody>
      </p:sp>
      <p:sp>
        <p:nvSpPr>
          <p:cNvPr id="14" name="TextBox 8">
            <a:extLst>
              <a:ext uri="{FF2B5EF4-FFF2-40B4-BE49-F238E27FC236}">
                <a16:creationId xmlns:a16="http://schemas.microsoft.com/office/drawing/2014/main" id="{A4F6F110-B6BA-769A-B19C-7780B223B4C1}"/>
              </a:ext>
            </a:extLst>
          </p:cNvPr>
          <p:cNvSpPr txBox="1"/>
          <p:nvPr/>
        </p:nvSpPr>
        <p:spPr>
          <a:xfrm>
            <a:off x="1027600" y="2628900"/>
            <a:ext cx="6287600" cy="7031733"/>
          </a:xfrm>
          <a:prstGeom prst="rect">
            <a:avLst/>
          </a:prstGeom>
        </p:spPr>
        <p:txBody>
          <a:bodyPr wrap="square" lIns="0" tIns="0" rIns="0" bIns="0" rtlCol="0" anchor="t">
            <a:spAutoFit/>
          </a:bodyPr>
          <a:lstStyle/>
          <a:p>
            <a:pPr algn="l">
              <a:lnSpc>
                <a:spcPts val="3000"/>
              </a:lnSpc>
            </a:pPr>
            <a:r>
              <a:rPr lang="en-GB" sz="2400" dirty="0">
                <a:solidFill>
                  <a:srgbClr val="121212"/>
                </a:solidFill>
                <a:latin typeface="Plus Jakarta Sans 1"/>
              </a:rPr>
              <a:t>One of the best ways of providing very long lasting anti-corrosion protection for steel made elements, is using the </a:t>
            </a:r>
            <a:r>
              <a:rPr lang="en-GB" sz="2400" dirty="0">
                <a:solidFill>
                  <a:srgbClr val="9D5E39"/>
                </a:solidFill>
                <a:latin typeface="Plus Jakarta Sans 2"/>
              </a:rPr>
              <a:t>hot dip galvanizing process </a:t>
            </a:r>
            <a:r>
              <a:rPr lang="en-GB" sz="2400" dirty="0">
                <a:solidFill>
                  <a:srgbClr val="121212"/>
                </a:solidFill>
                <a:latin typeface="Plus Jakarta Sans 1"/>
              </a:rPr>
              <a:t>of surface protection. It can be applied either as the final step of surface treatment, or as a one of the steps before final powder painting. </a:t>
            </a:r>
          </a:p>
          <a:p>
            <a:pPr algn="l">
              <a:lnSpc>
                <a:spcPts val="3079"/>
              </a:lnSpc>
            </a:pPr>
            <a:endParaRPr lang="en-GB" sz="2400" dirty="0">
              <a:solidFill>
                <a:srgbClr val="121212"/>
              </a:solidFill>
              <a:latin typeface="Plus Jakarta Sans 1"/>
            </a:endParaRPr>
          </a:p>
          <a:p>
            <a:pPr>
              <a:lnSpc>
                <a:spcPts val="3079"/>
              </a:lnSpc>
            </a:pPr>
            <a:r>
              <a:rPr lang="en-GB" sz="2400" dirty="0">
                <a:solidFill>
                  <a:srgbClr val="9D5E39"/>
                </a:solidFill>
                <a:latin typeface="Plus Jakarta Sans 2"/>
              </a:rPr>
              <a:t>The process is performed 'inhouse’</a:t>
            </a:r>
            <a:r>
              <a:rPr lang="pl-PL" sz="2400" dirty="0">
                <a:solidFill>
                  <a:srgbClr val="121212"/>
                </a:solidFill>
                <a:latin typeface="Plus Jakarta Sans 1"/>
              </a:rPr>
              <a:t>,  u</a:t>
            </a:r>
            <a:r>
              <a:rPr lang="en-GB" sz="2400" dirty="0">
                <a:solidFill>
                  <a:srgbClr val="121212"/>
                </a:solidFill>
                <a:latin typeface="Plus Jakarta Sans 1"/>
              </a:rPr>
              <a:t>sing one of the smallest </a:t>
            </a:r>
            <a:r>
              <a:rPr lang="en-GB" sz="2400" dirty="0">
                <a:solidFill>
                  <a:srgbClr val="9D5E39"/>
                </a:solidFill>
                <a:latin typeface="Plus Jakarta Sans 2"/>
              </a:rPr>
              <a:t>hot dip bath of molten zinc</a:t>
            </a:r>
            <a:r>
              <a:rPr lang="en-GB" sz="2400" dirty="0">
                <a:solidFill>
                  <a:srgbClr val="121212"/>
                </a:solidFill>
                <a:latin typeface="Plus Jakarta Sans 1"/>
              </a:rPr>
              <a:t>, which enables us precise tuning and controlling surface quality of individual products.</a:t>
            </a:r>
            <a:endParaRPr lang="pl-PL" sz="2400" dirty="0">
              <a:solidFill>
                <a:srgbClr val="121212"/>
              </a:solidFill>
              <a:latin typeface="Plus Jakarta Sans 1"/>
            </a:endParaRPr>
          </a:p>
          <a:p>
            <a:pPr>
              <a:lnSpc>
                <a:spcPts val="3079"/>
              </a:lnSpc>
            </a:pPr>
            <a:endParaRPr lang="pl-PL" sz="2400" dirty="0">
              <a:solidFill>
                <a:srgbClr val="121212"/>
              </a:solidFill>
              <a:latin typeface="Plus Jakarta Sans 1"/>
            </a:endParaRPr>
          </a:p>
          <a:p>
            <a:pPr>
              <a:lnSpc>
                <a:spcPts val="3079"/>
              </a:lnSpc>
            </a:pPr>
            <a:r>
              <a:rPr lang="en-GB" sz="2400" dirty="0">
                <a:solidFill>
                  <a:srgbClr val="121212"/>
                </a:solidFill>
                <a:latin typeface="Plus Jakarta Sans 1"/>
              </a:rPr>
              <a:t>The process of galvanization has been divided in to </a:t>
            </a:r>
            <a:r>
              <a:rPr lang="en-GB" sz="2400" dirty="0">
                <a:solidFill>
                  <a:srgbClr val="9D5E39"/>
                </a:solidFill>
                <a:latin typeface="Plus Jakarta Sans 2"/>
              </a:rPr>
              <a:t>four main technological stages</a:t>
            </a:r>
            <a:r>
              <a:rPr lang="en-GB" sz="2400" dirty="0">
                <a:solidFill>
                  <a:srgbClr val="121212"/>
                </a:solidFill>
                <a:latin typeface="Plus Jakarta Sans 1"/>
              </a:rPr>
              <a:t>, with their own parameters’ regime</a:t>
            </a:r>
            <a:r>
              <a:rPr lang="pl-PL" sz="2400" dirty="0">
                <a:solidFill>
                  <a:srgbClr val="121212"/>
                </a:solidFill>
                <a:latin typeface="Plus Jakarta Sans 1"/>
              </a:rPr>
              <a:t>.</a:t>
            </a:r>
            <a:endParaRPr lang="en-GB" sz="2400" dirty="0">
              <a:solidFill>
                <a:srgbClr val="121212"/>
              </a:solidFill>
              <a:latin typeface="Plus Jakarta Sans 1"/>
            </a:endParaRPr>
          </a:p>
          <a:p>
            <a:pPr algn="l">
              <a:lnSpc>
                <a:spcPts val="3079"/>
              </a:lnSpc>
            </a:pPr>
            <a:endParaRPr lang="en-GB" sz="2400" dirty="0">
              <a:solidFill>
                <a:srgbClr val="121212"/>
              </a:solidFill>
              <a:latin typeface="Plus Jakarta Sans 1"/>
            </a:endParaRPr>
          </a:p>
        </p:txBody>
      </p:sp>
    </p:spTree>
    <p:extLst>
      <p:ext uri="{BB962C8B-B14F-4D97-AF65-F5344CB8AC3E}">
        <p14:creationId xmlns:p14="http://schemas.microsoft.com/office/powerpoint/2010/main" val="25019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96400" y="0"/>
            <a:ext cx="8991600" cy="11010901"/>
            <a:chOff x="-75168" y="-190657"/>
            <a:chExt cx="2217454" cy="2899990"/>
          </a:xfrm>
        </p:grpSpPr>
        <p:sp>
          <p:nvSpPr>
            <p:cNvPr id="3" name="Freeform 3"/>
            <p:cNvSpPr/>
            <p:nvPr/>
          </p:nvSpPr>
          <p:spPr>
            <a:xfrm>
              <a:off x="-75168" y="-190657"/>
              <a:ext cx="2217454"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txBody>
            <a:bodyPr/>
            <a:lstStyle/>
            <a:p>
              <a:endParaRPr lang="en-GB" dirty="0"/>
            </a:p>
          </p:txBody>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grpSp>
        <p:nvGrpSpPr>
          <p:cNvPr id="8" name="Group 8"/>
          <p:cNvGrpSpPr/>
          <p:nvPr/>
        </p:nvGrpSpPr>
        <p:grpSpPr>
          <a:xfrm>
            <a:off x="9982200" y="847724"/>
            <a:ext cx="7696200" cy="10010776"/>
            <a:chOff x="-1468" y="-76200"/>
            <a:chExt cx="8011358" cy="11044032"/>
          </a:xfrm>
        </p:grpSpPr>
        <p:sp>
          <p:nvSpPr>
            <p:cNvPr id="9" name="TextBox 9"/>
            <p:cNvSpPr txBox="1"/>
            <p:nvPr/>
          </p:nvSpPr>
          <p:spPr>
            <a:xfrm>
              <a:off x="0" y="-76200"/>
              <a:ext cx="8009890" cy="1626258"/>
            </a:xfrm>
            <a:prstGeom prst="rect">
              <a:avLst/>
            </a:prstGeom>
          </p:spPr>
          <p:txBody>
            <a:bodyPr wrap="square" lIns="0" tIns="0" rIns="0" bIns="0" rtlCol="0" anchor="t">
              <a:spAutoFit/>
            </a:bodyPr>
            <a:lstStyle/>
            <a:p>
              <a:pPr algn="l">
                <a:lnSpc>
                  <a:spcPts val="5039"/>
                </a:lnSpc>
              </a:pPr>
              <a:r>
                <a:rPr lang="en-GB" sz="3599" dirty="0">
                  <a:solidFill>
                    <a:srgbClr val="9D5E39"/>
                  </a:solidFill>
                  <a:latin typeface="Plus Jakarta Sans 2"/>
                </a:rPr>
                <a:t>HOT DIP GALVANIZATION</a:t>
              </a:r>
              <a:br>
                <a:rPr lang="en-GB" sz="3599" dirty="0">
                  <a:solidFill>
                    <a:srgbClr val="9D5E39"/>
                  </a:solidFill>
                  <a:latin typeface="Plus Jakarta Sans 2"/>
                </a:rPr>
              </a:br>
              <a:r>
                <a:rPr lang="en-GB" sz="3599" dirty="0">
                  <a:solidFill>
                    <a:srgbClr val="9D5E39"/>
                  </a:solidFill>
                  <a:latin typeface="Plus Jakarta Sans 2"/>
                </a:rPr>
                <a:t>PROCESS – initial stages.</a:t>
              </a:r>
            </a:p>
          </p:txBody>
        </p:sp>
        <p:sp>
          <p:nvSpPr>
            <p:cNvPr id="10" name="TextBox 10"/>
            <p:cNvSpPr txBox="1"/>
            <p:nvPr/>
          </p:nvSpPr>
          <p:spPr>
            <a:xfrm>
              <a:off x="-1468" y="1664692"/>
              <a:ext cx="8009890" cy="9303140"/>
            </a:xfrm>
            <a:prstGeom prst="rect">
              <a:avLst/>
            </a:prstGeom>
          </p:spPr>
          <p:txBody>
            <a:bodyPr lIns="0" tIns="0" rIns="0" bIns="0" rtlCol="0" anchor="t">
              <a:spAutoFit/>
            </a:bodyPr>
            <a:lstStyle/>
            <a:p>
              <a:pPr marL="342900" indent="-342900" algn="l">
                <a:lnSpc>
                  <a:spcPts val="3000"/>
                </a:lnSpc>
                <a:buFont typeface="Wingdings" pitchFamily="2" charset="2"/>
                <a:buChar char="§"/>
              </a:pPr>
              <a:r>
                <a:rPr lang="en-GB" sz="2300" dirty="0">
                  <a:solidFill>
                    <a:srgbClr val="9D5E39"/>
                  </a:solidFill>
                  <a:latin typeface="Plus Jakarta Sans 2"/>
                </a:rPr>
                <a:t>Surface cleaning</a:t>
              </a:r>
            </a:p>
            <a:p>
              <a:pPr algn="l">
                <a:lnSpc>
                  <a:spcPts val="3000"/>
                </a:lnSpc>
              </a:pPr>
              <a:r>
                <a:rPr lang="en-GB" sz="2300" dirty="0">
                  <a:solidFill>
                    <a:srgbClr val="121212"/>
                  </a:solidFill>
                  <a:latin typeface="Plus Jakarta Sans 1"/>
                </a:rPr>
                <a:t>Performed in baths of surface agents solution, with precisely controlled composition and temperature. During that stage, protective oils and impurities applied during production process, are completely removed from steel surface.</a:t>
              </a:r>
              <a:endParaRPr lang="pl-PL" sz="2300" dirty="0">
                <a:solidFill>
                  <a:srgbClr val="121212"/>
                </a:solidFill>
                <a:latin typeface="Plus Jakarta Sans 1"/>
              </a:endParaRPr>
            </a:p>
            <a:p>
              <a:pPr algn="l">
                <a:lnSpc>
                  <a:spcPts val="3000"/>
                </a:lnSpc>
              </a:pPr>
              <a:endParaRPr lang="en-GB" sz="2300" dirty="0">
                <a:solidFill>
                  <a:srgbClr val="9D5E39"/>
                </a:solidFill>
                <a:latin typeface="Plus Jakarta Sans 2"/>
              </a:endParaRPr>
            </a:p>
            <a:p>
              <a:pPr marL="342900" indent="-342900" algn="l">
                <a:lnSpc>
                  <a:spcPts val="3000"/>
                </a:lnSpc>
                <a:buFont typeface="Wingdings" pitchFamily="2" charset="2"/>
                <a:buChar char="§"/>
              </a:pPr>
              <a:r>
                <a:rPr lang="en-GB" sz="2300" dirty="0">
                  <a:solidFill>
                    <a:srgbClr val="9D5E39"/>
                  </a:solidFill>
                  <a:latin typeface="Plus Jakarta Sans 2"/>
                </a:rPr>
                <a:t>Rust removal and surface activation</a:t>
              </a:r>
            </a:p>
            <a:p>
              <a:pPr algn="l">
                <a:lnSpc>
                  <a:spcPts val="3000"/>
                </a:lnSpc>
              </a:pPr>
              <a:r>
                <a:rPr lang="en-GB" sz="2300" dirty="0">
                  <a:solidFill>
                    <a:srgbClr val="121212"/>
                  </a:solidFill>
                  <a:latin typeface="Plus Jakarta Sans 1"/>
                </a:rPr>
                <a:t>Salt acid bath with precisely controlled time and agent concentration, has to be applied, in order to remove any possible rust traces from processed elements.</a:t>
              </a:r>
              <a:endParaRPr lang="pl-PL" sz="2300" dirty="0">
                <a:solidFill>
                  <a:srgbClr val="121212"/>
                </a:solidFill>
                <a:latin typeface="Plus Jakarta Sans 1"/>
              </a:endParaRPr>
            </a:p>
            <a:p>
              <a:pPr algn="l">
                <a:lnSpc>
                  <a:spcPts val="3000"/>
                </a:lnSpc>
              </a:pPr>
              <a:endParaRPr lang="pl-PL" sz="2300" dirty="0">
                <a:solidFill>
                  <a:srgbClr val="121212"/>
                </a:solidFill>
                <a:latin typeface="Plus Jakarta Sans 1"/>
              </a:endParaRPr>
            </a:p>
            <a:p>
              <a:pPr marL="342900" indent="-342900" algn="l">
                <a:lnSpc>
                  <a:spcPts val="3000"/>
                </a:lnSpc>
                <a:buFont typeface="Wingdings" pitchFamily="2" charset="2"/>
                <a:buChar char="§"/>
              </a:pPr>
              <a:r>
                <a:rPr lang="en-GB" sz="2300" dirty="0">
                  <a:solidFill>
                    <a:srgbClr val="9D5E39"/>
                  </a:solidFill>
                  <a:latin typeface="Plus Jakarta Sans 2"/>
                </a:rPr>
                <a:t>Applying ‚chemical glue’</a:t>
              </a:r>
            </a:p>
            <a:p>
              <a:pPr algn="l">
                <a:lnSpc>
                  <a:spcPts val="3000"/>
                </a:lnSpc>
              </a:pPr>
              <a:r>
                <a:rPr lang="en-GB" sz="2300" dirty="0">
                  <a:solidFill>
                    <a:srgbClr val="121212"/>
                  </a:solidFill>
                  <a:latin typeface="Plus Jakarta Sans 1"/>
                </a:rPr>
                <a:t>Literally seconds after finishing </a:t>
              </a:r>
              <a:r>
                <a:rPr lang="pl-PL" sz="2300" dirty="0">
                  <a:solidFill>
                    <a:srgbClr val="121212"/>
                  </a:solidFill>
                  <a:latin typeface="Plus Jakarta Sans 1"/>
                </a:rPr>
                <a:t>the </a:t>
              </a:r>
              <a:r>
                <a:rPr lang="en-GB" sz="2300" dirty="0">
                  <a:solidFill>
                    <a:srgbClr val="121212"/>
                  </a:solidFill>
                  <a:latin typeface="Plus Jakarta Sans 1"/>
                </a:rPr>
                <a:t>previous stage, the final bath has to be arranged, in order to prevent microscopic grains of corrosion from formation on steel surface. This stage is crucial for excellent adhesion of hot zinc layer applied during the next step.</a:t>
              </a:r>
            </a:p>
            <a:p>
              <a:pPr algn="l">
                <a:lnSpc>
                  <a:spcPts val="3000"/>
                </a:lnSpc>
              </a:pPr>
              <a:endParaRPr lang="pl-PL" sz="2400" dirty="0">
                <a:solidFill>
                  <a:srgbClr val="121212"/>
                </a:solidFill>
                <a:latin typeface="Plus Jakarta Sans 1"/>
              </a:endParaRPr>
            </a:p>
            <a:p>
              <a:pPr algn="l">
                <a:lnSpc>
                  <a:spcPts val="3000"/>
                </a:lnSpc>
              </a:pPr>
              <a:endParaRPr lang="en-GB" sz="2400" dirty="0">
                <a:solidFill>
                  <a:srgbClr val="9D5E39"/>
                </a:solidFill>
                <a:latin typeface="Plus Jakarta Sans 2"/>
              </a:endParaRPr>
            </a:p>
          </p:txBody>
        </p:sp>
      </p:grpSp>
      <p:pic>
        <p:nvPicPr>
          <p:cNvPr id="5" name="Hot_Galvanizing">
            <a:hlinkClick r:id="" action="ppaction://media"/>
            <a:extLst>
              <a:ext uri="{FF2B5EF4-FFF2-40B4-BE49-F238E27FC236}">
                <a16:creationId xmlns:a16="http://schemas.microsoft.com/office/drawing/2014/main" id="{E89DD8A7-A7FE-04DD-5D87-831CBED812B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148166"/>
            <a:ext cx="8991600" cy="9990667"/>
          </a:xfrm>
          <a:prstGeom prst="rect">
            <a:avLst/>
          </a:prstGeom>
        </p:spPr>
      </p:pic>
      <p:sp>
        <p:nvSpPr>
          <p:cNvPr id="16" name="Freeform 6">
            <a:extLst>
              <a:ext uri="{FF2B5EF4-FFF2-40B4-BE49-F238E27FC236}">
                <a16:creationId xmlns:a16="http://schemas.microsoft.com/office/drawing/2014/main" id="{93E4D37C-E122-06BB-D031-29EC3F36D492}"/>
              </a:ext>
            </a:extLst>
          </p:cNvPr>
          <p:cNvSpPr/>
          <p:nvPr/>
        </p:nvSpPr>
        <p:spPr>
          <a:xfrm>
            <a:off x="0"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Tree>
    <p:extLst>
      <p:ext uri="{BB962C8B-B14F-4D97-AF65-F5344CB8AC3E}">
        <p14:creationId xmlns:p14="http://schemas.microsoft.com/office/powerpoint/2010/main" val="397314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8133990" cy="11010901"/>
            <a:chOff x="0" y="-190657"/>
            <a:chExt cx="2142286" cy="2899990"/>
          </a:xfrm>
        </p:grpSpPr>
        <p:sp>
          <p:nvSpPr>
            <p:cNvPr id="3" name="Freeform 3"/>
            <p:cNvSpPr/>
            <p:nvPr/>
          </p:nvSpPr>
          <p:spPr>
            <a:xfrm>
              <a:off x="18798" y="-190657"/>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txBody>
            <a:bodyPr/>
            <a:lstStyle/>
            <a:p>
              <a:endParaRPr lang="en-GB" dirty="0"/>
            </a:p>
          </p:txBody>
        </p:sp>
        <p:sp>
          <p:nvSpPr>
            <p:cNvPr id="4" name="TextBox 4"/>
            <p:cNvSpPr txBox="1"/>
            <p:nvPr/>
          </p:nvSpPr>
          <p:spPr>
            <a:xfrm>
              <a:off x="0" y="-57150"/>
              <a:ext cx="2123488" cy="2766483"/>
            </a:xfrm>
            <a:prstGeom prst="rect">
              <a:avLst/>
            </a:prstGeom>
          </p:spPr>
          <p:txBody>
            <a:bodyPr lIns="50800" tIns="50800" rIns="50800" bIns="50800" rtlCol="0" anchor="ctr"/>
            <a:lstStyle/>
            <a:p>
              <a:pPr algn="ctr">
                <a:lnSpc>
                  <a:spcPts val="3640"/>
                </a:lnSpc>
              </a:pPr>
              <a:endParaRPr/>
            </a:p>
          </p:txBody>
        </p:sp>
      </p:grpSp>
      <p:sp>
        <p:nvSpPr>
          <p:cNvPr id="6" name="Freeform 6"/>
          <p:cNvSpPr/>
          <p:nvPr/>
        </p:nvSpPr>
        <p:spPr>
          <a:xfrm>
            <a:off x="16656624"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pic>
        <p:nvPicPr>
          <p:cNvPr id="13" name="Picture 12">
            <a:extLst>
              <a:ext uri="{FF2B5EF4-FFF2-40B4-BE49-F238E27FC236}">
                <a16:creationId xmlns:a16="http://schemas.microsoft.com/office/drawing/2014/main" id="{6AE171DF-5F7C-E764-97B0-7526A98CCE4D}"/>
              </a:ext>
            </a:extLst>
          </p:cNvPr>
          <p:cNvPicPr>
            <a:picLocks noChangeAspect="1"/>
          </p:cNvPicPr>
          <p:nvPr/>
        </p:nvPicPr>
        <p:blipFill>
          <a:blip r:embed="rId3" cstate="print">
            <a:extLst>
              <a:ext uri="{28A0092B-C50C-407E-A947-70E740481C1C}">
                <a14:useLocalDpi xmlns:a14="http://schemas.microsoft.com/office/drawing/2010/main" val="0"/>
              </a:ext>
            </a:extLst>
          </a:blip>
          <a:srcRect l="21305" r="5612"/>
          <a:stretch/>
        </p:blipFill>
        <p:spPr>
          <a:xfrm>
            <a:off x="13289668" y="142436"/>
            <a:ext cx="4860000" cy="9963279"/>
          </a:xfrm>
          <a:prstGeom prst="rect">
            <a:avLst/>
          </a:prstGeom>
        </p:spPr>
      </p:pic>
      <p:pic>
        <p:nvPicPr>
          <p:cNvPr id="11" name="Picture 10">
            <a:extLst>
              <a:ext uri="{FF2B5EF4-FFF2-40B4-BE49-F238E27FC236}">
                <a16:creationId xmlns:a16="http://schemas.microsoft.com/office/drawing/2014/main" id="{4E902381-F0FF-428B-7E43-243443709D2E}"/>
              </a:ext>
            </a:extLst>
          </p:cNvPr>
          <p:cNvPicPr>
            <a:picLocks noChangeAspect="1"/>
          </p:cNvPicPr>
          <p:nvPr/>
        </p:nvPicPr>
        <p:blipFill>
          <a:blip r:embed="rId4" cstate="print">
            <a:extLst>
              <a:ext uri="{28A0092B-C50C-407E-A947-70E740481C1C}">
                <a14:useLocalDpi xmlns:a14="http://schemas.microsoft.com/office/drawing/2010/main" val="0"/>
              </a:ext>
            </a:extLst>
          </a:blip>
          <a:srcRect l="5545" r="29419"/>
          <a:stretch/>
        </p:blipFill>
        <p:spPr>
          <a:xfrm>
            <a:off x="8274536" y="156504"/>
            <a:ext cx="4860000" cy="9963279"/>
          </a:xfrm>
          <a:prstGeom prst="rect">
            <a:avLst/>
          </a:prstGeom>
        </p:spPr>
      </p:pic>
      <p:grpSp>
        <p:nvGrpSpPr>
          <p:cNvPr id="5" name="Group 8">
            <a:extLst>
              <a:ext uri="{FF2B5EF4-FFF2-40B4-BE49-F238E27FC236}">
                <a16:creationId xmlns:a16="http://schemas.microsoft.com/office/drawing/2014/main" id="{51933ECB-5021-6BA1-2079-6C8334950D4F}"/>
              </a:ext>
            </a:extLst>
          </p:cNvPr>
          <p:cNvGrpSpPr/>
          <p:nvPr/>
        </p:nvGrpSpPr>
        <p:grpSpPr>
          <a:xfrm>
            <a:off x="1027598" y="971550"/>
            <a:ext cx="6135201" cy="5654254"/>
            <a:chOff x="-1469" y="-76200"/>
            <a:chExt cx="8180267" cy="7539009"/>
          </a:xfrm>
        </p:grpSpPr>
        <p:sp>
          <p:nvSpPr>
            <p:cNvPr id="7" name="TextBox 9">
              <a:extLst>
                <a:ext uri="{FF2B5EF4-FFF2-40B4-BE49-F238E27FC236}">
                  <a16:creationId xmlns:a16="http://schemas.microsoft.com/office/drawing/2014/main" id="{B882A478-5D67-3D2F-FC97-8D33E85B1D66}"/>
                </a:ext>
              </a:extLst>
            </p:cNvPr>
            <p:cNvSpPr txBox="1"/>
            <p:nvPr/>
          </p:nvSpPr>
          <p:spPr>
            <a:xfrm>
              <a:off x="0" y="-76200"/>
              <a:ext cx="8009890" cy="1626258"/>
            </a:xfrm>
            <a:prstGeom prst="rect">
              <a:avLst/>
            </a:prstGeom>
          </p:spPr>
          <p:txBody>
            <a:bodyPr wrap="square" lIns="0" tIns="0" rIns="0" bIns="0" rtlCol="0" anchor="t">
              <a:spAutoFit/>
            </a:bodyPr>
            <a:lstStyle/>
            <a:p>
              <a:pPr algn="l">
                <a:lnSpc>
                  <a:spcPts val="5039"/>
                </a:lnSpc>
              </a:pPr>
              <a:r>
                <a:rPr lang="en-GB" sz="3599" dirty="0">
                  <a:solidFill>
                    <a:srgbClr val="9D5E39"/>
                  </a:solidFill>
                  <a:latin typeface="Plus Jakarta Sans 2"/>
                </a:rPr>
                <a:t>HOT DIP GALVANIZATION</a:t>
              </a:r>
              <a:br>
                <a:rPr lang="en-GB" sz="3599" dirty="0">
                  <a:solidFill>
                    <a:srgbClr val="9D5E39"/>
                  </a:solidFill>
                  <a:latin typeface="Plus Jakarta Sans 2"/>
                </a:rPr>
              </a:br>
              <a:r>
                <a:rPr lang="en-GB" sz="3599" dirty="0">
                  <a:solidFill>
                    <a:srgbClr val="9D5E39"/>
                  </a:solidFill>
                  <a:latin typeface="Plus Jakarta Sans 2"/>
                </a:rPr>
                <a:t>PROCESS – </a:t>
              </a:r>
              <a:r>
                <a:rPr lang="pl-PL" sz="3599" dirty="0">
                  <a:solidFill>
                    <a:srgbClr val="9D5E39"/>
                  </a:solidFill>
                  <a:latin typeface="Plus Jakarta Sans 2"/>
                </a:rPr>
                <a:t>the </a:t>
              </a:r>
              <a:r>
                <a:rPr lang="en-GB" sz="3599" dirty="0">
                  <a:solidFill>
                    <a:srgbClr val="9D5E39"/>
                  </a:solidFill>
                  <a:latin typeface="Plus Jakarta Sans 2"/>
                </a:rPr>
                <a:t>final stag</a:t>
              </a:r>
              <a:r>
                <a:rPr lang="pl-PL" sz="3599" dirty="0">
                  <a:solidFill>
                    <a:srgbClr val="9D5E39"/>
                  </a:solidFill>
                  <a:latin typeface="Plus Jakarta Sans 2"/>
                </a:rPr>
                <a:t>e.</a:t>
              </a:r>
              <a:endParaRPr lang="en-GB" sz="3599" dirty="0">
                <a:solidFill>
                  <a:srgbClr val="9D5E39"/>
                </a:solidFill>
                <a:latin typeface="Plus Jakarta Sans 2"/>
              </a:endParaRPr>
            </a:p>
          </p:txBody>
        </p:sp>
        <p:sp>
          <p:nvSpPr>
            <p:cNvPr id="8" name="TextBox 10">
              <a:extLst>
                <a:ext uri="{FF2B5EF4-FFF2-40B4-BE49-F238E27FC236}">
                  <a16:creationId xmlns:a16="http://schemas.microsoft.com/office/drawing/2014/main" id="{72ABFB0C-C805-ECF6-FE73-5B87473617DD}"/>
                </a:ext>
              </a:extLst>
            </p:cNvPr>
            <p:cNvSpPr txBox="1"/>
            <p:nvPr/>
          </p:nvSpPr>
          <p:spPr>
            <a:xfrm>
              <a:off x="-1469" y="1524001"/>
              <a:ext cx="8180267" cy="5938808"/>
            </a:xfrm>
            <a:prstGeom prst="rect">
              <a:avLst/>
            </a:prstGeom>
          </p:spPr>
          <p:txBody>
            <a:bodyPr wrap="square" lIns="0" tIns="0" rIns="0" bIns="0" rtlCol="0" anchor="t">
              <a:spAutoFit/>
            </a:bodyPr>
            <a:lstStyle/>
            <a:p>
              <a:pPr algn="l">
                <a:lnSpc>
                  <a:spcPts val="3000"/>
                </a:lnSpc>
              </a:pPr>
              <a:endParaRPr lang="en-GB" sz="2400" dirty="0">
                <a:solidFill>
                  <a:srgbClr val="9D5E39"/>
                </a:solidFill>
                <a:latin typeface="Plus Jakarta Sans 2"/>
              </a:endParaRPr>
            </a:p>
            <a:p>
              <a:pPr marL="342900" indent="-342900">
                <a:lnSpc>
                  <a:spcPct val="250000"/>
                </a:lnSpc>
                <a:buFont typeface="Wingdings" pitchFamily="2" charset="2"/>
                <a:buChar char="§"/>
              </a:pPr>
              <a:r>
                <a:rPr lang="en-GB" sz="2400" dirty="0">
                  <a:solidFill>
                    <a:srgbClr val="9D5E39"/>
                  </a:solidFill>
                  <a:latin typeface="Plus Jakarta Sans 2"/>
                </a:rPr>
                <a:t>Final hot dip galvanization</a:t>
              </a:r>
            </a:p>
            <a:p>
              <a:pPr algn="l">
                <a:lnSpc>
                  <a:spcPts val="3079"/>
                </a:lnSpc>
              </a:pPr>
              <a:r>
                <a:rPr lang="en-GB" sz="2400" dirty="0">
                  <a:solidFill>
                    <a:srgbClr val="121212"/>
                  </a:solidFill>
                  <a:latin typeface="Plus Jakarta Sans 1"/>
                </a:rPr>
                <a:t>Once a set of elements are completely dry after the previous stage, they have to be dipped into a bath of melted zinc, which during next minutes, completely covers a surface of processed steel elements. This process effectively locks down sensitive steel surface, providing physical and chemical shield against corrosion.</a:t>
              </a:r>
            </a:p>
          </p:txBody>
        </p:sp>
      </p:grpSp>
    </p:spTree>
    <p:extLst>
      <p:ext uri="{BB962C8B-B14F-4D97-AF65-F5344CB8AC3E}">
        <p14:creationId xmlns:p14="http://schemas.microsoft.com/office/powerpoint/2010/main" val="95026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062617" cy="10287000"/>
            <a:chOff x="0" y="0"/>
            <a:chExt cx="2123488" cy="2709333"/>
          </a:xfrm>
        </p:grpSpPr>
        <p:sp>
          <p:nvSpPr>
            <p:cNvPr id="3" name="Freeform 3"/>
            <p:cNvSpPr/>
            <p:nvPr/>
          </p:nvSpPr>
          <p:spPr>
            <a:xfrm>
              <a:off x="0" y="0"/>
              <a:ext cx="2123488" cy="2709333"/>
            </a:xfrm>
            <a:custGeom>
              <a:avLst/>
              <a:gdLst/>
              <a:ahLst/>
              <a:cxnLst/>
              <a:rect l="l" t="t" r="r" b="b"/>
              <a:pathLst>
                <a:path w="2123488" h="2709333">
                  <a:moveTo>
                    <a:pt x="0" y="0"/>
                  </a:moveTo>
                  <a:lnTo>
                    <a:pt x="2123488" y="0"/>
                  </a:lnTo>
                  <a:lnTo>
                    <a:pt x="2123488" y="2709333"/>
                  </a:lnTo>
                  <a:lnTo>
                    <a:pt x="0" y="2709333"/>
                  </a:lnTo>
                  <a:close/>
                </a:path>
              </a:pathLst>
            </a:custGeom>
            <a:solidFill>
              <a:srgbClr val="ECEDE7"/>
            </a:solidFill>
          </p:spPr>
          <p:txBody>
            <a:bodyPr/>
            <a:lstStyle/>
            <a:p>
              <a:endParaRPr lang="pl-PL"/>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640"/>
                </a:lnSpc>
              </a:pPr>
              <a:endParaRPr/>
            </a:p>
          </p:txBody>
        </p:sp>
      </p:grpSp>
      <p:sp>
        <p:nvSpPr>
          <p:cNvPr id="9" name="Freeform 9"/>
          <p:cNvSpPr/>
          <p:nvPr/>
        </p:nvSpPr>
        <p:spPr>
          <a:xfrm>
            <a:off x="16656624"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pic>
        <p:nvPicPr>
          <p:cNvPr id="1026" name="Picture 2">
            <a:extLst>
              <a:ext uri="{FF2B5EF4-FFF2-40B4-BE49-F238E27FC236}">
                <a16:creationId xmlns:a16="http://schemas.microsoft.com/office/drawing/2014/main" id="{002535C3-503A-B5D0-3F9A-5E154A035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616" y="1903870"/>
            <a:ext cx="10225383" cy="613523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id="{C52E035A-A391-01A8-EA22-9099DBF3BA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8172" y="7353300"/>
            <a:ext cx="2054828" cy="2054828"/>
          </a:xfrm>
          <a:prstGeom prst="rect">
            <a:avLst/>
          </a:prstGeom>
        </p:spPr>
      </p:pic>
      <p:grpSp>
        <p:nvGrpSpPr>
          <p:cNvPr id="5" name="Group 7">
            <a:extLst>
              <a:ext uri="{FF2B5EF4-FFF2-40B4-BE49-F238E27FC236}">
                <a16:creationId xmlns:a16="http://schemas.microsoft.com/office/drawing/2014/main" id="{077C117D-C0CB-E71F-776E-EB4E84727DD8}"/>
              </a:ext>
            </a:extLst>
          </p:cNvPr>
          <p:cNvGrpSpPr/>
          <p:nvPr/>
        </p:nvGrpSpPr>
        <p:grpSpPr>
          <a:xfrm>
            <a:off x="1143000" y="1626651"/>
            <a:ext cx="6007729" cy="5726649"/>
            <a:chOff x="0" y="-76200"/>
            <a:chExt cx="8010306" cy="7635536"/>
          </a:xfrm>
        </p:grpSpPr>
        <p:sp>
          <p:nvSpPr>
            <p:cNvPr id="11" name="TextBox 8">
              <a:extLst>
                <a:ext uri="{FF2B5EF4-FFF2-40B4-BE49-F238E27FC236}">
                  <a16:creationId xmlns:a16="http://schemas.microsoft.com/office/drawing/2014/main" id="{70D0FEA6-922F-73B6-BC1D-61E91F6A1667}"/>
                </a:ext>
              </a:extLst>
            </p:cNvPr>
            <p:cNvSpPr txBox="1"/>
            <p:nvPr/>
          </p:nvSpPr>
          <p:spPr>
            <a:xfrm>
              <a:off x="1675" y="-76200"/>
              <a:ext cx="7677821" cy="771323"/>
            </a:xfrm>
            <a:prstGeom prst="rect">
              <a:avLst/>
            </a:prstGeom>
          </p:spPr>
          <p:txBody>
            <a:bodyPr lIns="0" tIns="0" rIns="0" bIns="0" rtlCol="0" anchor="t">
              <a:spAutoFit/>
            </a:bodyPr>
            <a:lstStyle/>
            <a:p>
              <a:pPr algn="l">
                <a:lnSpc>
                  <a:spcPts val="5040"/>
                </a:lnSpc>
              </a:pPr>
              <a:r>
                <a:rPr lang="pl-PL" sz="3600" dirty="0" err="1">
                  <a:solidFill>
                    <a:srgbClr val="9D5E39"/>
                  </a:solidFill>
                  <a:latin typeface="Plus Jakarta Sans 2"/>
                </a:rPr>
                <a:t>DIALux</a:t>
              </a:r>
              <a:r>
                <a:rPr lang="pl-PL" sz="3600" dirty="0">
                  <a:solidFill>
                    <a:srgbClr val="9D5E39"/>
                  </a:solidFill>
                  <a:latin typeface="Plus Jakarta Sans 2"/>
                </a:rPr>
                <a:t> </a:t>
              </a:r>
              <a:r>
                <a:rPr lang="pl-PL" sz="3600" dirty="0" err="1">
                  <a:solidFill>
                    <a:srgbClr val="9D5E39"/>
                  </a:solidFill>
                  <a:latin typeface="Plus Jakarta Sans 2"/>
                </a:rPr>
                <a:t>package</a:t>
              </a:r>
              <a:endParaRPr lang="pl-PL" sz="3600" dirty="0">
                <a:solidFill>
                  <a:srgbClr val="9D5E39"/>
                </a:solidFill>
                <a:latin typeface="Plus Jakarta Sans 2"/>
              </a:endParaRPr>
            </a:p>
          </p:txBody>
        </p:sp>
        <p:sp>
          <p:nvSpPr>
            <p:cNvPr id="12" name="TextBox 9">
              <a:extLst>
                <a:ext uri="{FF2B5EF4-FFF2-40B4-BE49-F238E27FC236}">
                  <a16:creationId xmlns:a16="http://schemas.microsoft.com/office/drawing/2014/main" id="{775D571A-6759-8E43-1103-988927B117F0}"/>
                </a:ext>
              </a:extLst>
            </p:cNvPr>
            <p:cNvSpPr txBox="1"/>
            <p:nvPr/>
          </p:nvSpPr>
          <p:spPr>
            <a:xfrm>
              <a:off x="0" y="1377554"/>
              <a:ext cx="8010306" cy="6181782"/>
            </a:xfrm>
            <a:prstGeom prst="rect">
              <a:avLst/>
            </a:prstGeom>
          </p:spPr>
          <p:txBody>
            <a:bodyPr lIns="0" tIns="0" rIns="0" bIns="0" rtlCol="0" anchor="t">
              <a:spAutoFit/>
            </a:bodyPr>
            <a:lstStyle/>
            <a:p>
              <a:pPr algn="l">
                <a:lnSpc>
                  <a:spcPts val="3000"/>
                </a:lnSpc>
              </a:pPr>
              <a:r>
                <a:rPr lang="en-GB" sz="2400" cap="small" dirty="0">
                  <a:latin typeface="Plus Jakarta Sans 1"/>
                </a:rPr>
                <a:t>Norlys </a:t>
              </a:r>
              <a:r>
                <a:rPr lang="en-GB" sz="2400" dirty="0">
                  <a:solidFill>
                    <a:srgbClr val="121212"/>
                  </a:solidFill>
                  <a:latin typeface="Plus Jakarta Sans 1"/>
                </a:rPr>
                <a:t>as a silver partner, is now available in the online catalogue of the </a:t>
              </a:r>
              <a:r>
                <a:rPr lang="en-GB" sz="2400" dirty="0" err="1">
                  <a:solidFill>
                    <a:srgbClr val="9D5E39"/>
                  </a:solidFill>
                  <a:latin typeface="Plus Jakarta Sans 2"/>
                </a:rPr>
                <a:t>DIALux</a:t>
              </a:r>
              <a:r>
                <a:rPr lang="en-GB" sz="2400" dirty="0">
                  <a:solidFill>
                    <a:srgbClr val="9D5E39"/>
                  </a:solidFill>
                  <a:latin typeface="Plus Jakarta Sans 2"/>
                </a:rPr>
                <a:t> </a:t>
              </a:r>
              <a:r>
                <a:rPr lang="en-GB" sz="2400" dirty="0">
                  <a:solidFill>
                    <a:srgbClr val="121212"/>
                  </a:solidFill>
                  <a:latin typeface="Plus Jakarta Sans 1"/>
                </a:rPr>
                <a:t>software. Our products can now be easily found and integrated into projects, making the process of planning and implementing modern lighting solutions much easier. </a:t>
              </a:r>
              <a:endParaRPr lang="pl-PL" sz="2400" dirty="0">
                <a:solidFill>
                  <a:srgbClr val="121212"/>
                </a:solidFill>
                <a:latin typeface="Plus Jakarta Sans 1"/>
              </a:endParaRPr>
            </a:p>
            <a:p>
              <a:pPr algn="l">
                <a:lnSpc>
                  <a:spcPts val="3000"/>
                </a:lnSpc>
              </a:pPr>
              <a:endParaRPr lang="pl-PL" sz="2400" dirty="0">
                <a:solidFill>
                  <a:srgbClr val="121212"/>
                </a:solidFill>
                <a:latin typeface="Plus Jakarta Sans 1"/>
              </a:endParaRPr>
            </a:p>
            <a:p>
              <a:pPr algn="l">
                <a:lnSpc>
                  <a:spcPts val="3000"/>
                </a:lnSpc>
              </a:pPr>
              <a:r>
                <a:rPr lang="en-GB" sz="2400" dirty="0">
                  <a:solidFill>
                    <a:srgbClr val="121212"/>
                  </a:solidFill>
                  <a:latin typeface="Plus Jakarta Sans 1"/>
                </a:rPr>
                <a:t>We invite you to discover our range in the catalogue and work with us to create exceptional projects.</a:t>
              </a:r>
            </a:p>
            <a:p>
              <a:pPr algn="l">
                <a:lnSpc>
                  <a:spcPts val="3499"/>
                </a:lnSpc>
              </a:pPr>
              <a:endParaRPr lang="en-US" sz="2499" dirty="0">
                <a:solidFill>
                  <a:srgbClr val="121212"/>
                </a:solidFill>
                <a:latin typeface="Plus Jakarta Sans 1"/>
              </a:endParaRPr>
            </a:p>
          </p:txBody>
        </p:sp>
      </p:grpSp>
    </p:spTree>
    <p:extLst>
      <p:ext uri="{BB962C8B-B14F-4D97-AF65-F5344CB8AC3E}">
        <p14:creationId xmlns:p14="http://schemas.microsoft.com/office/powerpoint/2010/main" val="123890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F988B"/>
        </a:solidFill>
        <a:effectLst/>
      </p:bgPr>
    </p:bg>
    <p:spTree>
      <p:nvGrpSpPr>
        <p:cNvPr id="1" name=""/>
        <p:cNvGrpSpPr/>
        <p:nvPr/>
      </p:nvGrpSpPr>
      <p:grpSpPr>
        <a:xfrm>
          <a:off x="0" y="0"/>
          <a:ext cx="0" cy="0"/>
          <a:chOff x="0" y="0"/>
          <a:chExt cx="0" cy="0"/>
        </a:xfrm>
      </p:grpSpPr>
      <p:sp>
        <p:nvSpPr>
          <p:cNvPr id="3" name="Freeform 3"/>
          <p:cNvSpPr/>
          <p:nvPr/>
        </p:nvSpPr>
        <p:spPr>
          <a:xfrm>
            <a:off x="8239575" y="5098597"/>
            <a:ext cx="10048425" cy="5188403"/>
          </a:xfrm>
          <a:custGeom>
            <a:avLst/>
            <a:gdLst/>
            <a:ahLst/>
            <a:cxnLst/>
            <a:rect l="l" t="t" r="r" b="b"/>
            <a:pathLst>
              <a:path w="10048425" h="5188403">
                <a:moveTo>
                  <a:pt x="0" y="0"/>
                </a:moveTo>
                <a:lnTo>
                  <a:pt x="10048425" y="0"/>
                </a:lnTo>
                <a:lnTo>
                  <a:pt x="10048425" y="5188403"/>
                </a:lnTo>
                <a:lnTo>
                  <a:pt x="0" y="5188403"/>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2" name="TextBox 2"/>
          <p:cNvSpPr txBox="1"/>
          <p:nvPr/>
        </p:nvSpPr>
        <p:spPr>
          <a:xfrm>
            <a:off x="2133600" y="4416710"/>
            <a:ext cx="14478000" cy="1185196"/>
          </a:xfrm>
          <a:prstGeom prst="rect">
            <a:avLst/>
          </a:prstGeom>
        </p:spPr>
        <p:txBody>
          <a:bodyPr wrap="square" lIns="0" tIns="0" rIns="0" bIns="0" rtlCol="0" anchor="t">
            <a:spAutoFit/>
          </a:bodyPr>
          <a:lstStyle/>
          <a:p>
            <a:pPr algn="ctr">
              <a:lnSpc>
                <a:spcPts val="10757"/>
              </a:lnSpc>
            </a:pPr>
            <a:r>
              <a:rPr lang="en-GB" sz="5400" dirty="0">
                <a:solidFill>
                  <a:srgbClr val="000000"/>
                </a:solidFill>
                <a:latin typeface="Plus Jakarta Sans 2"/>
              </a:rPr>
              <a:t>Let me provide you some inspirations: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CEDE7"/>
            </a:solidFill>
          </p:spPr>
          <p:txBody>
            <a:bodyPr/>
            <a:lstStyle/>
            <a:p>
              <a:endParaRPr lang="pl-PL"/>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1028700" y="1199550"/>
            <a:ext cx="7874502" cy="6868758"/>
          </a:xfrm>
          <a:custGeom>
            <a:avLst/>
            <a:gdLst/>
            <a:ahLst/>
            <a:cxnLst/>
            <a:rect l="l" t="t" r="r" b="b"/>
            <a:pathLst>
              <a:path w="7874502" h="6868758">
                <a:moveTo>
                  <a:pt x="0" y="0"/>
                </a:moveTo>
                <a:lnTo>
                  <a:pt x="7874502" y="0"/>
                </a:lnTo>
                <a:lnTo>
                  <a:pt x="7874502" y="6868758"/>
                </a:lnTo>
                <a:lnTo>
                  <a:pt x="0" y="686875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6" name="Freeform 6"/>
          <p:cNvSpPr/>
          <p:nvPr/>
        </p:nvSpPr>
        <p:spPr>
          <a:xfrm rot="-148431">
            <a:off x="9209099" y="1032132"/>
            <a:ext cx="8194757" cy="7203593"/>
          </a:xfrm>
          <a:custGeom>
            <a:avLst/>
            <a:gdLst/>
            <a:ahLst/>
            <a:cxnLst/>
            <a:rect l="l" t="t" r="r" b="b"/>
            <a:pathLst>
              <a:path w="8194757" h="7203593">
                <a:moveTo>
                  <a:pt x="296481" y="0"/>
                </a:moveTo>
                <a:lnTo>
                  <a:pt x="8194757" y="341237"/>
                </a:lnTo>
                <a:lnTo>
                  <a:pt x="7898277" y="7203593"/>
                </a:lnTo>
                <a:lnTo>
                  <a:pt x="0" y="6862357"/>
                </a:lnTo>
                <a:lnTo>
                  <a:pt x="296481"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pl-PL"/>
          </a:p>
        </p:txBody>
      </p:sp>
      <p:sp>
        <p:nvSpPr>
          <p:cNvPr id="7" name="TextBox 7"/>
          <p:cNvSpPr txBox="1"/>
          <p:nvPr/>
        </p:nvSpPr>
        <p:spPr>
          <a:xfrm>
            <a:off x="9353656" y="8670925"/>
            <a:ext cx="1772797" cy="448310"/>
          </a:xfrm>
          <a:prstGeom prst="rect">
            <a:avLst/>
          </a:prstGeom>
        </p:spPr>
        <p:txBody>
          <a:bodyPr lIns="0" tIns="0" rIns="0" bIns="0" rtlCol="0" anchor="t">
            <a:spAutoFit/>
          </a:bodyPr>
          <a:lstStyle/>
          <a:p>
            <a:pPr>
              <a:lnSpc>
                <a:spcPts val="3640"/>
              </a:lnSpc>
            </a:pPr>
            <a:r>
              <a:rPr lang="en-US" sz="2600">
                <a:solidFill>
                  <a:srgbClr val="121212"/>
                </a:solidFill>
                <a:latin typeface="Plus Jakarta Sans 3"/>
              </a:rPr>
              <a:t>Bremen</a:t>
            </a:r>
          </a:p>
        </p:txBody>
      </p:sp>
      <p:sp>
        <p:nvSpPr>
          <p:cNvPr id="8" name="TextBox 8"/>
          <p:cNvSpPr txBox="1"/>
          <p:nvPr/>
        </p:nvSpPr>
        <p:spPr>
          <a:xfrm>
            <a:off x="1028700" y="8670925"/>
            <a:ext cx="2455547" cy="448310"/>
          </a:xfrm>
          <a:prstGeom prst="rect">
            <a:avLst/>
          </a:prstGeom>
        </p:spPr>
        <p:txBody>
          <a:bodyPr lIns="0" tIns="0" rIns="0" bIns="0" rtlCol="0" anchor="t">
            <a:spAutoFit/>
          </a:bodyPr>
          <a:lstStyle/>
          <a:p>
            <a:pPr>
              <a:lnSpc>
                <a:spcPts val="3640"/>
              </a:lnSpc>
            </a:pPr>
            <a:r>
              <a:rPr lang="en-US" sz="2600">
                <a:solidFill>
                  <a:srgbClr val="121212"/>
                </a:solidFill>
                <a:latin typeface="Plus Jakarta Sans 3"/>
              </a:rPr>
              <a:t>Stockholm </a:t>
            </a:r>
          </a:p>
        </p:txBody>
      </p:sp>
      <p:sp>
        <p:nvSpPr>
          <p:cNvPr id="9" name="Freeform 9"/>
          <p:cNvSpPr/>
          <p:nvPr/>
        </p:nvSpPr>
        <p:spPr>
          <a:xfrm>
            <a:off x="16656624" y="9063468"/>
            <a:ext cx="1631376" cy="1223532"/>
          </a:xfrm>
          <a:custGeom>
            <a:avLst/>
            <a:gdLst/>
            <a:ahLst/>
            <a:cxnLst/>
            <a:rect l="l" t="t" r="r" b="b"/>
            <a:pathLst>
              <a:path w="1631376" h="1223532">
                <a:moveTo>
                  <a:pt x="0" y="0"/>
                </a:moveTo>
                <a:lnTo>
                  <a:pt x="1631376" y="0"/>
                </a:lnTo>
                <a:lnTo>
                  <a:pt x="1631376" y="1223532"/>
                </a:lnTo>
                <a:lnTo>
                  <a:pt x="0" y="1223532"/>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pl-P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706</Words>
  <Application>Microsoft Office PowerPoint</Application>
  <PresentationFormat>Custom</PresentationFormat>
  <Paragraphs>61</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Wingdings</vt:lpstr>
      <vt:lpstr>Plus Jakarta Sans 1</vt:lpstr>
      <vt:lpstr>Arial</vt:lpstr>
      <vt:lpstr>Plus Jakarta Sans 3</vt:lpstr>
      <vt:lpstr>Plus Jakarta Sans 2</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Kopia norlys prezentacja</dc:title>
  <dc:creator>Marcin</dc:creator>
  <cp:lastModifiedBy>mareknorlys mareknorlys</cp:lastModifiedBy>
  <cp:revision>30</cp:revision>
  <dcterms:created xsi:type="dcterms:W3CDTF">2006-08-16T00:00:00Z</dcterms:created>
  <dcterms:modified xsi:type="dcterms:W3CDTF">2024-09-17T06:25:07Z</dcterms:modified>
  <dc:identifier>DAFscqo405I</dc:identifier>
</cp:coreProperties>
</file>