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lus Jakarta Sans 1" panose="020B0604020202020204" charset="-18"/>
      <p:regular r:id="rId13"/>
    </p:embeddedFont>
    <p:embeddedFont>
      <p:font typeface="Plus Jakarta Sans 2" panose="020B0604020202020204" charset="-18"/>
      <p:regular r:id="rId14"/>
    </p:embeddedFont>
    <p:embeddedFont>
      <p:font typeface="Plus Jakarta Sans 3" panose="020B0604020202020204" charset="-18"/>
      <p:regular r:id="rId15"/>
    </p:embeddedFont>
    <p:embeddedFont>
      <p:font typeface="Plus Jakarta Sans 4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E39"/>
    <a:srgbClr val="8F9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283" autoAdjust="0"/>
  </p:normalViewPr>
  <p:slideViewPr>
    <p:cSldViewPr>
      <p:cViewPr varScale="1">
        <p:scale>
          <a:sx n="56" d="100"/>
          <a:sy n="56" d="100"/>
        </p:scale>
        <p:origin x="57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47AE4D97-CC24-4145-9D81-B111624223EF}"/>
              </a:ext>
            </a:extLst>
          </p:cNvPr>
          <p:cNvGrpSpPr/>
          <p:nvPr/>
        </p:nvGrpSpPr>
        <p:grpSpPr>
          <a:xfrm>
            <a:off x="0" y="-22473"/>
            <a:ext cx="18288000" cy="10309473"/>
            <a:chOff x="0" y="-57150"/>
            <a:chExt cx="2123488" cy="2766483"/>
          </a:xfrm>
          <a:solidFill>
            <a:srgbClr val="8F988B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DE5A5E2-1CFB-BE12-B211-6C37E0F5D0B3}"/>
                </a:ext>
              </a:extLst>
            </p:cNvPr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8667C840-E8AD-090E-F55D-A804B086BDEF}"/>
                </a:ext>
              </a:extLst>
            </p:cNvPr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7" name="Freeform 2">
            <a:extLst>
              <a:ext uri="{FF2B5EF4-FFF2-40B4-BE49-F238E27FC236}">
                <a16:creationId xmlns:a16="http://schemas.microsoft.com/office/drawing/2014/main" id="{6780C67C-3BB1-3B26-E0B4-C77C63B2BB65}"/>
              </a:ext>
            </a:extLst>
          </p:cNvPr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FD16346-E2E8-5926-09FF-18409C0F89D7}"/>
              </a:ext>
            </a:extLst>
          </p:cNvPr>
          <p:cNvSpPr txBox="1"/>
          <p:nvPr/>
        </p:nvSpPr>
        <p:spPr>
          <a:xfrm>
            <a:off x="573404" y="4520733"/>
            <a:ext cx="9103995" cy="1436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11"/>
              </a:lnSpc>
            </a:pPr>
            <a:r>
              <a:rPr lang="pl-PL" sz="8793" dirty="0">
                <a:solidFill>
                  <a:srgbClr val="000000"/>
                </a:solidFill>
                <a:latin typeface="Plus Jakarta Sans 1"/>
              </a:rPr>
              <a:t>Odlewnia</a:t>
            </a:r>
            <a:endParaRPr lang="en-US" sz="8793" dirty="0">
              <a:solidFill>
                <a:srgbClr val="000000"/>
              </a:solidFill>
              <a:latin typeface="Plus Jakarta Sans 1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E3BFEFD-56A2-2887-069E-11BE59BA613B}"/>
              </a:ext>
            </a:extLst>
          </p:cNvPr>
          <p:cNvSpPr txBox="1"/>
          <p:nvPr/>
        </p:nvSpPr>
        <p:spPr>
          <a:xfrm>
            <a:off x="573404" y="6274911"/>
            <a:ext cx="6208395" cy="1003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pl-PL" sz="1900" dirty="0">
                <a:solidFill>
                  <a:srgbClr val="000000"/>
                </a:solidFill>
                <a:latin typeface="Plus Jakarta Sans 3" panose="020B0604020202020204" charset="-18"/>
                <a:cs typeface="Plus Jakarta Sans 3" panose="020B0604020202020204" charset="-18"/>
              </a:rPr>
              <a:t>Twój zaufany partner w kwestiach ciśnieniowego odlewania stopów aluminium,  obróbce CNC, obróbce powierzchni i budowie narzędzi. </a:t>
            </a:r>
            <a:endParaRPr lang="en-US" sz="1900" dirty="0">
              <a:solidFill>
                <a:srgbClr val="000000"/>
              </a:solidFill>
              <a:latin typeface="Plus Jakarta Sans 2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2685A4FD-AC36-E613-14EC-A379256ABE70}"/>
              </a:ext>
            </a:extLst>
          </p:cNvPr>
          <p:cNvSpPr/>
          <p:nvPr/>
        </p:nvSpPr>
        <p:spPr>
          <a:xfrm>
            <a:off x="573405" y="703898"/>
            <a:ext cx="4799076" cy="571704"/>
          </a:xfrm>
          <a:custGeom>
            <a:avLst/>
            <a:gdLst/>
            <a:ahLst/>
            <a:cxnLst/>
            <a:rect l="l" t="t" r="r" b="b"/>
            <a:pathLst>
              <a:path w="4799076" h="571704">
                <a:moveTo>
                  <a:pt x="0" y="0"/>
                </a:moveTo>
                <a:lnTo>
                  <a:pt x="4799076" y="0"/>
                </a:lnTo>
                <a:lnTo>
                  <a:pt x="4799076" y="571704"/>
                </a:lnTo>
                <a:lnTo>
                  <a:pt x="0" y="571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556" t="-97008" b="-10027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0075" y="4416710"/>
            <a:ext cx="4847850" cy="124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7"/>
              </a:lnSpc>
            </a:pPr>
            <a:r>
              <a:rPr lang="pl-PL" sz="7683" dirty="0">
                <a:solidFill>
                  <a:srgbClr val="000000"/>
                </a:solidFill>
                <a:latin typeface="Plus Jakarta Sans 2"/>
              </a:rPr>
              <a:t>Dziękuje</a:t>
            </a:r>
            <a:endParaRPr lang="en-US" sz="7683" dirty="0">
              <a:solidFill>
                <a:srgbClr val="000000"/>
              </a:solidFill>
              <a:latin typeface="Plus Jakarta Sans 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3596" y="8500116"/>
            <a:ext cx="3051721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Ul</a:t>
            </a: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Zawiszy</a:t>
            </a: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Czarnego</a:t>
            </a: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7 </a:t>
            </a:r>
          </a:p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33-300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Nowy</a:t>
            </a: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Sącz</a:t>
            </a: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/ POLAND </a:t>
            </a:r>
            <a:br>
              <a:rPr lang="pl-PL" sz="1700" dirty="0">
                <a:solidFill>
                  <a:srgbClr val="FFFFFF"/>
                </a:solidFill>
                <a:latin typeface="Plus Jakarta Sans 4"/>
              </a:rPr>
            </a:br>
            <a:r>
              <a:rPr lang="pl-PL" sz="1700" dirty="0">
                <a:solidFill>
                  <a:srgbClr val="FFFFFF"/>
                </a:solidFill>
                <a:latin typeface="Plus Jakarta Sans 4"/>
              </a:rPr>
              <a:t>odlewnia.norlys.pl</a:t>
            </a:r>
            <a:endParaRPr lang="en-US" sz="1700" dirty="0">
              <a:solidFill>
                <a:srgbClr val="FFFFFF"/>
              </a:solidFill>
              <a:latin typeface="Plus Jakarta Sans 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82170" y="8500116"/>
            <a:ext cx="2174692" cy="892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+48 18 449 57 01</a:t>
            </a:r>
          </a:p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+48 18/ 449 57 00 </a:t>
            </a:r>
          </a:p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FFFFF"/>
                </a:solidFill>
                <a:latin typeface="Plus Jakarta Sans 4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Plus Jakarta Sans 4"/>
              </a:rPr>
              <a:t>odlewnia@norlys.p</a:t>
            </a:r>
            <a:r>
              <a:rPr lang="pl-PL" sz="1700" dirty="0">
                <a:solidFill>
                  <a:srgbClr val="FFFFFF"/>
                </a:solidFill>
                <a:latin typeface="Plus Jakarta Sans 4"/>
              </a:rPr>
              <a:t>l</a:t>
            </a:r>
            <a:endParaRPr lang="en-US" sz="1700" dirty="0">
              <a:solidFill>
                <a:srgbClr val="FFFFFF"/>
              </a:solidFill>
              <a:latin typeface="Plus Jakarta Sans 4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7368018-5876-12F8-BF26-EFCBE6FFEDA7}"/>
              </a:ext>
            </a:extLst>
          </p:cNvPr>
          <p:cNvSpPr/>
          <p:nvPr/>
        </p:nvSpPr>
        <p:spPr>
          <a:xfrm>
            <a:off x="573596" y="703763"/>
            <a:ext cx="4751419" cy="575662"/>
          </a:xfrm>
          <a:custGeom>
            <a:avLst/>
            <a:gdLst/>
            <a:ahLst/>
            <a:cxnLst/>
            <a:rect l="l" t="t" r="r" b="b"/>
            <a:pathLst>
              <a:path w="4751419" h="575662">
                <a:moveTo>
                  <a:pt x="0" y="0"/>
                </a:moveTo>
                <a:lnTo>
                  <a:pt x="4751419" y="0"/>
                </a:lnTo>
                <a:lnTo>
                  <a:pt x="4751419" y="575663"/>
                </a:lnTo>
                <a:lnTo>
                  <a:pt x="0" y="57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80" t="-97476" b="-95156"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8852D0C-704A-F8E7-BAAA-ECBEF095D1B8}"/>
              </a:ext>
            </a:extLst>
          </p:cNvPr>
          <p:cNvSpPr txBox="1"/>
          <p:nvPr/>
        </p:nvSpPr>
        <p:spPr>
          <a:xfrm>
            <a:off x="304800" y="6164675"/>
            <a:ext cx="5562600" cy="1605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pl-PL" sz="9899" dirty="0">
                <a:solidFill>
                  <a:srgbClr val="FFFFFF"/>
                </a:solidFill>
                <a:latin typeface="Plus Jakarta Sans 1"/>
              </a:rPr>
              <a:t>Kontakt</a:t>
            </a:r>
            <a:endParaRPr lang="en-US" sz="9899" dirty="0">
              <a:solidFill>
                <a:srgbClr val="FFFFFF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62617" y="0"/>
            <a:ext cx="10225383" cy="10287000"/>
          </a:xfrm>
          <a:custGeom>
            <a:avLst/>
            <a:gdLst/>
            <a:ahLst/>
            <a:cxnLst/>
            <a:rect l="l" t="t" r="r" b="b"/>
            <a:pathLst>
              <a:path w="10225383" h="10287000">
                <a:moveTo>
                  <a:pt x="0" y="0"/>
                </a:moveTo>
                <a:lnTo>
                  <a:pt x="10225383" y="0"/>
                </a:lnTo>
                <a:lnTo>
                  <a:pt x="102253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1" r="-507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11808" y="3346977"/>
            <a:ext cx="7239000" cy="3939295"/>
            <a:chOff x="0" y="-76200"/>
            <a:chExt cx="9652000" cy="5252392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7677820" cy="771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O nas</a:t>
              </a:r>
              <a:endParaRPr lang="en-US" sz="3600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67889"/>
              <a:ext cx="9652000" cy="4108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pl-PL" sz="1800" kern="100" cap="small" dirty="0" err="1">
                  <a:solidFill>
                    <a:srgbClr val="0D0D0D"/>
                  </a:solidFill>
                  <a:effectLst/>
                  <a:latin typeface="Plus Jakarta Sans 3" panose="020B0604020202020204" charset="-18"/>
                  <a:ea typeface="Calibri" panose="020F0502020204030204" pitchFamily="34" charset="0"/>
                  <a:cs typeface="Plus Jakarta Sans 3" panose="020B0604020202020204" charset="-18"/>
                </a:rPr>
                <a:t>Norlys</a:t>
              </a:r>
              <a:r>
                <a:rPr lang="pl-PL" sz="1800" kern="100" dirty="0">
                  <a:solidFill>
                    <a:srgbClr val="0D0D0D"/>
                  </a:solidFill>
                  <a:effectLst/>
                  <a:latin typeface="Plus Jakarta Sans 3" panose="020B0604020202020204" charset="-18"/>
                  <a:ea typeface="Calibri" panose="020F0502020204030204" pitchFamily="34" charset="0"/>
                  <a:cs typeface="Plus Jakarta Sans 3" panose="020B0604020202020204" charset="-18"/>
                </a:rPr>
                <a:t> od lat specjalizuje się w produkcji oświetlenia zewnętrznego, a jego historia rozpoczyna się w Norwegii. Od samego początku najważniejsza była dla nas trwałość, odporność na trudne warunki atmosferyczne i najwyższa jakość, dlatego w 2012 roku powstała nasza </a:t>
              </a:r>
              <a:r>
                <a:rPr lang="pl-PL" sz="1800" kern="100" cap="small" dirty="0">
                  <a:solidFill>
                    <a:srgbClr val="0D0D0D"/>
                  </a:solidFill>
                  <a:effectLst/>
                  <a:latin typeface="Plus Jakarta Sans 3" panose="020B0604020202020204" charset="-18"/>
                  <a:ea typeface="Calibri" panose="020F0502020204030204" pitchFamily="34" charset="0"/>
                  <a:cs typeface="Plus Jakarta Sans 3" panose="020B0604020202020204" charset="-18"/>
                </a:rPr>
                <a:t>Odlewnia Wysokociśnieniowa</a:t>
              </a:r>
              <a:r>
                <a:rPr lang="pl-PL" sz="1800" kern="100" dirty="0">
                  <a:solidFill>
                    <a:srgbClr val="0D0D0D"/>
                  </a:solidFill>
                  <a:effectLst/>
                  <a:latin typeface="Plus Jakarta Sans 3" panose="020B0604020202020204" charset="-18"/>
                  <a:ea typeface="Calibri" panose="020F0502020204030204" pitchFamily="34" charset="0"/>
                  <a:cs typeface="Plus Jakarta Sans 3" panose="020B0604020202020204" charset="-18"/>
                </a:rPr>
                <a:t>. Obecnie specjalizujemy się w produkcji skomplikowanych odlewów opraw oświetleniowych, części samochodowych i innych.</a:t>
              </a:r>
              <a:endParaRPr lang="pl-PL" sz="1800" kern="100" dirty="0">
                <a:effectLst/>
                <a:latin typeface="Plus Jakarta Sans 3" panose="020B0604020202020204" charset="-18"/>
                <a:ea typeface="Calibri" panose="020F0502020204030204" pitchFamily="34" charset="0"/>
                <a:cs typeface="Plus Jakarta Sans 3" panose="020B0604020202020204" charset="-18"/>
              </a:endParaRPr>
            </a:p>
            <a:p>
              <a:pPr>
                <a:lnSpc>
                  <a:spcPts val="2660"/>
                </a:lnSpc>
              </a:pPr>
              <a:br>
                <a:rPr lang="en-US" sz="1800" i="1" u="sng" kern="1200" dirty="0">
                  <a:solidFill>
                    <a:srgbClr val="121212"/>
                  </a:solidFill>
                  <a:effectLst/>
                  <a:latin typeface="Plus Jakarta Sans 3" panose="020B0604020202020204" charset="-18"/>
                  <a:ea typeface="+mn-ea"/>
                  <a:cs typeface="+mn-cs"/>
                </a:rPr>
              </a:br>
              <a:endParaRPr lang="en-US" sz="1900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8FD8F003-F15C-52A0-538B-C59ED88F396E}"/>
              </a:ext>
            </a:extLst>
          </p:cNvPr>
          <p:cNvSpPr/>
          <p:nvPr/>
        </p:nvSpPr>
        <p:spPr>
          <a:xfrm>
            <a:off x="8062616" y="0"/>
            <a:ext cx="10225383" cy="10287000"/>
          </a:xfrm>
          <a:custGeom>
            <a:avLst/>
            <a:gdLst/>
            <a:ahLst/>
            <a:cxnLst/>
            <a:rect l="l" t="t" r="r" b="b"/>
            <a:pathLst>
              <a:path w="10225383" h="10287000">
                <a:moveTo>
                  <a:pt x="0" y="0"/>
                </a:moveTo>
                <a:lnTo>
                  <a:pt x="10225383" y="0"/>
                </a:lnTo>
                <a:lnTo>
                  <a:pt x="102253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549" b="-1948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A9C9D76F-E7A9-C1F5-F3C9-A647B255C56F}"/>
              </a:ext>
            </a:extLst>
          </p:cNvPr>
          <p:cNvGrpSpPr/>
          <p:nvPr/>
        </p:nvGrpSpPr>
        <p:grpSpPr>
          <a:xfrm>
            <a:off x="411808" y="515056"/>
            <a:ext cx="7239000" cy="9577488"/>
            <a:chOff x="411808" y="1092475"/>
            <a:chExt cx="7239000" cy="9577488"/>
          </a:xfrm>
        </p:grpSpPr>
        <p:sp>
          <p:nvSpPr>
            <p:cNvPr id="7" name="TextBox 7"/>
            <p:cNvSpPr txBox="1"/>
            <p:nvPr/>
          </p:nvSpPr>
          <p:spPr>
            <a:xfrm>
              <a:off x="411808" y="1092475"/>
              <a:ext cx="6598592" cy="578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pl-PL" sz="3599" dirty="0">
                  <a:solidFill>
                    <a:srgbClr val="9D5E39"/>
                  </a:solidFill>
                  <a:latin typeface="Plus Jakarta Sans 2"/>
                </a:rPr>
                <a:t>W czym jesteśmy ekspertami</a:t>
              </a:r>
              <a:endParaRPr lang="en-US" sz="3599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1808" y="1724501"/>
              <a:ext cx="7239000" cy="894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istocie, jesteśmy mistrzami w wielu istotnych procesach 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: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Odlewanie ciśnieniowe</a:t>
              </a:r>
              <a:endParaRPr lang="en-US" sz="1800" b="1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Śrutowanie</a:t>
              </a:r>
              <a:endParaRPr lang="en-US" sz="1800" b="1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Obróbka </a:t>
              </a:r>
              <a:r>
                <a:rPr lang="pl-PL" sz="1800" b="1" dirty="0" err="1">
                  <a:solidFill>
                    <a:srgbClr val="9D5E39"/>
                  </a:solidFill>
                  <a:latin typeface="Plus Jakarta Sans 3"/>
                </a:rPr>
                <a:t>wibracyjnościerna</a:t>
              </a:r>
              <a:endParaRPr lang="en-US" sz="1800" b="1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Obróbka CNC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Montaż</a:t>
              </a:r>
              <a:endParaRPr lang="en-US" sz="1800" b="1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Mycie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Indywidualne pakowanie</a:t>
              </a:r>
              <a:br>
                <a:rPr lang="pl-PL" sz="1800" b="1" dirty="0">
                  <a:solidFill>
                    <a:srgbClr val="9D5E39"/>
                  </a:solidFill>
                  <a:latin typeface="Plus Jakarta Sans 3"/>
                </a:rPr>
              </a:br>
              <a:endParaRPr lang="en-US" sz="1800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Oferujemy również możliwość zewnętrznej ochrony powierzchni, aby zwiększyć trwałość i estetykę naszych produktów: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P</a:t>
              </a:r>
              <a:r>
                <a:rPr lang="pl-PL" sz="1800" b="1" dirty="0" err="1">
                  <a:solidFill>
                    <a:srgbClr val="9D5E39"/>
                  </a:solidFill>
                  <a:latin typeface="Plus Jakarta Sans 3"/>
                </a:rPr>
                <a:t>asywacja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Zabezpieczenie przed korozją, zapewniające długotrwałą ochronę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Impregnacja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Wzmacnianie integralności strukturalnej dla lepszej wydajności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A</a:t>
              </a:r>
              <a:r>
                <a:rPr lang="pl-PL" sz="1800" b="1" dirty="0" err="1">
                  <a:solidFill>
                    <a:srgbClr val="9D5E39"/>
                  </a:solidFill>
                  <a:latin typeface="Plus Jakarta Sans 3"/>
                </a:rPr>
                <a:t>nodowanie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Poprawianie wyglądu i odporności naszych produktów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naszej </a:t>
              </a:r>
              <a:r>
                <a:rPr lang="pl-PL" sz="1800" cap="small" dirty="0">
                  <a:solidFill>
                    <a:srgbClr val="121212"/>
                  </a:solidFill>
                  <a:latin typeface="Plus Jakarta Sans 3"/>
                </a:rPr>
                <a:t>Odlewni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, precyzja jest naszą mocną stroną. Specjalizujemy się w wykonywaniu skomplikowanych odlewów aluminiowych, w tym dla wymagającego przemysłu motoryzacyjnego. Nasze kompleksowe podejście obejmuje wszystko od surowych, wytrzymałych odlewów, po wstępnie obrobione komponenty  i wysokiej klasy części obrabiane CNC, oferując pełne spektrum rozwiązań. Jesteśmy Twoim pewnym źródłem niezrównanego kunsztu i wszechstronności w świecie odlewów aluminiowych.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  <p:sp>
        <p:nvSpPr>
          <p:cNvPr id="15" name="Freeform 6">
            <a:extLst>
              <a:ext uri="{FF2B5EF4-FFF2-40B4-BE49-F238E27FC236}">
                <a16:creationId xmlns:a16="http://schemas.microsoft.com/office/drawing/2014/main" id="{3C545FB6-9CF0-AADD-0260-8C616A27E69D}"/>
              </a:ext>
            </a:extLst>
          </p:cNvPr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28718" y="0"/>
            <a:ext cx="14059282" cy="10287000"/>
          </a:xfrm>
          <a:custGeom>
            <a:avLst/>
            <a:gdLst/>
            <a:ahLst/>
            <a:cxnLst/>
            <a:rect l="l" t="t" r="r" b="b"/>
            <a:pathLst>
              <a:path w="14059282" h="10287000">
                <a:moveTo>
                  <a:pt x="0" y="0"/>
                </a:moveTo>
                <a:lnTo>
                  <a:pt x="14059282" y="0"/>
                </a:lnTo>
                <a:lnTo>
                  <a:pt x="140592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E1C2C223-E0D3-1885-383C-7751B5FBE8DC}"/>
              </a:ext>
            </a:extLst>
          </p:cNvPr>
          <p:cNvGrpSpPr/>
          <p:nvPr/>
        </p:nvGrpSpPr>
        <p:grpSpPr>
          <a:xfrm>
            <a:off x="407364" y="631434"/>
            <a:ext cx="7247889" cy="9024132"/>
            <a:chOff x="407364" y="516603"/>
            <a:chExt cx="7247889" cy="9024132"/>
          </a:xfrm>
        </p:grpSpPr>
        <p:sp>
          <p:nvSpPr>
            <p:cNvPr id="8" name="TextBox 8"/>
            <p:cNvSpPr txBox="1"/>
            <p:nvPr/>
          </p:nvSpPr>
          <p:spPr>
            <a:xfrm>
              <a:off x="407364" y="516603"/>
              <a:ext cx="6007418" cy="57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pl-PL" sz="3599" dirty="0">
                  <a:solidFill>
                    <a:srgbClr val="9D5E39"/>
                  </a:solidFill>
                  <a:latin typeface="Plus Jakarta Sans 2"/>
                </a:rPr>
                <a:t>Wyposażenie</a:t>
              </a:r>
              <a:endParaRPr lang="en-US" sz="3599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7364" y="1236474"/>
              <a:ext cx="7247889" cy="8304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Maszyny do odlewania ciśnieniowego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Dzięki sile zwarcia od 300 do aż 840 ton, radzimy sobie ze zróżnicowanymi potrzebami.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Prasy okrawające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Posiadamy </a:t>
              </a:r>
              <a:r>
                <a:rPr lang="pl-PL" dirty="0">
                  <a:solidFill>
                    <a:srgbClr val="121212"/>
                  </a:solidFill>
                  <a:latin typeface="Plus Jakarta Sans 3"/>
                </a:rPr>
                <a:t>cztery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- zapewniają precyzję w każdym szczególe.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Maszyna do śrutowania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dirty="0">
                  <a:solidFill>
                    <a:srgbClr val="121212"/>
                  </a:solidFill>
                  <a:latin typeface="Plus Jakarta Sans 3"/>
                </a:rPr>
                <a:t>Czyści oraz wzmacnia.</a:t>
              </a:r>
              <a:br>
                <a:rPr lang="pl-PL" sz="1800" b="1" dirty="0">
                  <a:solidFill>
                    <a:srgbClr val="121212"/>
                  </a:solidFill>
                  <a:latin typeface="Plus Jakarta Sans 3"/>
                </a:rPr>
              </a:b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Maszyna wibracyjno</a:t>
              </a: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- ścierna 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Tworzenie gładkich powierzchni z finezją.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naszym dziale CNC króluje nowoczesna technologia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: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Centra frezarskie CNC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Łącznie osiem- zapewniają precyzję i wszechstronność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Tokarki CNC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dirty="0">
                  <a:solidFill>
                    <a:srgbClr val="121212"/>
                  </a:solidFill>
                  <a:latin typeface="Plus Jakarta Sans 3"/>
                </a:rPr>
                <a:t>Trzy- zapewniają doskonałość tłoczenia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Myjki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Utrzymują komponenty nieskazitelne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naszym wewnętrznym laboratorium jakość jest na pierwszym miejscu: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Maszyna CMM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Dla dokładnych pomiarów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 err="1">
                  <a:solidFill>
                    <a:srgbClr val="9D5E39"/>
                  </a:solidFill>
                  <a:latin typeface="Plus Jakarta Sans 3"/>
                </a:rPr>
                <a:t>Konturograf</a:t>
              </a: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 i pomiar chropowatości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Zapewnia najlepsze wykończenie powierzchni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Mikroskop optyczny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Dokładniejsze spojrzenie na perfekcję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Sprzęt do pomiaru gęstości: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Dla precyzyjnej oceny gęstości stopu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Rentgen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Odkrywanie ukrytych szczegółów 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>
                  <a:solidFill>
                    <a:srgbClr val="9D5E39"/>
                  </a:solidFill>
                  <a:latin typeface="Plus Jakarta Sans 3"/>
                </a:rPr>
                <a:t>Twardościomierz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00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Pomiar trwałości i wytrzymałości.</a:t>
              </a: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b="1" dirty="0" err="1">
                  <a:solidFill>
                    <a:srgbClr val="9D5E39"/>
                  </a:solidFill>
                  <a:latin typeface="Plus Jakarta Sans 3"/>
                </a:rPr>
                <a:t>Spektometr</a:t>
              </a:r>
              <a:r>
                <a:rPr lang="en-US" sz="1800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Zapewnienie doskonałości składu materiału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Jesteśmy wyposażeni nie tylko w maszyny, ale także środki gwarantujące doskonałość na każdym etapie</a:t>
              </a:r>
              <a:r>
                <a:rPr lang="en-US" sz="1800" dirty="0">
                  <a:solidFill>
                    <a:srgbClr val="121212"/>
                  </a:solidFill>
                  <a:latin typeface="Plus Jakarta Sans 3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62617" y="0"/>
            <a:ext cx="10225383" cy="10287000"/>
          </a:xfrm>
          <a:custGeom>
            <a:avLst/>
            <a:gdLst/>
            <a:ahLst/>
            <a:cxnLst/>
            <a:rect l="l" t="t" r="r" b="b"/>
            <a:pathLst>
              <a:path w="10225383" h="10287000">
                <a:moveTo>
                  <a:pt x="0" y="0"/>
                </a:moveTo>
                <a:lnTo>
                  <a:pt x="10225383" y="0"/>
                </a:lnTo>
                <a:lnTo>
                  <a:pt x="102253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544" r="-1730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3F3CC86-04DD-6360-2556-ADCF357C1C3F}"/>
              </a:ext>
            </a:extLst>
          </p:cNvPr>
          <p:cNvGrpSpPr/>
          <p:nvPr/>
        </p:nvGrpSpPr>
        <p:grpSpPr>
          <a:xfrm>
            <a:off x="407364" y="629010"/>
            <a:ext cx="7247889" cy="9028981"/>
            <a:chOff x="407364" y="1299991"/>
            <a:chExt cx="7247889" cy="9028981"/>
          </a:xfrm>
        </p:grpSpPr>
        <p:sp>
          <p:nvSpPr>
            <p:cNvPr id="8" name="TextBox 8"/>
            <p:cNvSpPr txBox="1"/>
            <p:nvPr/>
          </p:nvSpPr>
          <p:spPr>
            <a:xfrm>
              <a:off x="407364" y="1299991"/>
              <a:ext cx="7247889" cy="57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pl-PL" sz="3599" dirty="0">
                  <a:solidFill>
                    <a:srgbClr val="9D5E39"/>
                  </a:solidFill>
                  <a:latin typeface="Plus Jakarta Sans 2"/>
                </a:rPr>
                <a:t>Obróbka i oprzyrządowanie </a:t>
              </a:r>
              <a:endParaRPr lang="en-US" sz="3599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7364" y="2024711"/>
              <a:ext cx="7247889" cy="8304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</a:t>
              </a:r>
              <a:r>
                <a:rPr lang="pl-PL" sz="1800" cap="small" dirty="0">
                  <a:solidFill>
                    <a:srgbClr val="121212"/>
                  </a:solidFill>
                  <a:latin typeface="Plus Jakarta Sans 3"/>
                </a:rPr>
                <a:t>Odlewni </a:t>
              </a:r>
              <a:r>
                <a:rPr lang="pl-PL" sz="1800" cap="small" dirty="0" err="1">
                  <a:solidFill>
                    <a:srgbClr val="121212"/>
                  </a:solidFill>
                  <a:latin typeface="Plus Jakarta Sans 3"/>
                </a:rPr>
                <a:t>Norlys</a:t>
              </a:r>
              <a:r>
                <a:rPr lang="pl-PL" sz="1800" cap="small" dirty="0">
                  <a:solidFill>
                    <a:srgbClr val="121212"/>
                  </a:solidFill>
                  <a:latin typeface="Plus Jakarta Sans 3"/>
                </a:rPr>
                <a:t>  </a:t>
              </a: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precyzja jest naszą cechą charakterystyczną i znajduje odzwierciedlenie w naszym najnowocześniejszym dziale narzędziowni. Tutaj tworzymy wysokociśnieniowe formy, precyzyjne matryce do okrawania i niestandardowe narzędzia mocujące przy użyciu nowoczesnych technologii.</a:t>
              </a:r>
              <a:br>
                <a:rPr lang="pl-PL" sz="1800" dirty="0">
                  <a:solidFill>
                    <a:srgbClr val="121212"/>
                  </a:solidFill>
                  <a:latin typeface="Plus Jakarta Sans 3"/>
                </a:rPr>
              </a:b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naszym parku dysponujemy potężnym arsenałem  zaawansowanego sprzętu. Dzięki temu imponującemu zestawowi narzędzi  i naszemu niezachwianemu zaangażowaniu w precyzję jesteśmy zaufanym partnerem  w zakresie wszystkich Twoich potrzeb dotyczących precyzyjnych narzędzi i konserwacji. </a:t>
              </a:r>
              <a:br>
                <a:rPr lang="pl-PL" sz="1800" dirty="0">
                  <a:solidFill>
                    <a:srgbClr val="121212"/>
                  </a:solidFill>
                  <a:latin typeface="Plus Jakarta Sans 3"/>
                </a:rPr>
              </a:br>
              <a:br>
                <a:rPr lang="pl-PL" sz="1800" dirty="0">
                  <a:solidFill>
                    <a:srgbClr val="121212"/>
                  </a:solidFill>
                  <a:latin typeface="Plus Jakarta Sans 3"/>
                </a:rPr>
              </a:br>
              <a:r>
                <a:rPr lang="pl-PL" sz="1800" dirty="0">
                  <a:solidFill>
                    <a:srgbClr val="121212"/>
                  </a:solidFill>
                  <a:latin typeface="Plus Jakarta Sans 3"/>
                </a:rPr>
                <a:t>W naszym arsenale najnowocześniejszych sprzętó</a:t>
              </a:r>
              <a:r>
                <a:rPr lang="pl-PL" dirty="0">
                  <a:solidFill>
                    <a:srgbClr val="121212"/>
                  </a:solidFill>
                  <a:latin typeface="Plus Jakarta Sans 3"/>
                </a:rPr>
                <a:t>w znajdują się:</a:t>
              </a:r>
              <a:br>
                <a:rPr lang="pl-PL" dirty="0">
                  <a:solidFill>
                    <a:srgbClr val="121212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Trzy 4-osiowe frezarki CNC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Maszyna drutowa EDM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Maszyna EDM typu </a:t>
              </a:r>
              <a:r>
                <a:rPr lang="pl-PL" b="1" dirty="0" err="1">
                  <a:solidFill>
                    <a:srgbClr val="9D5E39"/>
                  </a:solidFill>
                  <a:latin typeface="Plus Jakarta Sans 3"/>
                </a:rPr>
                <a:t>sinker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Szlifierka pozioma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Szlifierka uniwersalna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Prasa do testowania form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Piec do hartowania i zbiornik hartowniczy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r>
                <a:rPr lang="pl-PL" b="1" dirty="0">
                  <a:solidFill>
                    <a:srgbClr val="9D5E39"/>
                  </a:solidFill>
                  <a:latin typeface="Plus Jakarta Sans 3"/>
                </a:rPr>
                <a:t>Frezarka</a:t>
              </a:r>
              <a:br>
                <a:rPr lang="pl-PL" b="1" dirty="0">
                  <a:solidFill>
                    <a:srgbClr val="9D5E39"/>
                  </a:solidFill>
                  <a:latin typeface="Plus Jakarta Sans 3"/>
                </a:rPr>
              </a:br>
              <a:br>
                <a:rPr lang="pl-PL" dirty="0">
                  <a:solidFill>
                    <a:srgbClr val="121212"/>
                  </a:solidFill>
                  <a:latin typeface="Plus Jakarta Sans 3"/>
                </a:rPr>
              </a:br>
              <a:r>
                <a:rPr lang="pl-PL" dirty="0">
                  <a:solidFill>
                    <a:srgbClr val="121212"/>
                  </a:solidFill>
                  <a:latin typeface="Plus Jakarta Sans 3"/>
                </a:rPr>
                <a:t>Dzięki tym maszynom i zaangażowaniu naszego zespołu, możesz zaufać nam w kwestii  narzędzi i konserwacji.</a:t>
              </a:r>
              <a:br>
                <a:rPr lang="pl-PL" dirty="0">
                  <a:solidFill>
                    <a:srgbClr val="121212"/>
                  </a:solidFill>
                  <a:latin typeface="Plus Jakarta Sans 3"/>
                </a:rPr>
              </a:br>
              <a:br>
                <a:rPr lang="pl-PL" dirty="0">
                  <a:solidFill>
                    <a:srgbClr val="121212"/>
                  </a:solidFill>
                  <a:latin typeface="Plus Jakarta Sans 3"/>
                </a:rPr>
              </a:b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808768" y="921543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788179" y="7486419"/>
            <a:ext cx="1985688" cy="1771881"/>
          </a:xfrm>
          <a:custGeom>
            <a:avLst/>
            <a:gdLst/>
            <a:ahLst/>
            <a:cxnLst/>
            <a:rect l="l" t="t" r="r" b="b"/>
            <a:pathLst>
              <a:path w="1985688" h="1771881">
                <a:moveTo>
                  <a:pt x="0" y="0"/>
                </a:moveTo>
                <a:lnTo>
                  <a:pt x="1985689" y="0"/>
                </a:lnTo>
                <a:lnTo>
                  <a:pt x="1985689" y="1771881"/>
                </a:lnTo>
                <a:lnTo>
                  <a:pt x="0" y="177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480632"/>
            <a:ext cx="3516051" cy="1777668"/>
          </a:xfrm>
          <a:custGeom>
            <a:avLst/>
            <a:gdLst/>
            <a:ahLst/>
            <a:cxnLst/>
            <a:rect l="l" t="t" r="r" b="b"/>
            <a:pathLst>
              <a:path w="3516051" h="1777668">
                <a:moveTo>
                  <a:pt x="0" y="0"/>
                </a:moveTo>
                <a:lnTo>
                  <a:pt x="3516051" y="0"/>
                </a:lnTo>
                <a:lnTo>
                  <a:pt x="3516051" y="1777668"/>
                </a:lnTo>
                <a:lnTo>
                  <a:pt x="0" y="177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62617" y="0"/>
            <a:ext cx="10225383" cy="10287000"/>
          </a:xfrm>
          <a:custGeom>
            <a:avLst/>
            <a:gdLst/>
            <a:ahLst/>
            <a:cxnLst/>
            <a:rect l="l" t="t" r="r" b="b"/>
            <a:pathLst>
              <a:path w="10545698" h="10287000">
                <a:moveTo>
                  <a:pt x="0" y="0"/>
                </a:moveTo>
                <a:lnTo>
                  <a:pt x="10545698" y="0"/>
                </a:lnTo>
                <a:lnTo>
                  <a:pt x="105456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117" t="-15645" r="-2916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11808" y="1256102"/>
            <a:ext cx="7239000" cy="2771310"/>
            <a:chOff x="0" y="-76200"/>
            <a:chExt cx="9652000" cy="36950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7660223" cy="771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Certyfikaty jakości</a:t>
              </a:r>
              <a:endParaRPr lang="en-US" sz="3600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99245"/>
              <a:ext cx="9652000" cy="271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pl-PL" dirty="0">
                  <a:solidFill>
                    <a:srgbClr val="202124"/>
                  </a:solidFill>
                  <a:latin typeface="Plus Jakarta Sans 3" panose="020B0604020202020204" charset="-18"/>
                  <a:cs typeface="Plus Jakarta Sans 3" panose="020B0604020202020204" charset="-18"/>
                </a:rPr>
                <a:t>Z dumą przyznajemy, że posiadamy trzy certyfikaty jakości</a:t>
              </a:r>
              <a:r>
                <a:rPr lang="pl-PL" b="0" i="0" dirty="0">
                  <a:solidFill>
                    <a:srgbClr val="202124"/>
                  </a:solidFill>
                  <a:effectLst/>
                  <a:latin typeface="Plus Jakarta Sans 3" panose="020B0604020202020204" charset="-18"/>
                  <a:cs typeface="Plus Jakarta Sans 3" panose="020B0604020202020204" charset="-18"/>
                </a:rPr>
                <a:t>– ISO 9001:2015, ISO 14001:2015 oraz IATF 16949:2016. Certyfikaty te świadczą o naszym niezachwianym zaangażowaniu w utrzymywanie najwyższych standardów jakości, zarządzania środowiskowego i ciągłego doskonalenia we wszystkich aspektach naszej działalności</a:t>
              </a:r>
              <a:r>
                <a:rPr lang="en-US" dirty="0">
                  <a:solidFill>
                    <a:srgbClr val="121212"/>
                  </a:solidFill>
                  <a:latin typeface="Plus Jakarta Sans 3" panose="020B0604020202020204" charset="-18"/>
                  <a:cs typeface="Plus Jakarta Sans 3" panose="020B0604020202020204" charset="-18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1808" y="925053"/>
            <a:ext cx="7239000" cy="9006698"/>
            <a:chOff x="0" y="-76200"/>
            <a:chExt cx="9652000" cy="12008930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7660223" cy="771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Główne rynki</a:t>
              </a:r>
              <a:endParaRPr lang="en-US" sz="3600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99539"/>
              <a:ext cx="9652000" cy="11033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Główne rynki Odlewni </a:t>
              </a:r>
              <a:r>
                <a:rPr lang="pl-PL" sz="1899" dirty="0" err="1">
                  <a:solidFill>
                    <a:srgbClr val="121212"/>
                  </a:solidFill>
                  <a:latin typeface="Plus Jakarta Sans 3"/>
                </a:rPr>
                <a:t>Norlys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 obejmują dwa główne sektory, zaspokajające potrzeby szerokiego grona odbiorców na całym świecie: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b="1" dirty="0">
                  <a:solidFill>
                    <a:srgbClr val="9D5E39"/>
                  </a:solidFill>
                  <a:latin typeface="Plus Jakarta Sans 3"/>
                </a:rPr>
                <a:t>Oprawy oświetleniowe na czterech kontynentach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Zdobyliśmy silną pozycję na globalnym rynku opraw oświetleniowych, obsługując klientów na czterech kontynentach - w Europie, Azji, Afryce i Australii. Nasza gama produktów obejmuje innowacyjne i wysokiej jakości rozwiązania oświetleniowe, które oświetlają domy, przestrzenie publiczne i obiekty komercyjne, spełniając potrzeby oświetleniowe różnych regionów na całym świecie.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Motoryzacja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</a:t>
              </a: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i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</a:t>
              </a: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klienci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</a:t>
              </a: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europejscy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99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Dostarczamy komponenty i rozwiązania dla przemysłu motoryzacyjnego i wielu innych klientów w całej Europie. W szczególności Niemcy są krajem, w którym działają jedni z naszych najważniejszych klientów z branży motoryzacyjnej, tacy jak renomowana Grupa ZF. Te partnerstwa podkreślają naszą reputację w zakresie doskonałości i strategicznego ukierunkowania na obsługę niemieckiego rynku motoryzacyjnego.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Nasze zaangażowanie w jakość i rozległa obecność zarówno w branży oświetleniowej, jak i motoryzacyjnej sprawiają, że jesteśmy niezawodnym i wszechstronnym partnerem dla klientów na całym świecie.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974362F-A1CF-5D23-2A86-673CEFF82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10072"/>
            <a:ext cx="9115912" cy="686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1808" y="758366"/>
            <a:ext cx="7239000" cy="8660449"/>
            <a:chOff x="0" y="-76200"/>
            <a:chExt cx="9652000" cy="11547265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7660223" cy="771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Obrót</a:t>
              </a:r>
              <a:endParaRPr lang="en-US" sz="3600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99539"/>
              <a:ext cx="9652000" cy="10571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Struktura finansowa Odlewni </a:t>
              </a:r>
              <a:r>
                <a:rPr lang="pl-PL" sz="1899" dirty="0" err="1">
                  <a:solidFill>
                    <a:srgbClr val="121212"/>
                  </a:solidFill>
                  <a:latin typeface="Plus Jakarta Sans 3"/>
                </a:rPr>
                <a:t>Norlys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 odzwierciedla równowagę pomiędzy dwoma kluczowymi segmentami</a:t>
              </a:r>
              <a:r>
                <a:rPr lang="en-US" sz="1899" dirty="0">
                  <a:solidFill>
                    <a:srgbClr val="121212"/>
                  </a:solidFill>
                  <a:latin typeface="Plus Jakarta Sans 3"/>
                </a:rPr>
                <a:t>:</a:t>
              </a: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b="1" dirty="0">
                  <a:solidFill>
                    <a:srgbClr val="777871"/>
                  </a:solidFill>
                  <a:latin typeface="Plus Jakarta Sans 3"/>
                </a:rPr>
                <a:t>Operacje odlewnicze: Odpowiadając za 20% całkowitego obrotu firmy, dział odlewni odgrywa kluczową rolę w generowaniu przychodów przez Odlewnię </a:t>
              </a:r>
              <a:r>
                <a:rPr lang="pl-PL" sz="1899" b="1" dirty="0" err="1">
                  <a:solidFill>
                    <a:srgbClr val="777871"/>
                  </a:solidFill>
                  <a:latin typeface="Plus Jakarta Sans 3"/>
                </a:rPr>
                <a:t>Norlys</a:t>
              </a:r>
              <a:r>
                <a:rPr lang="en-US" sz="1899" b="1" dirty="0">
                  <a:solidFill>
                    <a:srgbClr val="777871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777871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b="1" dirty="0">
                  <a:solidFill>
                    <a:srgbClr val="9D5E39"/>
                  </a:solidFill>
                  <a:latin typeface="Plus Jakarta Sans 3"/>
                </a:rPr>
                <a:t>Klienci opraw zewnętrznych: Segment ten, stanowiący lwią część 80% rocznego obrotu, pokazuje silną pozycję firmy na rynku opraw zewnętrznych</a:t>
              </a:r>
              <a:r>
                <a:rPr lang="en-US" sz="1899" dirty="0">
                  <a:solidFill>
                    <a:srgbClr val="9D5E39"/>
                  </a:solidFill>
                  <a:latin typeface="Plus Jakarta Sans 3"/>
                </a:rPr>
                <a:t>.</a:t>
              </a: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9D5E39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Roczny obrót firmy wynosi imponujące 13 milionów euro, co podkreśla jej stabilność finansową i obecność na rynku.</a:t>
              </a:r>
            </a:p>
            <a:p>
              <a:pPr>
                <a:lnSpc>
                  <a:spcPts val="2659"/>
                </a:lnSpc>
              </a:pPr>
              <a:endParaRPr lang="pl-PL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Jesteśmy zaangażowani w rozwój i innowacje, o czym świadczą roczne inwestycje przekraczające 300 000 euro. Inwestycje te odzwierciedlają zaangażowanie firmy w ulepszanie swoich produktów i usług, zapewniając, że pozostają one w czołówce w swoich branżach. Interesującym aspektem </a:t>
              </a:r>
              <a:r>
                <a:rPr lang="pl-PL" sz="1899" dirty="0" err="1">
                  <a:solidFill>
                    <a:srgbClr val="121212"/>
                  </a:solidFill>
                  <a:latin typeface="Plus Jakarta Sans 3"/>
                </a:rPr>
                <a:t>Norlys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 jest własność gruntów i budynków, które są własnością prywatną. Ten aspekt nie tylko pokazuje zaangażowanie firmy w długoterminowy zrównoważony rozwój, ale także zapewnia solidne podstawy dla jej działalności.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71459" y="1339941"/>
            <a:ext cx="7607699" cy="7656852"/>
            <a:chOff x="0" y="0"/>
            <a:chExt cx="10143599" cy="10209136"/>
          </a:xfrm>
        </p:grpSpPr>
        <p:sp>
          <p:nvSpPr>
            <p:cNvPr id="9" name="Freeform 9"/>
            <p:cNvSpPr/>
            <p:nvPr/>
          </p:nvSpPr>
          <p:spPr>
            <a:xfrm rot="2077707">
              <a:off x="1425305" y="1426438"/>
              <a:ext cx="7292988" cy="7289950"/>
            </a:xfrm>
            <a:custGeom>
              <a:avLst/>
              <a:gdLst/>
              <a:ahLst/>
              <a:cxnLst/>
              <a:rect l="l" t="t" r="r" b="b"/>
              <a:pathLst>
                <a:path w="7292988" h="7289950">
                  <a:moveTo>
                    <a:pt x="0" y="0"/>
                  </a:moveTo>
                  <a:lnTo>
                    <a:pt x="7292988" y="0"/>
                  </a:lnTo>
                  <a:lnTo>
                    <a:pt x="7292988" y="7289949"/>
                  </a:lnTo>
                  <a:lnTo>
                    <a:pt x="0" y="728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427027" y="9172605"/>
              <a:ext cx="3289544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>
                  <a:solidFill>
                    <a:srgbClr val="9D5E39"/>
                  </a:solidFill>
                  <a:latin typeface="Plus Jakarta Sans 2"/>
                </a:rPr>
                <a:t>80% outdoor luminaires clients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142446" y="346098"/>
              <a:ext cx="3858706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dirty="0">
                  <a:solidFill>
                    <a:srgbClr val="777871"/>
                  </a:solidFill>
                  <a:latin typeface="Plus Jakarta Sans 2"/>
                </a:rPr>
                <a:t>20% foundry clients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809024" y="92158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A304B0D8-B54B-D1E3-5F16-5B24AA696647}"/>
              </a:ext>
            </a:extLst>
          </p:cNvPr>
          <p:cNvSpPr/>
          <p:nvPr/>
        </p:nvSpPr>
        <p:spPr>
          <a:xfrm rot="21462855">
            <a:off x="7861545" y="-199819"/>
            <a:ext cx="10627527" cy="10686638"/>
          </a:xfrm>
          <a:custGeom>
            <a:avLst/>
            <a:gdLst/>
            <a:ahLst/>
            <a:cxnLst/>
            <a:rect l="l" t="t" r="r" b="b"/>
            <a:pathLst>
              <a:path w="10627527" h="10686638">
                <a:moveTo>
                  <a:pt x="410280" y="0"/>
                </a:moveTo>
                <a:lnTo>
                  <a:pt x="10627527" y="407823"/>
                </a:lnTo>
                <a:lnTo>
                  <a:pt x="10217247" y="10686638"/>
                </a:lnTo>
                <a:lnTo>
                  <a:pt x="0" y="10278815"/>
                </a:lnTo>
                <a:lnTo>
                  <a:pt x="410280" y="0"/>
                </a:lnTo>
                <a:close/>
              </a:path>
            </a:pathLst>
          </a:custGeom>
          <a:blipFill>
            <a:blip r:embed="rId2"/>
            <a:stretch>
              <a:fillRect l="-39329" t="-8582" r="-2548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3BC0383-80F5-4E85-747E-6BA545569577}"/>
              </a:ext>
            </a:extLst>
          </p:cNvPr>
          <p:cNvGrpSpPr/>
          <p:nvPr/>
        </p:nvGrpSpPr>
        <p:grpSpPr>
          <a:xfrm>
            <a:off x="411808" y="570766"/>
            <a:ext cx="7239000" cy="10058693"/>
            <a:chOff x="411808" y="570766"/>
            <a:chExt cx="7239000" cy="10058693"/>
          </a:xfrm>
        </p:grpSpPr>
        <p:sp>
          <p:nvSpPr>
            <p:cNvPr id="6" name="TextBox 6"/>
            <p:cNvSpPr txBox="1"/>
            <p:nvPr/>
          </p:nvSpPr>
          <p:spPr>
            <a:xfrm>
              <a:off x="411808" y="570766"/>
              <a:ext cx="5745168" cy="57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Nasze cele</a:t>
              </a:r>
              <a:endParaRPr lang="en-US" sz="3600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1808" y="1315819"/>
              <a:ext cx="7239000" cy="9313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W Odlewni </a:t>
              </a:r>
              <a:r>
                <a:rPr lang="pl-PL" sz="1899" dirty="0" err="1">
                  <a:solidFill>
                    <a:srgbClr val="121212"/>
                  </a:solidFill>
                  <a:latin typeface="Plus Jakarta Sans 3"/>
                </a:rPr>
                <a:t>Norlys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 nasze główne cele obejmują kilka kluczowych obszarów</a:t>
              </a:r>
              <a:r>
                <a:rPr lang="en-US" sz="1899" dirty="0">
                  <a:solidFill>
                    <a:srgbClr val="121212"/>
                  </a:solidFill>
                  <a:latin typeface="Plus Jakarta Sans 3"/>
                </a:rPr>
                <a:t>:</a:t>
              </a:r>
            </a:p>
            <a:p>
              <a:pPr>
                <a:lnSpc>
                  <a:spcPts val="2659"/>
                </a:lnSpc>
              </a:pPr>
              <a:r>
                <a:rPr lang="pl-PL" sz="1899" b="1" dirty="0">
                  <a:solidFill>
                    <a:srgbClr val="9D5E39"/>
                  </a:solidFill>
                  <a:latin typeface="Plus Jakarta Sans 3"/>
                </a:rPr>
                <a:t>Zrównoważony rozwój i produkcja przyjazna dla środowiska: 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Podstawowym filarem naszej misji jest przewodzenie zrównoważonemu rozwojowi i priorytetowe traktowanie metod produkcji, które są w harmonii ze środowiskiem. Nasze zaangażowanie w ekologiczne praktyki gwarantuje, że na każdym etapie naszej działalności kierujemy się głębokim poczuciem odpowiedzialności za naszą planetę.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endParaRPr lang="en-US" sz="1899" b="1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Ekspansja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</a:t>
              </a: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rynkowa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:</a:t>
              </a:r>
              <a:r>
                <a:rPr lang="en-US" sz="1899" b="1" dirty="0">
                  <a:solidFill>
                    <a:srgbClr val="121212"/>
                  </a:solidFill>
                  <a:latin typeface="Plus Jakarta Sans 3"/>
                </a:rPr>
                <a:t> 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Naszym celem jest zwiększenie udziału w rynku, zarówno krajowym, jak i międzynarodowym. Aby to osiągnąć, staramy się nawiązywać znaczące partnerstwa z cenionymi firmami z różnych branż. Współpraca ta nie tylko pomaga nam zwiększyć naszą obecność, ale także pozwala nam rozpowszechniać nasz etos zrównoważonego rozwoju w skali globalnej.</a:t>
              </a: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Jednocyfrowy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</a:t>
              </a:r>
              <a:r>
                <a:rPr lang="en-US" sz="1899" b="1" dirty="0" err="1">
                  <a:solidFill>
                    <a:srgbClr val="9D5E39"/>
                  </a:solidFill>
                  <a:latin typeface="Plus Jakarta Sans 3"/>
                </a:rPr>
                <a:t>wynik</a:t>
              </a:r>
              <a:r>
                <a:rPr lang="en-US" sz="1899" b="1" dirty="0">
                  <a:solidFill>
                    <a:srgbClr val="9D5E39"/>
                  </a:solidFill>
                  <a:latin typeface="Plus Jakarta Sans 3"/>
                </a:rPr>
                <a:t> PPM</a:t>
              </a:r>
              <a:r>
                <a:rPr lang="pl-PL" sz="1899" b="1" dirty="0">
                  <a:solidFill>
                    <a:srgbClr val="9D5E39"/>
                  </a:solidFill>
                  <a:latin typeface="Plus Jakarta Sans 3"/>
                </a:rPr>
                <a:t>: </a:t>
              </a:r>
              <a:r>
                <a:rPr lang="pl-PL" sz="1899" dirty="0">
                  <a:solidFill>
                    <a:srgbClr val="121212"/>
                  </a:solidFill>
                  <a:latin typeface="Plus Jakarta Sans 3"/>
                </a:rPr>
                <a:t>Nasze rygorystyczne procesy kontroli jakości i produkcji są ukierunkowane na osiągnięcie jednocyfrowego poziomu PPM. To zobowiązanie do doskonałości zapewnia, że nasze produkty spełniają najwyższe standardy jakości i niezawodności, służąc jako świadectwo naszego zaangażowania w zadowolenie klienta i wydajność produktu.</a:t>
              </a: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  <a:p>
              <a:pPr>
                <a:lnSpc>
                  <a:spcPts val="2659"/>
                </a:lnSpc>
              </a:pPr>
              <a:endParaRPr lang="en-US" sz="1899" dirty="0">
                <a:solidFill>
                  <a:srgbClr val="121212"/>
                </a:solidFill>
                <a:latin typeface="Plus Jakarta Sans 3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808768" y="921543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43F53F7-9BAC-F659-5831-AA49733D4771}"/>
              </a:ext>
            </a:extLst>
          </p:cNvPr>
          <p:cNvSpPr/>
          <p:nvPr/>
        </p:nvSpPr>
        <p:spPr>
          <a:xfrm>
            <a:off x="16808400" y="9216000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1104</Words>
  <Application>Microsoft Office PowerPoint</Application>
  <PresentationFormat>Niestandardowy</PresentationFormat>
  <Paragraphs>75</Paragraphs>
  <Slides>11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Plus Jakarta Sans 3</vt:lpstr>
      <vt:lpstr>Calibri</vt:lpstr>
      <vt:lpstr>Plus Jakarta Sans 2</vt:lpstr>
      <vt:lpstr>Plus Jakarta Sans 1</vt:lpstr>
      <vt:lpstr>Arial</vt:lpstr>
      <vt:lpstr>Plus Jakarta Sans 4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odlewnia</dc:title>
  <dc:creator>Marcin</dc:creator>
  <cp:lastModifiedBy>Paweł Jasnos</cp:lastModifiedBy>
  <cp:revision>12</cp:revision>
  <dcterms:created xsi:type="dcterms:W3CDTF">2006-08-16T00:00:00Z</dcterms:created>
  <dcterms:modified xsi:type="dcterms:W3CDTF">2024-02-20T13:22:03Z</dcterms:modified>
  <dc:identifier>DAFwMAyoYLc</dc:identifier>
</cp:coreProperties>
</file>