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Plus Jakarta Sans 1" panose="020B0604020202020204" charset="-18"/>
      <p:regular r:id="rId13"/>
    </p:embeddedFont>
    <p:embeddedFont>
      <p:font typeface="Plus Jakarta Sans 2" panose="020B0604020202020204" charset="-18"/>
      <p:regular r:id="rId14"/>
    </p:embeddedFont>
    <p:embeddedFont>
      <p:font typeface="Plus Jakarta Sans 3" panose="020B0604020202020204" charset="-18"/>
      <p:regular r:id="rId15"/>
    </p:embeddedFont>
    <p:embeddedFont>
      <p:font typeface="Plus Jakarta Sans 4" panose="020B0604020202020204" charset="-18"/>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5E39"/>
    <a:srgbClr val="8F9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283" autoAdjust="0"/>
  </p:normalViewPr>
  <p:slideViewPr>
    <p:cSldViewPr>
      <p:cViewPr varScale="1">
        <p:scale>
          <a:sx n="49" d="100"/>
          <a:sy n="49" d="100"/>
        </p:scale>
        <p:origin x="7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a:extLst>
              <a:ext uri="{FF2B5EF4-FFF2-40B4-BE49-F238E27FC236}">
                <a16:creationId xmlns:a16="http://schemas.microsoft.com/office/drawing/2014/main" id="{47AE4D97-CC24-4145-9D81-B111624223EF}"/>
              </a:ext>
            </a:extLst>
          </p:cNvPr>
          <p:cNvGrpSpPr/>
          <p:nvPr/>
        </p:nvGrpSpPr>
        <p:grpSpPr>
          <a:xfrm>
            <a:off x="0" y="190500"/>
            <a:ext cx="18288000" cy="10096500"/>
            <a:chOff x="0" y="0"/>
            <a:chExt cx="2123488" cy="2709333"/>
          </a:xfrm>
          <a:solidFill>
            <a:srgbClr val="8F988B"/>
          </a:solidFill>
        </p:grpSpPr>
        <p:sp>
          <p:nvSpPr>
            <p:cNvPr id="13" name="Freeform 4">
              <a:extLst>
                <a:ext uri="{FF2B5EF4-FFF2-40B4-BE49-F238E27FC236}">
                  <a16:creationId xmlns:a16="http://schemas.microsoft.com/office/drawing/2014/main" id="{BDE5A5E2-1CFB-BE12-B211-6C37E0F5D0B3}"/>
                </a:ext>
              </a:extLst>
            </p:cNvPr>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grpFill/>
          </p:spPr>
        </p:sp>
        <p:sp>
          <p:nvSpPr>
            <p:cNvPr id="14" name="TextBox 5">
              <a:extLst>
                <a:ext uri="{FF2B5EF4-FFF2-40B4-BE49-F238E27FC236}">
                  <a16:creationId xmlns:a16="http://schemas.microsoft.com/office/drawing/2014/main" id="{8667C840-E8AD-090E-F55D-A804B086BDEF}"/>
                </a:ext>
              </a:extLst>
            </p:cNvPr>
            <p:cNvSpPr txBox="1"/>
            <p:nvPr/>
          </p:nvSpPr>
          <p:spPr>
            <a:xfrm>
              <a:off x="0" y="-57150"/>
              <a:ext cx="2123488" cy="2766483"/>
            </a:xfrm>
            <a:prstGeom prst="rect">
              <a:avLst/>
            </a:prstGeom>
            <a:grpFill/>
          </p:spPr>
          <p:txBody>
            <a:bodyPr lIns="50800" tIns="50800" rIns="50800" bIns="50800" rtlCol="0" anchor="ctr"/>
            <a:lstStyle/>
            <a:p>
              <a:pPr algn="ctr">
                <a:lnSpc>
                  <a:spcPts val="3640"/>
                </a:lnSpc>
              </a:pPr>
              <a:endParaRPr/>
            </a:p>
          </p:txBody>
        </p:sp>
      </p:grpSp>
      <p:sp>
        <p:nvSpPr>
          <p:cNvPr id="17" name="Freeform 2">
            <a:extLst>
              <a:ext uri="{FF2B5EF4-FFF2-40B4-BE49-F238E27FC236}">
                <a16:creationId xmlns:a16="http://schemas.microsoft.com/office/drawing/2014/main" id="{6780C67C-3BB1-3B26-E0B4-C77C63B2BB65}"/>
              </a:ext>
            </a:extLst>
          </p:cNvPr>
          <p:cNvSpPr/>
          <p:nvPr/>
        </p:nvSpPr>
        <p:spPr>
          <a:xfrm>
            <a:off x="8239575" y="5098597"/>
            <a:ext cx="10048425" cy="5188403"/>
          </a:xfrm>
          <a:custGeom>
            <a:avLst/>
            <a:gdLst/>
            <a:ahLst/>
            <a:cxnLst/>
            <a:rect l="l" t="t" r="r" b="b"/>
            <a:pathLst>
              <a:path w="10048425" h="5188403">
                <a:moveTo>
                  <a:pt x="0" y="0"/>
                </a:moveTo>
                <a:lnTo>
                  <a:pt x="10048425" y="0"/>
                </a:lnTo>
                <a:lnTo>
                  <a:pt x="10048425" y="5188403"/>
                </a:lnTo>
                <a:lnTo>
                  <a:pt x="0" y="5188403"/>
                </a:lnTo>
                <a:lnTo>
                  <a:pt x="0" y="0"/>
                </a:lnTo>
                <a:close/>
              </a:path>
            </a:pathLst>
          </a:custGeom>
          <a:blipFill>
            <a:blip r:embed="rId2"/>
            <a:stretch>
              <a:fillRect/>
            </a:stretch>
          </a:blipFill>
        </p:spPr>
      </p:sp>
      <p:grpSp>
        <p:nvGrpSpPr>
          <p:cNvPr id="2" name="Grupa 1">
            <a:extLst>
              <a:ext uri="{FF2B5EF4-FFF2-40B4-BE49-F238E27FC236}">
                <a16:creationId xmlns:a16="http://schemas.microsoft.com/office/drawing/2014/main" id="{3B4F4170-52FF-BF44-6B7A-2B25903B9269}"/>
              </a:ext>
            </a:extLst>
          </p:cNvPr>
          <p:cNvGrpSpPr/>
          <p:nvPr/>
        </p:nvGrpSpPr>
        <p:grpSpPr>
          <a:xfrm>
            <a:off x="573404" y="2680003"/>
            <a:ext cx="9103995" cy="4252396"/>
            <a:chOff x="573404" y="2680003"/>
            <a:chExt cx="9103995" cy="4252396"/>
          </a:xfrm>
        </p:grpSpPr>
        <p:sp>
          <p:nvSpPr>
            <p:cNvPr id="19" name="TextBox 4">
              <a:extLst>
                <a:ext uri="{FF2B5EF4-FFF2-40B4-BE49-F238E27FC236}">
                  <a16:creationId xmlns:a16="http://schemas.microsoft.com/office/drawing/2014/main" id="{3FD16346-E2E8-5926-09FF-18409C0F89D7}"/>
                </a:ext>
              </a:extLst>
            </p:cNvPr>
            <p:cNvSpPr txBox="1"/>
            <p:nvPr/>
          </p:nvSpPr>
          <p:spPr>
            <a:xfrm>
              <a:off x="573404" y="2680003"/>
              <a:ext cx="9103995" cy="3061656"/>
            </a:xfrm>
            <a:prstGeom prst="rect">
              <a:avLst/>
            </a:prstGeom>
          </p:spPr>
          <p:txBody>
            <a:bodyPr wrap="square" lIns="0" tIns="0" rIns="0" bIns="0" rtlCol="0" anchor="t">
              <a:spAutoFit/>
            </a:bodyPr>
            <a:lstStyle/>
            <a:p>
              <a:pPr>
                <a:lnSpc>
                  <a:spcPts val="12311"/>
                </a:lnSpc>
              </a:pPr>
              <a:r>
                <a:rPr lang="en-US" sz="8793" dirty="0">
                  <a:solidFill>
                    <a:srgbClr val="000000"/>
                  </a:solidFill>
                  <a:latin typeface="Plus Jakarta Sans 1"/>
                </a:rPr>
                <a:t>High-pressure </a:t>
              </a:r>
            </a:p>
            <a:p>
              <a:pPr>
                <a:lnSpc>
                  <a:spcPts val="12311"/>
                </a:lnSpc>
              </a:pPr>
              <a:r>
                <a:rPr lang="en-US" sz="8793" dirty="0">
                  <a:solidFill>
                    <a:srgbClr val="000000"/>
                  </a:solidFill>
                  <a:latin typeface="Plus Jakarta Sans 1"/>
                </a:rPr>
                <a:t>Foundry</a:t>
              </a:r>
            </a:p>
          </p:txBody>
        </p:sp>
        <p:sp>
          <p:nvSpPr>
            <p:cNvPr id="20" name="TextBox 5">
              <a:extLst>
                <a:ext uri="{FF2B5EF4-FFF2-40B4-BE49-F238E27FC236}">
                  <a16:creationId xmlns:a16="http://schemas.microsoft.com/office/drawing/2014/main" id="{8E3BFEFD-56A2-2887-069E-11BE59BA613B}"/>
                </a:ext>
              </a:extLst>
            </p:cNvPr>
            <p:cNvSpPr txBox="1"/>
            <p:nvPr/>
          </p:nvSpPr>
          <p:spPr>
            <a:xfrm>
              <a:off x="573404" y="6274911"/>
              <a:ext cx="6208395" cy="657488"/>
            </a:xfrm>
            <a:prstGeom prst="rect">
              <a:avLst/>
            </a:prstGeom>
          </p:spPr>
          <p:txBody>
            <a:bodyPr wrap="square" lIns="0" tIns="0" rIns="0" bIns="0" rtlCol="0" anchor="t">
              <a:spAutoFit/>
            </a:bodyPr>
            <a:lstStyle/>
            <a:p>
              <a:pPr>
                <a:lnSpc>
                  <a:spcPts val="2660"/>
                </a:lnSpc>
                <a:spcBef>
                  <a:spcPct val="0"/>
                </a:spcBef>
              </a:pPr>
              <a:r>
                <a:rPr lang="en-US" sz="1900" dirty="0">
                  <a:solidFill>
                    <a:srgbClr val="000000"/>
                  </a:solidFill>
                  <a:latin typeface="Plus Jakarta Sans 3" panose="020B0604020202020204" charset="-18"/>
                  <a:cs typeface="Plus Jakarta Sans 3" panose="020B0604020202020204" charset="-18"/>
                </a:rPr>
                <a:t>Proficiency in aluminum alloy die casting,</a:t>
              </a:r>
              <a:br>
                <a:rPr lang="pl-PL" sz="1900" dirty="0">
                  <a:solidFill>
                    <a:srgbClr val="000000"/>
                  </a:solidFill>
                  <a:latin typeface="Plus Jakarta Sans 3" panose="020B0604020202020204" charset="-18"/>
                  <a:cs typeface="Plus Jakarta Sans 3" panose="020B0604020202020204" charset="-18"/>
                </a:rPr>
              </a:br>
              <a:r>
                <a:rPr lang="en-US" sz="1900" dirty="0">
                  <a:solidFill>
                    <a:srgbClr val="000000"/>
                  </a:solidFill>
                  <a:latin typeface="Plus Jakarta Sans 3" panose="020B0604020202020204" charset="-18"/>
                  <a:cs typeface="Plus Jakarta Sans 3" panose="020B0604020202020204" charset="-18"/>
                </a:rPr>
                <a:t>CNC machining, surface treatment and tool making</a:t>
              </a:r>
              <a:r>
                <a:rPr lang="en-US" sz="1900" dirty="0">
                  <a:solidFill>
                    <a:srgbClr val="000000"/>
                  </a:solidFill>
                  <a:latin typeface="Plus Jakarta Sans 2"/>
                </a:rPr>
                <a:t>.</a:t>
              </a:r>
            </a:p>
          </p:txBody>
        </p:sp>
      </p:grpSp>
      <p:sp>
        <p:nvSpPr>
          <p:cNvPr id="21" name="Freeform 3">
            <a:extLst>
              <a:ext uri="{FF2B5EF4-FFF2-40B4-BE49-F238E27FC236}">
                <a16:creationId xmlns:a16="http://schemas.microsoft.com/office/drawing/2014/main" id="{2685A4FD-AC36-E613-14EC-A379256ABE70}"/>
              </a:ext>
            </a:extLst>
          </p:cNvPr>
          <p:cNvSpPr/>
          <p:nvPr/>
        </p:nvSpPr>
        <p:spPr>
          <a:xfrm>
            <a:off x="573405" y="703898"/>
            <a:ext cx="4799076" cy="571704"/>
          </a:xfrm>
          <a:custGeom>
            <a:avLst/>
            <a:gdLst/>
            <a:ahLst/>
            <a:cxnLst/>
            <a:rect l="l" t="t" r="r" b="b"/>
            <a:pathLst>
              <a:path w="4799076" h="571704">
                <a:moveTo>
                  <a:pt x="0" y="0"/>
                </a:moveTo>
                <a:lnTo>
                  <a:pt x="4799076" y="0"/>
                </a:lnTo>
                <a:lnTo>
                  <a:pt x="4799076" y="571704"/>
                </a:lnTo>
                <a:lnTo>
                  <a:pt x="0" y="571704"/>
                </a:lnTo>
                <a:lnTo>
                  <a:pt x="0" y="0"/>
                </a:lnTo>
                <a:close/>
              </a:path>
            </a:pathLst>
          </a:custGeom>
          <a:blipFill>
            <a:blip r:embed="rId3"/>
            <a:stretch>
              <a:fillRect l="-11556" t="-97008" b="-100274"/>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F988B"/>
        </a:solidFill>
        <a:effectLst/>
      </p:bgPr>
    </p:bg>
    <p:spTree>
      <p:nvGrpSpPr>
        <p:cNvPr id="1" name=""/>
        <p:cNvGrpSpPr/>
        <p:nvPr/>
      </p:nvGrpSpPr>
      <p:grpSpPr>
        <a:xfrm>
          <a:off x="0" y="0"/>
          <a:ext cx="0" cy="0"/>
          <a:chOff x="0" y="0"/>
          <a:chExt cx="0" cy="0"/>
        </a:xfrm>
      </p:grpSpPr>
      <p:sp>
        <p:nvSpPr>
          <p:cNvPr id="2" name="TextBox 2"/>
          <p:cNvSpPr txBox="1"/>
          <p:nvPr/>
        </p:nvSpPr>
        <p:spPr>
          <a:xfrm>
            <a:off x="6720075" y="4416710"/>
            <a:ext cx="4847850" cy="1310705"/>
          </a:xfrm>
          <a:prstGeom prst="rect">
            <a:avLst/>
          </a:prstGeom>
        </p:spPr>
        <p:txBody>
          <a:bodyPr lIns="0" tIns="0" rIns="0" bIns="0" rtlCol="0" anchor="t">
            <a:spAutoFit/>
          </a:bodyPr>
          <a:lstStyle/>
          <a:p>
            <a:pPr algn="ctr">
              <a:lnSpc>
                <a:spcPts val="10757"/>
              </a:lnSpc>
            </a:pPr>
            <a:r>
              <a:rPr lang="en-US" sz="7683" dirty="0">
                <a:solidFill>
                  <a:srgbClr val="000000"/>
                </a:solidFill>
                <a:latin typeface="Plus Jakarta Sans 2"/>
              </a:rPr>
              <a:t>Thank You</a:t>
            </a:r>
          </a:p>
        </p:txBody>
      </p:sp>
      <p:sp>
        <p:nvSpPr>
          <p:cNvPr id="3" name="Freeform 3"/>
          <p:cNvSpPr/>
          <p:nvPr/>
        </p:nvSpPr>
        <p:spPr>
          <a:xfrm>
            <a:off x="8239575" y="5098597"/>
            <a:ext cx="10048425" cy="5188403"/>
          </a:xfrm>
          <a:custGeom>
            <a:avLst/>
            <a:gdLst/>
            <a:ahLst/>
            <a:cxnLst/>
            <a:rect l="l" t="t" r="r" b="b"/>
            <a:pathLst>
              <a:path w="10048425" h="5188403">
                <a:moveTo>
                  <a:pt x="0" y="0"/>
                </a:moveTo>
                <a:lnTo>
                  <a:pt x="10048425" y="0"/>
                </a:lnTo>
                <a:lnTo>
                  <a:pt x="10048425" y="5188403"/>
                </a:lnTo>
                <a:lnTo>
                  <a:pt x="0" y="5188403"/>
                </a:lnTo>
                <a:lnTo>
                  <a:pt x="0" y="0"/>
                </a:lnTo>
                <a:close/>
              </a:path>
            </a:pathLst>
          </a:custGeom>
          <a:blipFill>
            <a:blip r:embed="rId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a:off x="8239575" y="5098597"/>
            <a:ext cx="10048425" cy="5188403"/>
          </a:xfrm>
          <a:custGeom>
            <a:avLst/>
            <a:gdLst/>
            <a:ahLst/>
            <a:cxnLst/>
            <a:rect l="l" t="t" r="r" b="b"/>
            <a:pathLst>
              <a:path w="10048425" h="5188403">
                <a:moveTo>
                  <a:pt x="0" y="0"/>
                </a:moveTo>
                <a:lnTo>
                  <a:pt x="10048425" y="0"/>
                </a:lnTo>
                <a:lnTo>
                  <a:pt x="10048425" y="5188403"/>
                </a:lnTo>
                <a:lnTo>
                  <a:pt x="0" y="5188403"/>
                </a:lnTo>
                <a:lnTo>
                  <a:pt x="0" y="0"/>
                </a:lnTo>
                <a:close/>
              </a:path>
            </a:pathLst>
          </a:custGeom>
          <a:blipFill>
            <a:blip r:embed="rId2"/>
            <a:stretch>
              <a:fillRect/>
            </a:stretch>
          </a:blipFill>
        </p:spPr>
      </p:sp>
      <p:sp>
        <p:nvSpPr>
          <p:cNvPr id="5" name="TextBox 5"/>
          <p:cNvSpPr txBox="1"/>
          <p:nvPr/>
        </p:nvSpPr>
        <p:spPr>
          <a:xfrm>
            <a:off x="573596" y="8500116"/>
            <a:ext cx="3051721" cy="892488"/>
          </a:xfrm>
          <a:prstGeom prst="rect">
            <a:avLst/>
          </a:prstGeom>
        </p:spPr>
        <p:txBody>
          <a:bodyPr lIns="0" tIns="0" rIns="0" bIns="0" rtlCol="0" anchor="t">
            <a:spAutoFit/>
          </a:bodyPr>
          <a:lstStyle/>
          <a:p>
            <a:pPr>
              <a:lnSpc>
                <a:spcPts val="2380"/>
              </a:lnSpc>
            </a:pPr>
            <a:r>
              <a:rPr lang="en-US" sz="1700" dirty="0">
                <a:solidFill>
                  <a:srgbClr val="FFFFFF"/>
                </a:solidFill>
                <a:latin typeface="Plus Jakarta Sans 4"/>
              </a:rPr>
              <a:t> </a:t>
            </a:r>
            <a:r>
              <a:rPr lang="en-US" sz="1700" dirty="0" err="1">
                <a:solidFill>
                  <a:srgbClr val="FFFFFF"/>
                </a:solidFill>
                <a:latin typeface="Plus Jakarta Sans 4"/>
              </a:rPr>
              <a:t>Ul</a:t>
            </a:r>
            <a:r>
              <a:rPr lang="en-US" sz="1700" dirty="0">
                <a:solidFill>
                  <a:srgbClr val="FFFFFF"/>
                </a:solidFill>
                <a:latin typeface="Plus Jakarta Sans 4"/>
              </a:rPr>
              <a:t>. </a:t>
            </a:r>
            <a:r>
              <a:rPr lang="en-US" sz="1700" dirty="0" err="1">
                <a:solidFill>
                  <a:srgbClr val="FFFFFF"/>
                </a:solidFill>
                <a:latin typeface="Plus Jakarta Sans 4"/>
              </a:rPr>
              <a:t>Zawiszy</a:t>
            </a:r>
            <a:r>
              <a:rPr lang="en-US" sz="1700" dirty="0">
                <a:solidFill>
                  <a:srgbClr val="FFFFFF"/>
                </a:solidFill>
                <a:latin typeface="Plus Jakarta Sans 4"/>
              </a:rPr>
              <a:t> </a:t>
            </a:r>
            <a:r>
              <a:rPr lang="en-US" sz="1700" dirty="0" err="1">
                <a:solidFill>
                  <a:srgbClr val="FFFFFF"/>
                </a:solidFill>
                <a:latin typeface="Plus Jakarta Sans 4"/>
              </a:rPr>
              <a:t>Czarnego</a:t>
            </a:r>
            <a:r>
              <a:rPr lang="en-US" sz="1700" dirty="0">
                <a:solidFill>
                  <a:srgbClr val="FFFFFF"/>
                </a:solidFill>
                <a:latin typeface="Plus Jakarta Sans 4"/>
              </a:rPr>
              <a:t> 7 </a:t>
            </a:r>
          </a:p>
          <a:p>
            <a:pPr>
              <a:lnSpc>
                <a:spcPts val="2380"/>
              </a:lnSpc>
            </a:pPr>
            <a:r>
              <a:rPr lang="en-US" sz="1700" dirty="0">
                <a:solidFill>
                  <a:srgbClr val="FFFFFF"/>
                </a:solidFill>
                <a:latin typeface="Plus Jakarta Sans 4"/>
              </a:rPr>
              <a:t>33-300 </a:t>
            </a:r>
            <a:r>
              <a:rPr lang="en-US" sz="1700" dirty="0" err="1">
                <a:solidFill>
                  <a:srgbClr val="FFFFFF"/>
                </a:solidFill>
                <a:latin typeface="Plus Jakarta Sans 4"/>
              </a:rPr>
              <a:t>Nowy</a:t>
            </a:r>
            <a:r>
              <a:rPr lang="en-US" sz="1700" dirty="0">
                <a:solidFill>
                  <a:srgbClr val="FFFFFF"/>
                </a:solidFill>
                <a:latin typeface="Plus Jakarta Sans 4"/>
              </a:rPr>
              <a:t> </a:t>
            </a:r>
            <a:r>
              <a:rPr lang="en-US" sz="1700" dirty="0" err="1">
                <a:solidFill>
                  <a:srgbClr val="FFFFFF"/>
                </a:solidFill>
                <a:latin typeface="Plus Jakarta Sans 4"/>
              </a:rPr>
              <a:t>Sącz</a:t>
            </a:r>
            <a:r>
              <a:rPr lang="en-US" sz="1700" dirty="0">
                <a:solidFill>
                  <a:srgbClr val="FFFFFF"/>
                </a:solidFill>
                <a:latin typeface="Plus Jakarta Sans 4"/>
              </a:rPr>
              <a:t> / POLAND </a:t>
            </a:r>
            <a:br>
              <a:rPr lang="pl-PL" sz="1700" dirty="0">
                <a:solidFill>
                  <a:srgbClr val="FFFFFF"/>
                </a:solidFill>
                <a:latin typeface="Plus Jakarta Sans 4"/>
              </a:rPr>
            </a:br>
            <a:r>
              <a:rPr lang="pl-PL" sz="1700" dirty="0">
                <a:solidFill>
                  <a:srgbClr val="FFFFFF"/>
                </a:solidFill>
                <a:latin typeface="Plus Jakarta Sans 4"/>
              </a:rPr>
              <a:t>foundry.norlys.com</a:t>
            </a:r>
            <a:endParaRPr lang="en-US" sz="1700" dirty="0">
              <a:solidFill>
                <a:srgbClr val="FFFFFF"/>
              </a:solidFill>
              <a:latin typeface="Plus Jakarta Sans 4"/>
            </a:endParaRPr>
          </a:p>
        </p:txBody>
      </p:sp>
      <p:sp>
        <p:nvSpPr>
          <p:cNvPr id="6" name="TextBox 6"/>
          <p:cNvSpPr txBox="1"/>
          <p:nvPr/>
        </p:nvSpPr>
        <p:spPr>
          <a:xfrm>
            <a:off x="4082170" y="8500116"/>
            <a:ext cx="2174692" cy="892488"/>
          </a:xfrm>
          <a:prstGeom prst="rect">
            <a:avLst/>
          </a:prstGeom>
        </p:spPr>
        <p:txBody>
          <a:bodyPr wrap="square" lIns="0" tIns="0" rIns="0" bIns="0" rtlCol="0" anchor="t">
            <a:spAutoFit/>
          </a:bodyPr>
          <a:lstStyle/>
          <a:p>
            <a:pPr>
              <a:lnSpc>
                <a:spcPts val="2380"/>
              </a:lnSpc>
            </a:pPr>
            <a:r>
              <a:rPr lang="en-US" sz="1700" dirty="0">
                <a:solidFill>
                  <a:srgbClr val="FFFFFF"/>
                </a:solidFill>
                <a:latin typeface="Plus Jakarta Sans 4"/>
              </a:rPr>
              <a:t>+48 18 449 57 01</a:t>
            </a:r>
          </a:p>
          <a:p>
            <a:pPr>
              <a:lnSpc>
                <a:spcPts val="2380"/>
              </a:lnSpc>
            </a:pPr>
            <a:r>
              <a:rPr lang="en-US" sz="1700" dirty="0">
                <a:solidFill>
                  <a:srgbClr val="FFFFFF"/>
                </a:solidFill>
                <a:latin typeface="Plus Jakarta Sans 4"/>
              </a:rPr>
              <a:t> +48 18/ 449 57 00 </a:t>
            </a:r>
          </a:p>
          <a:p>
            <a:pPr>
              <a:lnSpc>
                <a:spcPts val="2380"/>
              </a:lnSpc>
              <a:spcBef>
                <a:spcPct val="0"/>
              </a:spcBef>
            </a:pPr>
            <a:r>
              <a:rPr lang="en-US" sz="1700" dirty="0">
                <a:solidFill>
                  <a:srgbClr val="FFFFFF"/>
                </a:solidFill>
                <a:latin typeface="Plus Jakarta Sans 4"/>
              </a:rPr>
              <a:t> </a:t>
            </a:r>
            <a:r>
              <a:rPr lang="en-US" sz="1700" dirty="0" err="1">
                <a:solidFill>
                  <a:srgbClr val="FFFFFF"/>
                </a:solidFill>
                <a:latin typeface="Plus Jakarta Sans 4"/>
              </a:rPr>
              <a:t>odlewnia@norlys.p</a:t>
            </a:r>
            <a:r>
              <a:rPr lang="pl-PL" sz="1700" dirty="0">
                <a:solidFill>
                  <a:srgbClr val="FFFFFF"/>
                </a:solidFill>
                <a:latin typeface="Plus Jakarta Sans 4"/>
              </a:rPr>
              <a:t>l</a:t>
            </a:r>
            <a:endParaRPr lang="en-US" sz="1700" dirty="0">
              <a:solidFill>
                <a:srgbClr val="FFFFFF"/>
              </a:solidFill>
              <a:latin typeface="Plus Jakarta Sans 4"/>
            </a:endParaRPr>
          </a:p>
        </p:txBody>
      </p:sp>
      <p:sp>
        <p:nvSpPr>
          <p:cNvPr id="7" name="Freeform 3">
            <a:extLst>
              <a:ext uri="{FF2B5EF4-FFF2-40B4-BE49-F238E27FC236}">
                <a16:creationId xmlns:a16="http://schemas.microsoft.com/office/drawing/2014/main" id="{67368018-5876-12F8-BF26-EFCBE6FFEDA7}"/>
              </a:ext>
            </a:extLst>
          </p:cNvPr>
          <p:cNvSpPr/>
          <p:nvPr/>
        </p:nvSpPr>
        <p:spPr>
          <a:xfrm>
            <a:off x="573596" y="703763"/>
            <a:ext cx="4751419" cy="575662"/>
          </a:xfrm>
          <a:custGeom>
            <a:avLst/>
            <a:gdLst/>
            <a:ahLst/>
            <a:cxnLst/>
            <a:rect l="l" t="t" r="r" b="b"/>
            <a:pathLst>
              <a:path w="4751419" h="575662">
                <a:moveTo>
                  <a:pt x="0" y="0"/>
                </a:moveTo>
                <a:lnTo>
                  <a:pt x="4751419" y="0"/>
                </a:lnTo>
                <a:lnTo>
                  <a:pt x="4751419" y="575663"/>
                </a:lnTo>
                <a:lnTo>
                  <a:pt x="0" y="575663"/>
                </a:lnTo>
                <a:lnTo>
                  <a:pt x="0" y="0"/>
                </a:lnTo>
                <a:close/>
              </a:path>
            </a:pathLst>
          </a:custGeom>
          <a:blipFill>
            <a:blip r:embed="rId3"/>
            <a:stretch>
              <a:fillRect l="-11680" t="-97476" b="-95156"/>
            </a:stretch>
          </a:blipFill>
          <a:ln cap="sq">
            <a:noFill/>
            <a:prstDash val="solid"/>
            <a:miter/>
          </a:ln>
        </p:spPr>
      </p:sp>
      <p:sp>
        <p:nvSpPr>
          <p:cNvPr id="8" name="TextBox 4">
            <a:extLst>
              <a:ext uri="{FF2B5EF4-FFF2-40B4-BE49-F238E27FC236}">
                <a16:creationId xmlns:a16="http://schemas.microsoft.com/office/drawing/2014/main" id="{88852D0C-704A-F8E7-BAAA-ECBEF095D1B8}"/>
              </a:ext>
            </a:extLst>
          </p:cNvPr>
          <p:cNvSpPr txBox="1"/>
          <p:nvPr/>
        </p:nvSpPr>
        <p:spPr>
          <a:xfrm>
            <a:off x="304800" y="6164675"/>
            <a:ext cx="5562600" cy="1605311"/>
          </a:xfrm>
          <a:prstGeom prst="rect">
            <a:avLst/>
          </a:prstGeom>
        </p:spPr>
        <p:txBody>
          <a:bodyPr wrap="square" lIns="0" tIns="0" rIns="0" bIns="0" rtlCol="0" anchor="t">
            <a:spAutoFit/>
          </a:bodyPr>
          <a:lstStyle/>
          <a:p>
            <a:pPr algn="ctr">
              <a:lnSpc>
                <a:spcPts val="13859"/>
              </a:lnSpc>
            </a:pPr>
            <a:r>
              <a:rPr lang="en-US" sz="9899" dirty="0">
                <a:solidFill>
                  <a:srgbClr val="FFFFFF"/>
                </a:solidFill>
                <a:latin typeface="Plus Jakarta Sans 1"/>
              </a:rPr>
              <a:t>Contact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62617" y="0"/>
            <a:ext cx="10225383" cy="10287000"/>
          </a:xfrm>
          <a:custGeom>
            <a:avLst/>
            <a:gdLst/>
            <a:ahLst/>
            <a:cxnLst/>
            <a:rect l="l" t="t" r="r" b="b"/>
            <a:pathLst>
              <a:path w="10225383" h="10287000">
                <a:moveTo>
                  <a:pt x="0" y="0"/>
                </a:moveTo>
                <a:lnTo>
                  <a:pt x="10225383" y="0"/>
                </a:lnTo>
                <a:lnTo>
                  <a:pt x="10225383" y="10287000"/>
                </a:lnTo>
                <a:lnTo>
                  <a:pt x="0" y="10287000"/>
                </a:lnTo>
                <a:lnTo>
                  <a:pt x="0" y="0"/>
                </a:lnTo>
                <a:close/>
              </a:path>
            </a:pathLst>
          </a:custGeom>
          <a:blipFill>
            <a:blip r:embed="rId2"/>
            <a:stretch>
              <a:fillRect l="-201" r="-50702"/>
            </a:stretch>
          </a:blipFill>
        </p:spPr>
      </p:sp>
      <p:grpSp>
        <p:nvGrpSpPr>
          <p:cNvPr id="3" name="Group 3"/>
          <p:cNvGrpSpPr/>
          <p:nvPr/>
        </p:nvGrpSpPr>
        <p:grpSpPr>
          <a:xfrm>
            <a:off x="0" y="0"/>
            <a:ext cx="8062617" cy="10287000"/>
            <a:chOff x="0" y="0"/>
            <a:chExt cx="2123488" cy="2709333"/>
          </a:xfrm>
        </p:grpSpPr>
        <p:sp>
          <p:nvSpPr>
            <p:cNvPr id="4" name="Freeform 4"/>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5" name="TextBox 5"/>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16809024" y="92158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a:stretch>
              <a:fillRect/>
            </a:stretch>
          </a:blipFill>
        </p:spPr>
      </p:sp>
      <p:grpSp>
        <p:nvGrpSpPr>
          <p:cNvPr id="7" name="Group 7"/>
          <p:cNvGrpSpPr/>
          <p:nvPr/>
        </p:nvGrpSpPr>
        <p:grpSpPr>
          <a:xfrm>
            <a:off x="411808" y="3346977"/>
            <a:ext cx="7239000" cy="3593046"/>
            <a:chOff x="0" y="-76200"/>
            <a:chExt cx="9652000" cy="4790727"/>
          </a:xfrm>
        </p:grpSpPr>
        <p:sp>
          <p:nvSpPr>
            <p:cNvPr id="8" name="TextBox 8"/>
            <p:cNvSpPr txBox="1"/>
            <p:nvPr/>
          </p:nvSpPr>
          <p:spPr>
            <a:xfrm>
              <a:off x="0" y="-76200"/>
              <a:ext cx="7677820" cy="805178"/>
            </a:xfrm>
            <a:prstGeom prst="rect">
              <a:avLst/>
            </a:prstGeom>
          </p:spPr>
          <p:txBody>
            <a:bodyPr lIns="0" tIns="0" rIns="0" bIns="0" rtlCol="0" anchor="t">
              <a:spAutoFit/>
            </a:bodyPr>
            <a:lstStyle/>
            <a:p>
              <a:pPr>
                <a:lnSpc>
                  <a:spcPts val="5040"/>
                </a:lnSpc>
              </a:pPr>
              <a:r>
                <a:rPr lang="en-US" sz="3600" dirty="0">
                  <a:solidFill>
                    <a:srgbClr val="9D5E39"/>
                  </a:solidFill>
                  <a:latin typeface="Plus Jakarta Sans 2"/>
                </a:rPr>
                <a:t>About  Us</a:t>
              </a:r>
            </a:p>
          </p:txBody>
        </p:sp>
        <p:sp>
          <p:nvSpPr>
            <p:cNvPr id="9" name="TextBox 9"/>
            <p:cNvSpPr txBox="1"/>
            <p:nvPr/>
          </p:nvSpPr>
          <p:spPr>
            <a:xfrm>
              <a:off x="0" y="1067889"/>
              <a:ext cx="9652000" cy="3646638"/>
            </a:xfrm>
            <a:prstGeom prst="rect">
              <a:avLst/>
            </a:prstGeom>
          </p:spPr>
          <p:txBody>
            <a:bodyPr lIns="0" tIns="0" rIns="0" bIns="0" rtlCol="0" anchor="t">
              <a:spAutoFit/>
            </a:bodyPr>
            <a:lstStyle/>
            <a:p>
              <a:pPr>
                <a:lnSpc>
                  <a:spcPts val="2660"/>
                </a:lnSpc>
              </a:pPr>
              <a:r>
                <a:rPr lang="en-US" sz="1900" cap="small" dirty="0">
                  <a:solidFill>
                    <a:srgbClr val="121212"/>
                  </a:solidFill>
                  <a:latin typeface="Plus Jakarta Sans 3"/>
                </a:rPr>
                <a:t>Norlys</a:t>
              </a:r>
              <a:r>
                <a:rPr lang="en-US" sz="1900" dirty="0">
                  <a:solidFill>
                    <a:srgbClr val="121212"/>
                  </a:solidFill>
                  <a:latin typeface="Plus Jakarta Sans 3"/>
                </a:rPr>
                <a:t> has been specializing in the production of outdoor lighting for years and its history begins in Norway. From the very beginning, durability, resistance to severe weather  conditions and highest quality were the most important for us</a:t>
              </a:r>
              <a:r>
                <a:rPr lang="pl-PL" sz="1900" dirty="0">
                  <a:solidFill>
                    <a:srgbClr val="121212"/>
                  </a:solidFill>
                  <a:latin typeface="Plus Jakarta Sans 3"/>
                </a:rPr>
                <a:t> </a:t>
              </a:r>
              <a:r>
                <a:rPr lang="en-US" sz="1900" dirty="0">
                  <a:solidFill>
                    <a:srgbClr val="121212"/>
                  </a:solidFill>
                  <a:latin typeface="Plus Jakarta Sans 3"/>
                </a:rPr>
                <a:t>and that is why in 2012 our</a:t>
              </a:r>
              <a:r>
                <a:rPr lang="pl-PL" sz="1900" dirty="0">
                  <a:solidFill>
                    <a:srgbClr val="121212"/>
                  </a:solidFill>
                  <a:latin typeface="Plus Jakarta Sans 3"/>
                </a:rPr>
                <a:t> </a:t>
              </a:r>
              <a:r>
                <a:rPr lang="en-US" sz="1900" dirty="0">
                  <a:solidFill>
                    <a:srgbClr val="9D5E39"/>
                  </a:solidFill>
                  <a:latin typeface="Plus Jakarta Sans 3"/>
                </a:rPr>
                <a:t> </a:t>
              </a:r>
              <a:r>
                <a:rPr lang="en-US" sz="1900" cap="small" dirty="0">
                  <a:solidFill>
                    <a:srgbClr val="9D5E39"/>
                  </a:solidFill>
                  <a:latin typeface="Plus Jakarta Sans 3"/>
                </a:rPr>
                <a:t>High- pressure Foundry</a:t>
              </a:r>
              <a:r>
                <a:rPr lang="en-US" sz="1900" cap="small" dirty="0">
                  <a:solidFill>
                    <a:srgbClr val="121212"/>
                  </a:solidFill>
                  <a:latin typeface="Plus Jakarta Sans 3"/>
                </a:rPr>
                <a:t> </a:t>
              </a:r>
              <a:r>
                <a:rPr lang="en-US" sz="1900" dirty="0">
                  <a:solidFill>
                    <a:srgbClr val="121212"/>
                  </a:solidFill>
                  <a:latin typeface="Plus Jakarta Sans 3"/>
                </a:rPr>
                <a:t>was established . </a:t>
              </a:r>
              <a:r>
                <a:rPr lang="en-US" sz="1900" dirty="0">
                  <a:latin typeface="Plus Jakarta Sans 3" panose="020B0604020202020204" charset="-18"/>
                  <a:cs typeface="Plus Jakarta Sans 3" panose="020B0604020202020204" charset="-18"/>
                </a:rPr>
                <a:t>Today, we specialize in the production of complex castings of lighting fixtures, automotive parts</a:t>
              </a:r>
              <a:r>
                <a:rPr lang="pl-PL" sz="1900" dirty="0">
                  <a:latin typeface="Plus Jakarta Sans 3" panose="020B0604020202020204" charset="-18"/>
                  <a:cs typeface="Plus Jakarta Sans 3" panose="020B0604020202020204" charset="-18"/>
                </a:rPr>
                <a:t> </a:t>
              </a:r>
              <a:r>
                <a:rPr lang="en-US" sz="1900" dirty="0">
                  <a:latin typeface="Plus Jakarta Sans 3" panose="020B0604020202020204" charset="-18"/>
                  <a:cs typeface="Plus Jakarta Sans 3" panose="020B0604020202020204" charset="-18"/>
                </a:rPr>
                <a:t> but not only.</a:t>
              </a:r>
              <a:br>
                <a:rPr lang="en-US" sz="1800" i="1" u="sng" kern="1200" dirty="0">
                  <a:solidFill>
                    <a:srgbClr val="121212"/>
                  </a:solidFill>
                  <a:effectLst/>
                  <a:latin typeface="Plus Jakarta Sans 3" panose="020B0604020202020204" charset="-18"/>
                  <a:ea typeface="+mn-ea"/>
                  <a:cs typeface="+mn-cs"/>
                </a:rPr>
              </a:br>
              <a:endParaRPr lang="en-US" sz="1900" dirty="0">
                <a:solidFill>
                  <a:srgbClr val="121212"/>
                </a:solidFill>
                <a:latin typeface="Plus Jakarta Sans 3"/>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8FD8F003-F15C-52A0-538B-C59ED88F396E}"/>
              </a:ext>
            </a:extLst>
          </p:cNvPr>
          <p:cNvSpPr/>
          <p:nvPr/>
        </p:nvSpPr>
        <p:spPr>
          <a:xfrm>
            <a:off x="8062616" y="0"/>
            <a:ext cx="10225383" cy="10287000"/>
          </a:xfrm>
          <a:custGeom>
            <a:avLst/>
            <a:gdLst/>
            <a:ahLst/>
            <a:cxnLst/>
            <a:rect l="l" t="t" r="r" b="b"/>
            <a:pathLst>
              <a:path w="10225383" h="10287000">
                <a:moveTo>
                  <a:pt x="0" y="0"/>
                </a:moveTo>
                <a:lnTo>
                  <a:pt x="10225383" y="0"/>
                </a:lnTo>
                <a:lnTo>
                  <a:pt x="10225383" y="10287000"/>
                </a:lnTo>
                <a:lnTo>
                  <a:pt x="0" y="10287000"/>
                </a:lnTo>
                <a:lnTo>
                  <a:pt x="0" y="0"/>
                </a:lnTo>
                <a:close/>
              </a:path>
            </a:pathLst>
          </a:custGeom>
          <a:blipFill>
            <a:blip r:embed="rId2"/>
            <a:stretch>
              <a:fillRect t="-30549" b="-19489"/>
            </a:stretch>
          </a:blipFill>
        </p:spPr>
      </p:sp>
      <p:grpSp>
        <p:nvGrpSpPr>
          <p:cNvPr id="3" name="Group 3"/>
          <p:cNvGrpSpPr/>
          <p:nvPr/>
        </p:nvGrpSpPr>
        <p:grpSpPr>
          <a:xfrm>
            <a:off x="0" y="0"/>
            <a:ext cx="8062617" cy="10287000"/>
            <a:chOff x="0" y="0"/>
            <a:chExt cx="2123488" cy="2709333"/>
          </a:xfrm>
        </p:grpSpPr>
        <p:sp>
          <p:nvSpPr>
            <p:cNvPr id="4" name="Freeform 4"/>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5" name="TextBox 5"/>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grpSp>
        <p:nvGrpSpPr>
          <p:cNvPr id="2" name="Grupa 1">
            <a:extLst>
              <a:ext uri="{FF2B5EF4-FFF2-40B4-BE49-F238E27FC236}">
                <a16:creationId xmlns:a16="http://schemas.microsoft.com/office/drawing/2014/main" id="{9A63C582-C758-3573-DF4E-36067C0A7BC5}"/>
              </a:ext>
            </a:extLst>
          </p:cNvPr>
          <p:cNvGrpSpPr/>
          <p:nvPr/>
        </p:nvGrpSpPr>
        <p:grpSpPr>
          <a:xfrm>
            <a:off x="411808" y="1092475"/>
            <a:ext cx="7239000" cy="8615685"/>
            <a:chOff x="411808" y="1092475"/>
            <a:chExt cx="7239000" cy="8615685"/>
          </a:xfrm>
        </p:grpSpPr>
        <p:sp>
          <p:nvSpPr>
            <p:cNvPr id="7" name="TextBox 7"/>
            <p:cNvSpPr txBox="1"/>
            <p:nvPr/>
          </p:nvSpPr>
          <p:spPr>
            <a:xfrm>
              <a:off x="411808" y="1092475"/>
              <a:ext cx="6273605" cy="603885"/>
            </a:xfrm>
            <a:prstGeom prst="rect">
              <a:avLst/>
            </a:prstGeom>
          </p:spPr>
          <p:txBody>
            <a:bodyPr lIns="0" tIns="0" rIns="0" bIns="0" rtlCol="0" anchor="t">
              <a:spAutoFit/>
            </a:bodyPr>
            <a:lstStyle/>
            <a:p>
              <a:pPr>
                <a:lnSpc>
                  <a:spcPts val="5039"/>
                </a:lnSpc>
              </a:pPr>
              <a:r>
                <a:rPr lang="en-US" sz="3599" dirty="0">
                  <a:solidFill>
                    <a:srgbClr val="9D5E39"/>
                  </a:solidFill>
                  <a:latin typeface="Plus Jakarta Sans 2"/>
                </a:rPr>
                <a:t>We are experts in</a:t>
              </a:r>
            </a:p>
          </p:txBody>
        </p:sp>
        <p:sp>
          <p:nvSpPr>
            <p:cNvPr id="8" name="TextBox 8"/>
            <p:cNvSpPr txBox="1"/>
            <p:nvPr/>
          </p:nvSpPr>
          <p:spPr>
            <a:xfrm>
              <a:off x="411808" y="1724501"/>
              <a:ext cx="7239000" cy="7983659"/>
            </a:xfrm>
            <a:prstGeom prst="rect">
              <a:avLst/>
            </a:prstGeom>
          </p:spPr>
          <p:txBody>
            <a:bodyPr lIns="0" tIns="0" rIns="0" bIns="0" rtlCol="0" anchor="t">
              <a:spAutoFit/>
            </a:bodyPr>
            <a:lstStyle/>
            <a:p>
              <a:pPr>
                <a:lnSpc>
                  <a:spcPts val="2520"/>
                </a:lnSpc>
              </a:pPr>
              <a:r>
                <a:rPr lang="en-US" sz="1800" dirty="0">
                  <a:solidFill>
                    <a:srgbClr val="121212"/>
                  </a:solidFill>
                  <a:latin typeface="Plus Jakarta Sans 3"/>
                </a:rPr>
                <a:t>At our core, we are masters in a multitude of essential processes:</a:t>
              </a:r>
            </a:p>
            <a:p>
              <a:pPr>
                <a:lnSpc>
                  <a:spcPts val="2520"/>
                </a:lnSpc>
              </a:pPr>
              <a:r>
                <a:rPr lang="en-US" sz="1800" b="1" dirty="0">
                  <a:solidFill>
                    <a:srgbClr val="9D5E39"/>
                  </a:solidFill>
                  <a:latin typeface="Plus Jakarta Sans 3"/>
                </a:rPr>
                <a:t>Die Casting</a:t>
              </a:r>
            </a:p>
            <a:p>
              <a:pPr>
                <a:lnSpc>
                  <a:spcPts val="2520"/>
                </a:lnSpc>
              </a:pPr>
              <a:r>
                <a:rPr lang="en-US" sz="1800" b="1" dirty="0">
                  <a:solidFill>
                    <a:srgbClr val="9D5E39"/>
                  </a:solidFill>
                  <a:latin typeface="Plus Jakarta Sans 3"/>
                </a:rPr>
                <a:t>Shot-blasting</a:t>
              </a:r>
            </a:p>
            <a:p>
              <a:pPr>
                <a:lnSpc>
                  <a:spcPts val="2520"/>
                </a:lnSpc>
              </a:pPr>
              <a:r>
                <a:rPr lang="en-US" sz="1800" b="1" dirty="0">
                  <a:solidFill>
                    <a:srgbClr val="9D5E39"/>
                  </a:solidFill>
                  <a:latin typeface="Plus Jakarta Sans 3"/>
                </a:rPr>
                <a:t>Vibro-abrasive</a:t>
              </a:r>
            </a:p>
            <a:p>
              <a:pPr>
                <a:lnSpc>
                  <a:spcPts val="2520"/>
                </a:lnSpc>
              </a:pPr>
              <a:r>
                <a:rPr lang="en-US" sz="1800" b="1" dirty="0">
                  <a:solidFill>
                    <a:srgbClr val="9D5E39"/>
                  </a:solidFill>
                  <a:latin typeface="Plus Jakarta Sans 3"/>
                </a:rPr>
                <a:t>CNC Machining</a:t>
              </a:r>
            </a:p>
            <a:p>
              <a:pPr>
                <a:lnSpc>
                  <a:spcPts val="2520"/>
                </a:lnSpc>
              </a:pPr>
              <a:r>
                <a:rPr lang="en-US" sz="1800" b="1" dirty="0">
                  <a:solidFill>
                    <a:srgbClr val="9D5E39"/>
                  </a:solidFill>
                  <a:latin typeface="Plus Jakarta Sans 3"/>
                </a:rPr>
                <a:t>Washing</a:t>
              </a:r>
            </a:p>
            <a:p>
              <a:pPr>
                <a:lnSpc>
                  <a:spcPts val="2520"/>
                </a:lnSpc>
              </a:pPr>
              <a:r>
                <a:rPr lang="en-US" sz="1800" b="1" dirty="0">
                  <a:solidFill>
                    <a:srgbClr val="9D5E39"/>
                  </a:solidFill>
                  <a:latin typeface="Plus Jakarta Sans 3"/>
                </a:rPr>
                <a:t>Individual Packaging</a:t>
              </a:r>
              <a:br>
                <a:rPr lang="pl-PL" sz="1800" b="1" dirty="0">
                  <a:solidFill>
                    <a:srgbClr val="9D5E39"/>
                  </a:solidFill>
                  <a:latin typeface="Plus Jakarta Sans 3"/>
                </a:rPr>
              </a:br>
              <a:r>
                <a:rPr lang="pl-PL" sz="1800" b="1" dirty="0">
                  <a:solidFill>
                    <a:srgbClr val="9D5E39"/>
                  </a:solidFill>
                  <a:latin typeface="Plus Jakarta Sans 3"/>
                </a:rPr>
                <a:t>Assembly</a:t>
              </a:r>
              <a:endParaRPr lang="en-US" sz="1800" b="1" dirty="0">
                <a:solidFill>
                  <a:srgbClr val="9D5E39"/>
                </a:solidFill>
                <a:latin typeface="Plus Jakarta Sans 3"/>
              </a:endParaRPr>
            </a:p>
            <a:p>
              <a:pPr>
                <a:lnSpc>
                  <a:spcPts val="2520"/>
                </a:lnSpc>
              </a:pPr>
              <a:endParaRPr lang="en-US" sz="1800" dirty="0">
                <a:solidFill>
                  <a:srgbClr val="9D5E39"/>
                </a:solidFill>
                <a:latin typeface="Plus Jakarta Sans 3"/>
              </a:endParaRPr>
            </a:p>
            <a:p>
              <a:pPr>
                <a:lnSpc>
                  <a:spcPts val="2520"/>
                </a:lnSpc>
              </a:pPr>
              <a:r>
                <a:rPr lang="en-US" sz="1800" dirty="0">
                  <a:solidFill>
                    <a:srgbClr val="121212"/>
                  </a:solidFill>
                  <a:latin typeface="Plus Jakarta Sans 3"/>
                </a:rPr>
                <a:t>We also offer external surface protection options to enhance the durability and aesthetics of our products:</a:t>
              </a:r>
            </a:p>
            <a:p>
              <a:pPr>
                <a:lnSpc>
                  <a:spcPts val="2520"/>
                </a:lnSpc>
              </a:pPr>
              <a:r>
                <a:rPr lang="en-US" sz="1800" b="1" dirty="0">
                  <a:solidFill>
                    <a:srgbClr val="9D5E39"/>
                  </a:solidFill>
                  <a:latin typeface="Plus Jakarta Sans 3"/>
                </a:rPr>
                <a:t>Passivation:</a:t>
              </a:r>
              <a:r>
                <a:rPr lang="en-US" sz="1800" dirty="0">
                  <a:solidFill>
                    <a:srgbClr val="121212"/>
                  </a:solidFill>
                  <a:latin typeface="Plus Jakarta Sans 3"/>
                </a:rPr>
                <a:t> Safeguarding against corrosion, ensuring longevity.</a:t>
              </a:r>
            </a:p>
            <a:p>
              <a:pPr>
                <a:lnSpc>
                  <a:spcPts val="2520"/>
                </a:lnSpc>
              </a:pPr>
              <a:r>
                <a:rPr lang="en-US" sz="1800" b="1" dirty="0">
                  <a:solidFill>
                    <a:srgbClr val="9D5E39"/>
                  </a:solidFill>
                  <a:latin typeface="Plus Jakarta Sans 3"/>
                </a:rPr>
                <a:t>Impregnation:</a:t>
              </a:r>
              <a:r>
                <a:rPr lang="en-US" sz="1800" b="1" dirty="0">
                  <a:solidFill>
                    <a:srgbClr val="121212"/>
                  </a:solidFill>
                  <a:latin typeface="Plus Jakarta Sans 3"/>
                </a:rPr>
                <a:t> </a:t>
              </a:r>
              <a:r>
                <a:rPr lang="en-US" sz="1800" dirty="0">
                  <a:solidFill>
                    <a:srgbClr val="121212"/>
                  </a:solidFill>
                  <a:latin typeface="Plus Jakarta Sans 3"/>
                </a:rPr>
                <a:t>Enhancing structural integrity for long-lasting performance.</a:t>
              </a:r>
            </a:p>
            <a:p>
              <a:pPr>
                <a:lnSpc>
                  <a:spcPts val="2520"/>
                </a:lnSpc>
              </a:pPr>
              <a:r>
                <a:rPr lang="en-US" sz="1800" b="1" dirty="0">
                  <a:solidFill>
                    <a:srgbClr val="9D5E39"/>
                  </a:solidFill>
                  <a:latin typeface="Plus Jakarta Sans 3"/>
                </a:rPr>
                <a:t>Anodizing:</a:t>
              </a:r>
              <a:r>
                <a:rPr lang="en-US" sz="1800" b="1" dirty="0">
                  <a:solidFill>
                    <a:srgbClr val="121212"/>
                  </a:solidFill>
                  <a:latin typeface="Plus Jakarta Sans 3"/>
                </a:rPr>
                <a:t> </a:t>
              </a:r>
              <a:r>
                <a:rPr lang="en-US" sz="1800" dirty="0">
                  <a:solidFill>
                    <a:srgbClr val="121212"/>
                  </a:solidFill>
                  <a:latin typeface="Plus Jakarta Sans 3"/>
                </a:rPr>
                <a:t>Elevating the appearance and resilience of our creations.</a:t>
              </a:r>
            </a:p>
            <a:p>
              <a:pPr>
                <a:lnSpc>
                  <a:spcPts val="2520"/>
                </a:lnSpc>
              </a:pPr>
              <a:endParaRPr lang="en-US" sz="1800" dirty="0">
                <a:solidFill>
                  <a:srgbClr val="121212"/>
                </a:solidFill>
                <a:latin typeface="Plus Jakarta Sans 3"/>
              </a:endParaRPr>
            </a:p>
            <a:p>
              <a:pPr>
                <a:lnSpc>
                  <a:spcPts val="2520"/>
                </a:lnSpc>
              </a:pPr>
              <a:r>
                <a:rPr lang="en-US" sz="1800" dirty="0">
                  <a:solidFill>
                    <a:srgbClr val="121212"/>
                  </a:solidFill>
                  <a:latin typeface="Plus Jakarta Sans 3"/>
                </a:rPr>
                <a:t>At </a:t>
              </a:r>
              <a:r>
                <a:rPr lang="pl-PL" sz="1800" cap="small" dirty="0" err="1">
                  <a:solidFill>
                    <a:srgbClr val="121212"/>
                  </a:solidFill>
                  <a:latin typeface="Plus Jakarta Sans 3"/>
                </a:rPr>
                <a:t>Norlys</a:t>
              </a:r>
              <a:r>
                <a:rPr lang="pl-PL" sz="1800" cap="small" dirty="0">
                  <a:solidFill>
                    <a:srgbClr val="121212"/>
                  </a:solidFill>
                  <a:latin typeface="Plus Jakarta Sans 3"/>
                </a:rPr>
                <a:t> </a:t>
              </a:r>
              <a:r>
                <a:rPr lang="pl-PL" sz="1800" cap="small" dirty="0" err="1">
                  <a:solidFill>
                    <a:srgbClr val="121212"/>
                  </a:solidFill>
                  <a:latin typeface="Plus Jakarta Sans 3"/>
                </a:rPr>
                <a:t>Foundry</a:t>
              </a:r>
              <a:r>
                <a:rPr lang="en-US" sz="1800" dirty="0">
                  <a:solidFill>
                    <a:srgbClr val="121212"/>
                  </a:solidFill>
                  <a:latin typeface="Plus Jakarta Sans 3"/>
                </a:rPr>
                <a:t>, precision is our forte. We specialize in crafting intricate aluminum casts, including those for the</a:t>
              </a:r>
              <a:r>
                <a:rPr lang="pl-PL" sz="1800" dirty="0">
                  <a:solidFill>
                    <a:srgbClr val="121212"/>
                  </a:solidFill>
                  <a:latin typeface="Plus Jakarta Sans 3"/>
                </a:rPr>
                <a:t> </a:t>
              </a:r>
              <a:r>
                <a:rPr lang="en-US" sz="1800" dirty="0">
                  <a:solidFill>
                    <a:srgbClr val="121212"/>
                  </a:solidFill>
                  <a:latin typeface="Plus Jakarta Sans 3"/>
                </a:rPr>
                <a:t>demanding automotive industry. Our comprehensive approach covers everything from raw, rugged castings to meticulously pre-machined components and high</a:t>
              </a:r>
              <a:r>
                <a:rPr lang="pl-PL" sz="1800" dirty="0">
                  <a:solidFill>
                    <a:srgbClr val="121212"/>
                  </a:solidFill>
                  <a:latin typeface="Plus Jakarta Sans 3"/>
                </a:rPr>
                <a:t> </a:t>
              </a:r>
              <a:r>
                <a:rPr lang="en-US" sz="1800" dirty="0">
                  <a:solidFill>
                    <a:srgbClr val="121212"/>
                  </a:solidFill>
                  <a:latin typeface="Plus Jakarta Sans 3"/>
                </a:rPr>
                <a:t>end CNC machined parts, offering a complete spectrum of solutions. We're your go-to source for unparalleled craftsmanship and versatility in the world of aluminum casting. </a:t>
              </a:r>
            </a:p>
          </p:txBody>
        </p:sp>
      </p:grpSp>
      <p:sp>
        <p:nvSpPr>
          <p:cNvPr id="15" name="Freeform 6">
            <a:extLst>
              <a:ext uri="{FF2B5EF4-FFF2-40B4-BE49-F238E27FC236}">
                <a16:creationId xmlns:a16="http://schemas.microsoft.com/office/drawing/2014/main" id="{3C545FB6-9CF0-AADD-0260-8C616A27E69D}"/>
              </a:ext>
            </a:extLst>
          </p:cNvPr>
          <p:cNvSpPr/>
          <p:nvPr/>
        </p:nvSpPr>
        <p:spPr>
          <a:xfrm>
            <a:off x="16809024" y="92158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28718" y="0"/>
            <a:ext cx="14059282" cy="10287000"/>
          </a:xfrm>
          <a:custGeom>
            <a:avLst/>
            <a:gdLst/>
            <a:ahLst/>
            <a:cxnLst/>
            <a:rect l="l" t="t" r="r" b="b"/>
            <a:pathLst>
              <a:path w="14059282" h="10287000">
                <a:moveTo>
                  <a:pt x="0" y="0"/>
                </a:moveTo>
                <a:lnTo>
                  <a:pt x="14059282" y="0"/>
                </a:lnTo>
                <a:lnTo>
                  <a:pt x="14059282" y="10287000"/>
                </a:lnTo>
                <a:lnTo>
                  <a:pt x="0" y="10287000"/>
                </a:lnTo>
                <a:lnTo>
                  <a:pt x="0" y="0"/>
                </a:lnTo>
                <a:close/>
              </a:path>
            </a:pathLst>
          </a:custGeom>
          <a:blipFill>
            <a:blip r:embed="rId2"/>
            <a:stretch>
              <a:fillRect l="-9753"/>
            </a:stretch>
          </a:blipFill>
        </p:spPr>
      </p:sp>
      <p:grpSp>
        <p:nvGrpSpPr>
          <p:cNvPr id="3" name="Group 3"/>
          <p:cNvGrpSpPr/>
          <p:nvPr/>
        </p:nvGrpSpPr>
        <p:grpSpPr>
          <a:xfrm>
            <a:off x="0" y="0"/>
            <a:ext cx="8062617" cy="10287000"/>
            <a:chOff x="0" y="0"/>
            <a:chExt cx="2123488" cy="2709333"/>
          </a:xfrm>
        </p:grpSpPr>
        <p:sp>
          <p:nvSpPr>
            <p:cNvPr id="4" name="Freeform 4"/>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5" name="TextBox 5"/>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16809024" y="92158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a:stretch>
              <a:fillRect/>
            </a:stretch>
          </a:blipFill>
        </p:spPr>
      </p:sp>
      <p:grpSp>
        <p:nvGrpSpPr>
          <p:cNvPr id="7" name="Group 7"/>
          <p:cNvGrpSpPr/>
          <p:nvPr/>
        </p:nvGrpSpPr>
        <p:grpSpPr>
          <a:xfrm>
            <a:off x="407364" y="516603"/>
            <a:ext cx="7247889" cy="9344733"/>
            <a:chOff x="0" y="-76200"/>
            <a:chExt cx="9663852" cy="12459645"/>
          </a:xfrm>
        </p:grpSpPr>
        <p:sp>
          <p:nvSpPr>
            <p:cNvPr id="8" name="TextBox 8"/>
            <p:cNvSpPr txBox="1"/>
            <p:nvPr/>
          </p:nvSpPr>
          <p:spPr>
            <a:xfrm>
              <a:off x="0" y="-76200"/>
              <a:ext cx="8009890" cy="805180"/>
            </a:xfrm>
            <a:prstGeom prst="rect">
              <a:avLst/>
            </a:prstGeom>
          </p:spPr>
          <p:txBody>
            <a:bodyPr lIns="0" tIns="0" rIns="0" bIns="0" rtlCol="0" anchor="t">
              <a:spAutoFit/>
            </a:bodyPr>
            <a:lstStyle/>
            <a:p>
              <a:pPr>
                <a:lnSpc>
                  <a:spcPts val="5039"/>
                </a:lnSpc>
              </a:pPr>
              <a:r>
                <a:rPr lang="en-US" sz="3599" dirty="0">
                  <a:solidFill>
                    <a:srgbClr val="9D5E39"/>
                  </a:solidFill>
                  <a:latin typeface="Plus Jakarta Sans 2"/>
                </a:rPr>
                <a:t>Equipment</a:t>
              </a:r>
            </a:p>
          </p:txBody>
        </p:sp>
        <p:sp>
          <p:nvSpPr>
            <p:cNvPr id="9" name="TextBox 9"/>
            <p:cNvSpPr txBox="1"/>
            <p:nvPr/>
          </p:nvSpPr>
          <p:spPr>
            <a:xfrm>
              <a:off x="0" y="883628"/>
              <a:ext cx="9663852" cy="11499817"/>
            </a:xfrm>
            <a:prstGeom prst="rect">
              <a:avLst/>
            </a:prstGeom>
          </p:spPr>
          <p:txBody>
            <a:bodyPr lIns="0" tIns="0" rIns="0" bIns="0" rtlCol="0" anchor="t">
              <a:spAutoFit/>
            </a:bodyPr>
            <a:lstStyle/>
            <a:p>
              <a:pPr>
                <a:lnSpc>
                  <a:spcPts val="2520"/>
                </a:lnSpc>
              </a:pPr>
              <a:r>
                <a:rPr lang="en-US" sz="1800" b="1" dirty="0">
                  <a:solidFill>
                    <a:srgbClr val="9D5E39"/>
                  </a:solidFill>
                  <a:latin typeface="Plus Jakarta Sans 3"/>
                </a:rPr>
                <a:t>Die Casting Machines: </a:t>
              </a:r>
              <a:r>
                <a:rPr lang="en-US" sz="1800" dirty="0">
                  <a:solidFill>
                    <a:srgbClr val="121212"/>
                  </a:solidFill>
                  <a:latin typeface="Plus Jakarta Sans 3"/>
                </a:rPr>
                <a:t>With capacities ranging from 300t to a whopping 840t, we handle various casting needs effortlessly.</a:t>
              </a:r>
            </a:p>
            <a:p>
              <a:pPr>
                <a:lnSpc>
                  <a:spcPts val="2520"/>
                </a:lnSpc>
              </a:pPr>
              <a:r>
                <a:rPr lang="en-US" sz="1800" b="1" dirty="0">
                  <a:solidFill>
                    <a:srgbClr val="9D5E39"/>
                  </a:solidFill>
                  <a:latin typeface="Plus Jakarta Sans 3"/>
                </a:rPr>
                <a:t>Trimming Presses:</a:t>
              </a:r>
              <a:r>
                <a:rPr lang="en-US" sz="1800" b="1" dirty="0">
                  <a:solidFill>
                    <a:srgbClr val="121212"/>
                  </a:solidFill>
                  <a:latin typeface="Plus Jakarta Sans 3"/>
                </a:rPr>
                <a:t> </a:t>
              </a:r>
              <a:r>
                <a:rPr lang="en-US" sz="1800" dirty="0">
                  <a:solidFill>
                    <a:srgbClr val="121212"/>
                  </a:solidFill>
                  <a:latin typeface="Plus Jakarta Sans 3"/>
                </a:rPr>
                <a:t>We have three, ensuring precision in every detail.</a:t>
              </a:r>
            </a:p>
            <a:p>
              <a:pPr>
                <a:lnSpc>
                  <a:spcPts val="2520"/>
                </a:lnSpc>
              </a:pPr>
              <a:r>
                <a:rPr lang="en-US" sz="1800" b="1" dirty="0">
                  <a:solidFill>
                    <a:srgbClr val="9D5E39"/>
                  </a:solidFill>
                  <a:latin typeface="Plus Jakarta Sans 3"/>
                </a:rPr>
                <a:t>Shot-Blasting Machine:</a:t>
              </a:r>
              <a:r>
                <a:rPr lang="en-US" sz="1800" b="1" dirty="0">
                  <a:solidFill>
                    <a:srgbClr val="121212"/>
                  </a:solidFill>
                  <a:latin typeface="Plus Jakarta Sans 3"/>
                </a:rPr>
                <a:t> </a:t>
              </a:r>
              <a:r>
                <a:rPr lang="en-US" sz="1800" dirty="0">
                  <a:solidFill>
                    <a:srgbClr val="121212"/>
                  </a:solidFill>
                  <a:latin typeface="Plus Jakarta Sans 3"/>
                </a:rPr>
                <a:t>For achieving a polished finish that shines.</a:t>
              </a:r>
            </a:p>
            <a:p>
              <a:pPr>
                <a:lnSpc>
                  <a:spcPts val="2520"/>
                </a:lnSpc>
              </a:pPr>
              <a:r>
                <a:rPr lang="en-US" sz="1800" b="1" dirty="0">
                  <a:solidFill>
                    <a:srgbClr val="9D5E39"/>
                  </a:solidFill>
                  <a:latin typeface="Plus Jakarta Sans 3"/>
                </a:rPr>
                <a:t>Vibro-Abrasive Machine:</a:t>
              </a:r>
              <a:r>
                <a:rPr lang="en-US" sz="1800" b="1" dirty="0">
                  <a:solidFill>
                    <a:srgbClr val="121212"/>
                  </a:solidFill>
                  <a:latin typeface="Plus Jakarta Sans 3"/>
                </a:rPr>
                <a:t> </a:t>
              </a:r>
              <a:r>
                <a:rPr lang="en-US" sz="1800" dirty="0">
                  <a:solidFill>
                    <a:srgbClr val="121212"/>
                  </a:solidFill>
                  <a:latin typeface="Plus Jakarta Sans 3"/>
                </a:rPr>
                <a:t>Crafting seamless surfaces with finesse.</a:t>
              </a:r>
            </a:p>
            <a:p>
              <a:pPr>
                <a:lnSpc>
                  <a:spcPts val="2520"/>
                </a:lnSpc>
              </a:pPr>
              <a:r>
                <a:rPr lang="en-US" sz="1800" dirty="0">
                  <a:solidFill>
                    <a:srgbClr val="121212"/>
                  </a:solidFill>
                  <a:latin typeface="Plus Jakarta Sans 3"/>
                </a:rPr>
                <a:t>In our CNC Department, cutting-edge technology reigns supreme:</a:t>
              </a:r>
            </a:p>
            <a:p>
              <a:pPr>
                <a:lnSpc>
                  <a:spcPts val="2520"/>
                </a:lnSpc>
              </a:pPr>
              <a:r>
                <a:rPr lang="en-US" sz="1800" b="1" dirty="0">
                  <a:solidFill>
                    <a:srgbClr val="9D5E39"/>
                  </a:solidFill>
                  <a:latin typeface="Plus Jakarta Sans 3"/>
                </a:rPr>
                <a:t>CNC Milling Centers:</a:t>
              </a:r>
              <a:r>
                <a:rPr lang="en-US" sz="1800" b="1" dirty="0">
                  <a:solidFill>
                    <a:srgbClr val="121212"/>
                  </a:solidFill>
                  <a:latin typeface="Plus Jakarta Sans 3"/>
                </a:rPr>
                <a:t> </a:t>
              </a:r>
              <a:r>
                <a:rPr lang="en-US" sz="1800" dirty="0">
                  <a:solidFill>
                    <a:srgbClr val="121212"/>
                  </a:solidFill>
                  <a:latin typeface="Plus Jakarta Sans 3"/>
                </a:rPr>
                <a:t>A total of eight, poised for precision and versatility.</a:t>
              </a:r>
            </a:p>
            <a:p>
              <a:pPr>
                <a:lnSpc>
                  <a:spcPts val="2520"/>
                </a:lnSpc>
              </a:pPr>
              <a:r>
                <a:rPr lang="en-US" sz="1800" b="1" dirty="0">
                  <a:solidFill>
                    <a:srgbClr val="9D5E39"/>
                  </a:solidFill>
                  <a:latin typeface="Plus Jakarta Sans 3"/>
                </a:rPr>
                <a:t>CNC Lathe Machines: </a:t>
              </a:r>
              <a:r>
                <a:rPr lang="en-US" sz="1800" dirty="0">
                  <a:solidFill>
                    <a:srgbClr val="121212"/>
                  </a:solidFill>
                  <a:latin typeface="Plus Jakarta Sans 3"/>
                </a:rPr>
                <a:t>Three robust machines for turning excellence.</a:t>
              </a:r>
            </a:p>
            <a:p>
              <a:pPr>
                <a:lnSpc>
                  <a:spcPts val="2520"/>
                </a:lnSpc>
              </a:pPr>
              <a:r>
                <a:rPr lang="en-US" sz="1800" b="1" dirty="0">
                  <a:solidFill>
                    <a:srgbClr val="9D5E39"/>
                  </a:solidFill>
                  <a:latin typeface="Plus Jakarta Sans 3"/>
                </a:rPr>
                <a:t>Washing Machines:</a:t>
              </a:r>
              <a:r>
                <a:rPr lang="en-US" sz="1800" b="1" dirty="0">
                  <a:solidFill>
                    <a:srgbClr val="121212"/>
                  </a:solidFill>
                  <a:latin typeface="Plus Jakarta Sans 3"/>
                </a:rPr>
                <a:t> </a:t>
              </a:r>
              <a:r>
                <a:rPr lang="en-US" sz="1800" dirty="0">
                  <a:solidFill>
                    <a:srgbClr val="121212"/>
                  </a:solidFill>
                  <a:latin typeface="Plus Jakarta Sans 3"/>
                </a:rPr>
                <a:t>Keeping our components pristine.</a:t>
              </a:r>
            </a:p>
            <a:p>
              <a:pPr>
                <a:lnSpc>
                  <a:spcPts val="2520"/>
                </a:lnSpc>
              </a:pPr>
              <a:endParaRPr lang="en-US" sz="1800" dirty="0">
                <a:solidFill>
                  <a:srgbClr val="121212"/>
                </a:solidFill>
                <a:latin typeface="Plus Jakarta Sans 3"/>
              </a:endParaRPr>
            </a:p>
            <a:p>
              <a:pPr>
                <a:lnSpc>
                  <a:spcPts val="2520"/>
                </a:lnSpc>
              </a:pPr>
              <a:r>
                <a:rPr lang="en-US" sz="1800" dirty="0">
                  <a:solidFill>
                    <a:srgbClr val="121212"/>
                  </a:solidFill>
                  <a:latin typeface="Plus Jakarta Sans 3"/>
                </a:rPr>
                <a:t>Within our Internal Laboratory, quality assurance takes center stage:</a:t>
              </a:r>
            </a:p>
            <a:p>
              <a:pPr>
                <a:lnSpc>
                  <a:spcPts val="2520"/>
                </a:lnSpc>
              </a:pPr>
              <a:r>
                <a:rPr lang="en-US" sz="1800" b="1" dirty="0">
                  <a:solidFill>
                    <a:srgbClr val="9D5E39"/>
                  </a:solidFill>
                  <a:latin typeface="Plus Jakarta Sans 3"/>
                </a:rPr>
                <a:t>CMM Machine: </a:t>
              </a:r>
              <a:r>
                <a:rPr lang="en-US" sz="1800" dirty="0">
                  <a:solidFill>
                    <a:srgbClr val="121212"/>
                  </a:solidFill>
                  <a:latin typeface="Plus Jakarta Sans 3"/>
                </a:rPr>
                <a:t>For meticulous measurements and accuracy.</a:t>
              </a:r>
            </a:p>
            <a:p>
              <a:pPr>
                <a:lnSpc>
                  <a:spcPts val="2520"/>
                </a:lnSpc>
              </a:pPr>
              <a:r>
                <a:rPr lang="en-US" sz="1800" b="1" dirty="0" err="1">
                  <a:solidFill>
                    <a:srgbClr val="9D5E39"/>
                  </a:solidFill>
                  <a:latin typeface="Plus Jakarta Sans 3"/>
                </a:rPr>
                <a:t>Contourmeter</a:t>
              </a:r>
              <a:r>
                <a:rPr lang="en-US" sz="1800" b="1" dirty="0">
                  <a:solidFill>
                    <a:srgbClr val="9D5E39"/>
                  </a:solidFill>
                  <a:latin typeface="Plus Jakarta Sans 3"/>
                </a:rPr>
                <a:t> and Roughness Meter: </a:t>
              </a:r>
              <a:r>
                <a:rPr lang="en-US" sz="1800" dirty="0">
                  <a:solidFill>
                    <a:srgbClr val="121212"/>
                  </a:solidFill>
                  <a:latin typeface="Plus Jakarta Sans 3"/>
                </a:rPr>
                <a:t>Ensuring the finest surface finishes.</a:t>
              </a:r>
            </a:p>
            <a:p>
              <a:pPr>
                <a:lnSpc>
                  <a:spcPts val="2520"/>
                </a:lnSpc>
              </a:pPr>
              <a:r>
                <a:rPr lang="en-US" sz="1800" b="1" dirty="0">
                  <a:solidFill>
                    <a:srgbClr val="9D5E39"/>
                  </a:solidFill>
                  <a:latin typeface="Plus Jakarta Sans 3"/>
                </a:rPr>
                <a:t>Optic Microscope:</a:t>
              </a:r>
              <a:r>
                <a:rPr lang="en-US" sz="1800" b="1" dirty="0">
                  <a:solidFill>
                    <a:srgbClr val="121212"/>
                  </a:solidFill>
                  <a:latin typeface="Plus Jakarta Sans 3"/>
                </a:rPr>
                <a:t> </a:t>
              </a:r>
              <a:r>
                <a:rPr lang="en-US" sz="1800" dirty="0">
                  <a:solidFill>
                    <a:srgbClr val="121212"/>
                  </a:solidFill>
                  <a:latin typeface="Plus Jakarta Sans 3"/>
                </a:rPr>
                <a:t>A closer look at perfection.</a:t>
              </a:r>
            </a:p>
            <a:p>
              <a:pPr>
                <a:lnSpc>
                  <a:spcPts val="2520"/>
                </a:lnSpc>
              </a:pPr>
              <a:r>
                <a:rPr lang="en-US" sz="1800" b="1" dirty="0">
                  <a:solidFill>
                    <a:srgbClr val="9D5E39"/>
                  </a:solidFill>
                  <a:latin typeface="Plus Jakarta Sans 3"/>
                </a:rPr>
                <a:t>Density Index Measuring Equipment: </a:t>
              </a:r>
              <a:r>
                <a:rPr lang="en-US" sz="1800" dirty="0">
                  <a:solidFill>
                    <a:srgbClr val="121212"/>
                  </a:solidFill>
                  <a:latin typeface="Plus Jakarta Sans 3"/>
                </a:rPr>
                <a:t>Precise density assessments.</a:t>
              </a:r>
            </a:p>
            <a:p>
              <a:pPr>
                <a:lnSpc>
                  <a:spcPts val="2520"/>
                </a:lnSpc>
              </a:pPr>
              <a:r>
                <a:rPr lang="en-US" sz="1800" b="1" dirty="0">
                  <a:solidFill>
                    <a:srgbClr val="9D5E39"/>
                  </a:solidFill>
                  <a:latin typeface="Plus Jakarta Sans 3"/>
                </a:rPr>
                <a:t>X-Ray: </a:t>
              </a:r>
              <a:r>
                <a:rPr lang="en-US" sz="1800" dirty="0">
                  <a:solidFill>
                    <a:srgbClr val="121212"/>
                  </a:solidFill>
                  <a:latin typeface="Plus Jakarta Sans 3"/>
                </a:rPr>
                <a:t>Uncovering the hidden details.</a:t>
              </a:r>
            </a:p>
            <a:p>
              <a:pPr>
                <a:lnSpc>
                  <a:spcPts val="2520"/>
                </a:lnSpc>
              </a:pPr>
              <a:r>
                <a:rPr lang="en-US" sz="1800" b="1" dirty="0">
                  <a:solidFill>
                    <a:srgbClr val="9D5E39"/>
                  </a:solidFill>
                  <a:latin typeface="Plus Jakarta Sans 3"/>
                </a:rPr>
                <a:t>Hardness Tester:</a:t>
              </a:r>
              <a:r>
                <a:rPr lang="en-US" sz="1800" b="1" dirty="0">
                  <a:solidFill>
                    <a:srgbClr val="121212"/>
                  </a:solidFill>
                  <a:latin typeface="Plus Jakarta Sans 3"/>
                </a:rPr>
                <a:t> </a:t>
              </a:r>
              <a:r>
                <a:rPr lang="en-US" sz="1800" dirty="0">
                  <a:solidFill>
                    <a:srgbClr val="121212"/>
                  </a:solidFill>
                  <a:latin typeface="Plus Jakarta Sans 3"/>
                </a:rPr>
                <a:t>Measuring durability and strength.</a:t>
              </a:r>
            </a:p>
            <a:p>
              <a:pPr>
                <a:lnSpc>
                  <a:spcPts val="2520"/>
                </a:lnSpc>
              </a:pPr>
              <a:r>
                <a:rPr lang="en-US" sz="1800" b="1" dirty="0">
                  <a:solidFill>
                    <a:srgbClr val="9D5E39"/>
                  </a:solidFill>
                  <a:latin typeface="Plus Jakarta Sans 3"/>
                </a:rPr>
                <a:t>Spectrometer: </a:t>
              </a:r>
              <a:r>
                <a:rPr lang="en-US" sz="1800" dirty="0">
                  <a:solidFill>
                    <a:srgbClr val="121212"/>
                  </a:solidFill>
                  <a:latin typeface="Plus Jakarta Sans 3"/>
                </a:rPr>
                <a:t>Ensuring material composition excellence.</a:t>
              </a:r>
            </a:p>
            <a:p>
              <a:pPr>
                <a:lnSpc>
                  <a:spcPts val="2520"/>
                </a:lnSpc>
              </a:pPr>
              <a:endParaRPr lang="en-US" sz="1800" dirty="0">
                <a:solidFill>
                  <a:srgbClr val="121212"/>
                </a:solidFill>
                <a:latin typeface="Plus Jakarta Sans 3"/>
              </a:endParaRPr>
            </a:p>
            <a:p>
              <a:pPr>
                <a:lnSpc>
                  <a:spcPts val="2520"/>
                </a:lnSpc>
              </a:pPr>
              <a:r>
                <a:rPr lang="en-US" sz="1800" dirty="0">
                  <a:solidFill>
                    <a:srgbClr val="121212"/>
                  </a:solidFill>
                  <a:latin typeface="Plus Jakarta Sans 3"/>
                </a:rPr>
                <a:t>We're equipped not just with machinery, but with the means to guarantee excellence at every step of the way.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62617" cy="10287000"/>
            <a:chOff x="0" y="0"/>
            <a:chExt cx="2123488" cy="2709333"/>
          </a:xfrm>
        </p:grpSpPr>
        <p:sp>
          <p:nvSpPr>
            <p:cNvPr id="3" name="Freeform 3"/>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8062617" y="0"/>
            <a:ext cx="10225383" cy="10287000"/>
          </a:xfrm>
          <a:custGeom>
            <a:avLst/>
            <a:gdLst/>
            <a:ahLst/>
            <a:cxnLst/>
            <a:rect l="l" t="t" r="r" b="b"/>
            <a:pathLst>
              <a:path w="10225383" h="10287000">
                <a:moveTo>
                  <a:pt x="0" y="0"/>
                </a:moveTo>
                <a:lnTo>
                  <a:pt x="10225383" y="0"/>
                </a:lnTo>
                <a:lnTo>
                  <a:pt x="10225383" y="10287000"/>
                </a:lnTo>
                <a:lnTo>
                  <a:pt x="0" y="10287000"/>
                </a:lnTo>
                <a:lnTo>
                  <a:pt x="0" y="0"/>
                </a:lnTo>
                <a:close/>
              </a:path>
            </a:pathLst>
          </a:custGeom>
          <a:blipFill>
            <a:blip r:embed="rId2"/>
            <a:stretch>
              <a:fillRect l="-34544" r="-17308"/>
            </a:stretch>
          </a:blipFill>
        </p:spPr>
      </p:sp>
      <p:sp>
        <p:nvSpPr>
          <p:cNvPr id="6" name="Freeform 6"/>
          <p:cNvSpPr/>
          <p:nvPr/>
        </p:nvSpPr>
        <p:spPr>
          <a:xfrm>
            <a:off x="16809024" y="92158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a:stretch>
              <a:fillRect/>
            </a:stretch>
          </a:blipFill>
        </p:spPr>
      </p:sp>
      <p:grpSp>
        <p:nvGrpSpPr>
          <p:cNvPr id="7" name="Group 7"/>
          <p:cNvGrpSpPr/>
          <p:nvPr/>
        </p:nvGrpSpPr>
        <p:grpSpPr>
          <a:xfrm>
            <a:off x="407364" y="1299991"/>
            <a:ext cx="7247889" cy="7746579"/>
            <a:chOff x="0" y="-76200"/>
            <a:chExt cx="9663852" cy="10328771"/>
          </a:xfrm>
        </p:grpSpPr>
        <p:sp>
          <p:nvSpPr>
            <p:cNvPr id="8" name="TextBox 8"/>
            <p:cNvSpPr txBox="1"/>
            <p:nvPr/>
          </p:nvSpPr>
          <p:spPr>
            <a:xfrm>
              <a:off x="0" y="-76200"/>
              <a:ext cx="9663852" cy="805180"/>
            </a:xfrm>
            <a:prstGeom prst="rect">
              <a:avLst/>
            </a:prstGeom>
          </p:spPr>
          <p:txBody>
            <a:bodyPr lIns="0" tIns="0" rIns="0" bIns="0" rtlCol="0" anchor="t">
              <a:spAutoFit/>
            </a:bodyPr>
            <a:lstStyle/>
            <a:p>
              <a:pPr>
                <a:lnSpc>
                  <a:spcPts val="5039"/>
                </a:lnSpc>
              </a:pPr>
              <a:r>
                <a:rPr lang="en-US" sz="3599" dirty="0">
                  <a:solidFill>
                    <a:srgbClr val="9D5E39"/>
                  </a:solidFill>
                  <a:latin typeface="Plus Jakarta Sans 2"/>
                </a:rPr>
                <a:t>Machining and tooling </a:t>
              </a:r>
            </a:p>
          </p:txBody>
        </p:sp>
        <p:sp>
          <p:nvSpPr>
            <p:cNvPr id="9" name="TextBox 9"/>
            <p:cNvSpPr txBox="1"/>
            <p:nvPr/>
          </p:nvSpPr>
          <p:spPr>
            <a:xfrm>
              <a:off x="0" y="890093"/>
              <a:ext cx="9663852" cy="9362478"/>
            </a:xfrm>
            <a:prstGeom prst="rect">
              <a:avLst/>
            </a:prstGeom>
          </p:spPr>
          <p:txBody>
            <a:bodyPr lIns="0" tIns="0" rIns="0" bIns="0" rtlCol="0" anchor="t">
              <a:spAutoFit/>
            </a:bodyPr>
            <a:lstStyle/>
            <a:p>
              <a:pPr>
                <a:lnSpc>
                  <a:spcPts val="2520"/>
                </a:lnSpc>
              </a:pPr>
              <a:r>
                <a:rPr lang="en-US" sz="1800" dirty="0">
                  <a:solidFill>
                    <a:srgbClr val="121212"/>
                  </a:solidFill>
                  <a:latin typeface="Plus Jakarta Sans 3"/>
                </a:rPr>
                <a:t>At </a:t>
              </a:r>
              <a:r>
                <a:rPr lang="pl-PL" sz="1800" cap="small" dirty="0" err="1">
                  <a:solidFill>
                    <a:srgbClr val="121212"/>
                  </a:solidFill>
                  <a:latin typeface="Plus Jakarta Sans 3"/>
                </a:rPr>
                <a:t>Norlys</a:t>
              </a:r>
              <a:r>
                <a:rPr lang="pl-PL" sz="1800" cap="small" dirty="0">
                  <a:solidFill>
                    <a:srgbClr val="121212"/>
                  </a:solidFill>
                  <a:latin typeface="Plus Jakarta Sans 3"/>
                </a:rPr>
                <a:t> </a:t>
              </a:r>
              <a:r>
                <a:rPr lang="pl-PL" sz="1800" cap="small" dirty="0" err="1">
                  <a:solidFill>
                    <a:srgbClr val="121212"/>
                  </a:solidFill>
                  <a:latin typeface="Plus Jakarta Sans 3"/>
                </a:rPr>
                <a:t>Foundry</a:t>
              </a:r>
              <a:r>
                <a:rPr lang="en-US" sz="1800" dirty="0">
                  <a:solidFill>
                    <a:srgbClr val="121212"/>
                  </a:solidFill>
                  <a:latin typeface="Plus Jakarta Sans 3"/>
                </a:rPr>
                <a:t>, precision is our hallmark, and it's embodied in our state-of-the-art Tool Room Department. Here, we craft high-pressure molds, precision trimming dies, and customized clamping tools with cutting-edge technology. In our modern machining park, we wield a formidable arsenal of advanced equipment. With this formidable set of tools and our unwavering dedication to precision, we stand as your trusted partner for all your precision tooling and maintenance needs. </a:t>
              </a:r>
            </a:p>
            <a:p>
              <a:pPr>
                <a:lnSpc>
                  <a:spcPts val="2520"/>
                </a:lnSpc>
              </a:pPr>
              <a:endParaRPr lang="en-US" sz="1800" dirty="0">
                <a:solidFill>
                  <a:srgbClr val="121212"/>
                </a:solidFill>
                <a:latin typeface="Plus Jakarta Sans 3"/>
              </a:endParaRPr>
            </a:p>
            <a:p>
              <a:pPr>
                <a:lnSpc>
                  <a:spcPts val="2520"/>
                </a:lnSpc>
              </a:pPr>
              <a:r>
                <a:rPr lang="en-US" sz="1800" dirty="0">
                  <a:solidFill>
                    <a:srgbClr val="121212"/>
                  </a:solidFill>
                  <a:latin typeface="Plus Jakarta Sans 3"/>
                </a:rPr>
                <a:t>Our arsenal of cutting-edge equipment includes:</a:t>
              </a:r>
            </a:p>
            <a:p>
              <a:pPr>
                <a:lnSpc>
                  <a:spcPts val="2520"/>
                </a:lnSpc>
              </a:pPr>
              <a:r>
                <a:rPr lang="en-US" sz="1800" b="1" dirty="0">
                  <a:solidFill>
                    <a:srgbClr val="9D5E39"/>
                  </a:solidFill>
                  <a:latin typeface="Plus Jakarta Sans 3"/>
                </a:rPr>
                <a:t>Three 4-Axis CNC Mills</a:t>
              </a:r>
            </a:p>
            <a:p>
              <a:pPr>
                <a:lnSpc>
                  <a:spcPts val="2520"/>
                </a:lnSpc>
              </a:pPr>
              <a:r>
                <a:rPr lang="en-US" sz="1800" b="1" dirty="0">
                  <a:solidFill>
                    <a:srgbClr val="9D5E39"/>
                  </a:solidFill>
                  <a:latin typeface="Plus Jakarta Sans 3"/>
                </a:rPr>
                <a:t>Wire EDM Machine</a:t>
              </a:r>
            </a:p>
            <a:p>
              <a:pPr>
                <a:lnSpc>
                  <a:spcPts val="2520"/>
                </a:lnSpc>
              </a:pPr>
              <a:r>
                <a:rPr lang="en-US" sz="1800" b="1" dirty="0">
                  <a:solidFill>
                    <a:srgbClr val="9D5E39"/>
                  </a:solidFill>
                  <a:latin typeface="Plus Jakarta Sans 3"/>
                </a:rPr>
                <a:t>Sinker EDM Machine</a:t>
              </a:r>
            </a:p>
            <a:p>
              <a:pPr>
                <a:lnSpc>
                  <a:spcPts val="2520"/>
                </a:lnSpc>
              </a:pPr>
              <a:r>
                <a:rPr lang="en-US" sz="1800" b="1" dirty="0">
                  <a:solidFill>
                    <a:srgbClr val="9D5E39"/>
                  </a:solidFill>
                  <a:latin typeface="Plus Jakarta Sans 3"/>
                </a:rPr>
                <a:t>Horizontal Surface Grinding Machine</a:t>
              </a:r>
            </a:p>
            <a:p>
              <a:pPr>
                <a:lnSpc>
                  <a:spcPts val="2520"/>
                </a:lnSpc>
              </a:pPr>
              <a:r>
                <a:rPr lang="en-US" sz="1800" b="1" dirty="0">
                  <a:solidFill>
                    <a:srgbClr val="9D5E39"/>
                  </a:solidFill>
                  <a:latin typeface="Plus Jakarta Sans 3"/>
                </a:rPr>
                <a:t>Universal Grinder</a:t>
              </a:r>
            </a:p>
            <a:p>
              <a:pPr>
                <a:lnSpc>
                  <a:spcPts val="2520"/>
                </a:lnSpc>
              </a:pPr>
              <a:r>
                <a:rPr lang="en-US" sz="1800" b="1" dirty="0">
                  <a:solidFill>
                    <a:srgbClr val="9D5E39"/>
                  </a:solidFill>
                  <a:latin typeface="Plus Jakarta Sans 3"/>
                </a:rPr>
                <a:t>Die Spotting Press</a:t>
              </a:r>
            </a:p>
            <a:p>
              <a:pPr>
                <a:lnSpc>
                  <a:spcPts val="2520"/>
                </a:lnSpc>
              </a:pPr>
              <a:r>
                <a:rPr lang="en-US" sz="1800" b="1" dirty="0">
                  <a:solidFill>
                    <a:srgbClr val="9D5E39"/>
                  </a:solidFill>
                  <a:latin typeface="Plus Jakarta Sans 3"/>
                </a:rPr>
                <a:t>Tempering Furnace and Quench Tank</a:t>
              </a:r>
            </a:p>
            <a:p>
              <a:pPr>
                <a:lnSpc>
                  <a:spcPts val="2520"/>
                </a:lnSpc>
              </a:pPr>
              <a:r>
                <a:rPr lang="en-US" sz="1800" b="1" dirty="0">
                  <a:solidFill>
                    <a:srgbClr val="9D5E39"/>
                  </a:solidFill>
                  <a:latin typeface="Plus Jakarta Sans 3"/>
                </a:rPr>
                <a:t>Milling Machine</a:t>
              </a:r>
            </a:p>
            <a:p>
              <a:pPr>
                <a:lnSpc>
                  <a:spcPts val="2520"/>
                </a:lnSpc>
              </a:pPr>
              <a:endParaRPr lang="en-US" sz="1800" dirty="0">
                <a:solidFill>
                  <a:srgbClr val="9D5E39"/>
                </a:solidFill>
                <a:latin typeface="Plus Jakarta Sans 3"/>
              </a:endParaRPr>
            </a:p>
            <a:p>
              <a:pPr>
                <a:lnSpc>
                  <a:spcPts val="2520"/>
                </a:lnSpc>
              </a:pPr>
              <a:r>
                <a:rPr lang="en-US" sz="1800" dirty="0">
                  <a:solidFill>
                    <a:srgbClr val="121212"/>
                  </a:solidFill>
                  <a:latin typeface="Plus Jakarta Sans 3"/>
                </a:rPr>
                <a:t>With this arsenal at our disposal, we're your trusted partner in precision tooling and maintenance.</a:t>
              </a:r>
            </a:p>
            <a:p>
              <a:pPr>
                <a:lnSpc>
                  <a:spcPts val="2520"/>
                </a:lnSpc>
              </a:pPr>
              <a:endParaRPr lang="en-US" sz="1800" dirty="0">
                <a:solidFill>
                  <a:srgbClr val="121212"/>
                </a:solidFill>
                <a:latin typeface="Plus Jakarta Sans 3"/>
              </a:endParaRPr>
            </a:p>
          </p:txBody>
        </p:sp>
      </p:grpSp>
      <p:sp>
        <p:nvSpPr>
          <p:cNvPr id="10" name="Freeform 10"/>
          <p:cNvSpPr/>
          <p:nvPr/>
        </p:nvSpPr>
        <p:spPr>
          <a:xfrm>
            <a:off x="16808768" y="921543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4"/>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62617" cy="10287000"/>
            <a:chOff x="0" y="0"/>
            <a:chExt cx="2123488" cy="2709333"/>
          </a:xfrm>
        </p:grpSpPr>
        <p:sp>
          <p:nvSpPr>
            <p:cNvPr id="3" name="Freeform 3"/>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4788179" y="7486419"/>
            <a:ext cx="1985688" cy="1771881"/>
          </a:xfrm>
          <a:custGeom>
            <a:avLst/>
            <a:gdLst/>
            <a:ahLst/>
            <a:cxnLst/>
            <a:rect l="l" t="t" r="r" b="b"/>
            <a:pathLst>
              <a:path w="1985688" h="1771881">
                <a:moveTo>
                  <a:pt x="0" y="0"/>
                </a:moveTo>
                <a:lnTo>
                  <a:pt x="1985689" y="0"/>
                </a:lnTo>
                <a:lnTo>
                  <a:pt x="1985689" y="1771881"/>
                </a:lnTo>
                <a:lnTo>
                  <a:pt x="0" y="1771881"/>
                </a:lnTo>
                <a:lnTo>
                  <a:pt x="0" y="0"/>
                </a:lnTo>
                <a:close/>
              </a:path>
            </a:pathLst>
          </a:custGeom>
          <a:blipFill>
            <a:blip r:embed="rId2"/>
            <a:stretch>
              <a:fillRect/>
            </a:stretch>
          </a:blipFill>
        </p:spPr>
      </p:sp>
      <p:sp>
        <p:nvSpPr>
          <p:cNvPr id="6" name="Freeform 6"/>
          <p:cNvSpPr/>
          <p:nvPr/>
        </p:nvSpPr>
        <p:spPr>
          <a:xfrm>
            <a:off x="1028700" y="7480632"/>
            <a:ext cx="3516051" cy="1777668"/>
          </a:xfrm>
          <a:custGeom>
            <a:avLst/>
            <a:gdLst/>
            <a:ahLst/>
            <a:cxnLst/>
            <a:rect l="l" t="t" r="r" b="b"/>
            <a:pathLst>
              <a:path w="3516051" h="1777668">
                <a:moveTo>
                  <a:pt x="0" y="0"/>
                </a:moveTo>
                <a:lnTo>
                  <a:pt x="3516051" y="0"/>
                </a:lnTo>
                <a:lnTo>
                  <a:pt x="3516051" y="1777668"/>
                </a:lnTo>
                <a:lnTo>
                  <a:pt x="0" y="1777668"/>
                </a:lnTo>
                <a:lnTo>
                  <a:pt x="0" y="0"/>
                </a:lnTo>
                <a:close/>
              </a:path>
            </a:pathLst>
          </a:custGeom>
          <a:blipFill>
            <a:blip r:embed="rId3"/>
            <a:stretch>
              <a:fillRect/>
            </a:stretch>
          </a:blipFill>
        </p:spPr>
      </p:sp>
      <p:sp>
        <p:nvSpPr>
          <p:cNvPr id="7" name="Freeform 7"/>
          <p:cNvSpPr/>
          <p:nvPr/>
        </p:nvSpPr>
        <p:spPr>
          <a:xfrm>
            <a:off x="8062617" y="0"/>
            <a:ext cx="10225383" cy="10287000"/>
          </a:xfrm>
          <a:custGeom>
            <a:avLst/>
            <a:gdLst/>
            <a:ahLst/>
            <a:cxnLst/>
            <a:rect l="l" t="t" r="r" b="b"/>
            <a:pathLst>
              <a:path w="10545698" h="10287000">
                <a:moveTo>
                  <a:pt x="0" y="0"/>
                </a:moveTo>
                <a:lnTo>
                  <a:pt x="10545698" y="0"/>
                </a:lnTo>
                <a:lnTo>
                  <a:pt x="10545698" y="10287000"/>
                </a:lnTo>
                <a:lnTo>
                  <a:pt x="0" y="10287000"/>
                </a:lnTo>
                <a:lnTo>
                  <a:pt x="0" y="0"/>
                </a:lnTo>
                <a:close/>
              </a:path>
            </a:pathLst>
          </a:custGeom>
          <a:blipFill>
            <a:blip r:embed="rId4"/>
            <a:stretch>
              <a:fillRect l="-41117" t="-15645" r="-29160"/>
            </a:stretch>
          </a:blipFill>
        </p:spPr>
      </p:sp>
      <p:sp>
        <p:nvSpPr>
          <p:cNvPr id="8" name="Freeform 8"/>
          <p:cNvSpPr/>
          <p:nvPr/>
        </p:nvSpPr>
        <p:spPr>
          <a:xfrm>
            <a:off x="16809024" y="92158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5"/>
            <a:stretch>
              <a:fillRect/>
            </a:stretch>
          </a:blipFill>
        </p:spPr>
      </p:sp>
      <p:grpSp>
        <p:nvGrpSpPr>
          <p:cNvPr id="9" name="Group 9"/>
          <p:cNvGrpSpPr/>
          <p:nvPr/>
        </p:nvGrpSpPr>
        <p:grpSpPr>
          <a:xfrm>
            <a:off x="411808" y="1313252"/>
            <a:ext cx="7239000" cy="2654999"/>
            <a:chOff x="0" y="0"/>
            <a:chExt cx="9652000" cy="3539999"/>
          </a:xfrm>
        </p:grpSpPr>
        <p:sp>
          <p:nvSpPr>
            <p:cNvPr id="10" name="TextBox 10"/>
            <p:cNvSpPr txBox="1"/>
            <p:nvPr/>
          </p:nvSpPr>
          <p:spPr>
            <a:xfrm>
              <a:off x="0" y="-76200"/>
              <a:ext cx="7660223" cy="805179"/>
            </a:xfrm>
            <a:prstGeom prst="rect">
              <a:avLst/>
            </a:prstGeom>
          </p:spPr>
          <p:txBody>
            <a:bodyPr lIns="0" tIns="0" rIns="0" bIns="0" rtlCol="0" anchor="t">
              <a:spAutoFit/>
            </a:bodyPr>
            <a:lstStyle/>
            <a:p>
              <a:pPr>
                <a:lnSpc>
                  <a:spcPts val="5040"/>
                </a:lnSpc>
              </a:pPr>
              <a:r>
                <a:rPr lang="en-US" sz="3600" dirty="0">
                  <a:solidFill>
                    <a:srgbClr val="9D5E39"/>
                  </a:solidFill>
                  <a:latin typeface="Plus Jakarta Sans 2"/>
                </a:rPr>
                <a:t>Quality certificates</a:t>
              </a:r>
            </a:p>
          </p:txBody>
        </p:sp>
        <p:sp>
          <p:nvSpPr>
            <p:cNvPr id="11" name="TextBox 11"/>
            <p:cNvSpPr txBox="1"/>
            <p:nvPr/>
          </p:nvSpPr>
          <p:spPr>
            <a:xfrm>
              <a:off x="0" y="899246"/>
              <a:ext cx="9652000" cy="2640753"/>
            </a:xfrm>
            <a:prstGeom prst="rect">
              <a:avLst/>
            </a:prstGeom>
          </p:spPr>
          <p:txBody>
            <a:bodyPr lIns="0" tIns="0" rIns="0" bIns="0" rtlCol="0" anchor="t">
              <a:spAutoFit/>
            </a:bodyPr>
            <a:lstStyle/>
            <a:p>
              <a:pPr>
                <a:lnSpc>
                  <a:spcPts val="2659"/>
                </a:lnSpc>
              </a:pPr>
              <a:r>
                <a:rPr lang="en-US" sz="1899" dirty="0">
                  <a:solidFill>
                    <a:srgbClr val="121212"/>
                  </a:solidFill>
                  <a:latin typeface="Plus Jakarta Sans 3"/>
                </a:rPr>
                <a:t>We are proud to hold three quality system certificates - ISO 9001:2015, ISO 14001:2015, and IATF 16949:2016. These certifications demonstrate our unwavering commitment to maintaining the highest standards of quality, environmental management, and continual improvement across all aspects of our operations.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62617" cy="10287000"/>
            <a:chOff x="0" y="0"/>
            <a:chExt cx="2123488" cy="2709333"/>
          </a:xfrm>
        </p:grpSpPr>
        <p:sp>
          <p:nvSpPr>
            <p:cNvPr id="3" name="Freeform 3"/>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grpSp>
        <p:nvGrpSpPr>
          <p:cNvPr id="6" name="Group 6"/>
          <p:cNvGrpSpPr/>
          <p:nvPr/>
        </p:nvGrpSpPr>
        <p:grpSpPr>
          <a:xfrm>
            <a:off x="411808" y="925053"/>
            <a:ext cx="7239000" cy="8660450"/>
            <a:chOff x="0" y="-76200"/>
            <a:chExt cx="9652000" cy="11547265"/>
          </a:xfrm>
        </p:grpSpPr>
        <p:sp>
          <p:nvSpPr>
            <p:cNvPr id="7" name="TextBox 7"/>
            <p:cNvSpPr txBox="1"/>
            <p:nvPr/>
          </p:nvSpPr>
          <p:spPr>
            <a:xfrm>
              <a:off x="0" y="-76200"/>
              <a:ext cx="7660223" cy="805179"/>
            </a:xfrm>
            <a:prstGeom prst="rect">
              <a:avLst/>
            </a:prstGeom>
          </p:spPr>
          <p:txBody>
            <a:bodyPr lIns="0" tIns="0" rIns="0" bIns="0" rtlCol="0" anchor="t">
              <a:spAutoFit/>
            </a:bodyPr>
            <a:lstStyle/>
            <a:p>
              <a:pPr>
                <a:lnSpc>
                  <a:spcPts val="5040"/>
                </a:lnSpc>
              </a:pPr>
              <a:r>
                <a:rPr lang="en-US" sz="3600" dirty="0">
                  <a:solidFill>
                    <a:srgbClr val="9D5E39"/>
                  </a:solidFill>
                  <a:latin typeface="Plus Jakarta Sans 2"/>
                </a:rPr>
                <a:t>Main markets</a:t>
              </a:r>
            </a:p>
          </p:txBody>
        </p:sp>
        <p:sp>
          <p:nvSpPr>
            <p:cNvPr id="8" name="TextBox 8"/>
            <p:cNvSpPr txBox="1"/>
            <p:nvPr/>
          </p:nvSpPr>
          <p:spPr>
            <a:xfrm>
              <a:off x="0" y="899539"/>
              <a:ext cx="9652000" cy="10571526"/>
            </a:xfrm>
            <a:prstGeom prst="rect">
              <a:avLst/>
            </a:prstGeom>
          </p:spPr>
          <p:txBody>
            <a:bodyPr lIns="0" tIns="0" rIns="0" bIns="0" rtlCol="0" anchor="t">
              <a:spAutoFit/>
            </a:bodyPr>
            <a:lstStyle/>
            <a:p>
              <a:pPr>
                <a:lnSpc>
                  <a:spcPts val="2659"/>
                </a:lnSpc>
              </a:pPr>
              <a:r>
                <a:rPr lang="en-US" sz="1899" cap="small" dirty="0">
                  <a:solidFill>
                    <a:srgbClr val="121212"/>
                  </a:solidFill>
                  <a:latin typeface="Plus Jakarta Sans 3"/>
                </a:rPr>
                <a:t>Norlys Foundry's </a:t>
              </a:r>
              <a:r>
                <a:rPr lang="en-US" sz="1899" dirty="0">
                  <a:solidFill>
                    <a:srgbClr val="121212"/>
                  </a:solidFill>
                  <a:latin typeface="Plus Jakarta Sans 3"/>
                </a:rPr>
                <a:t>primary markets encompass two main sectors, catering to a broad global audience:</a:t>
              </a:r>
            </a:p>
            <a:p>
              <a:pPr>
                <a:lnSpc>
                  <a:spcPts val="2659"/>
                </a:lnSpc>
              </a:pPr>
              <a:r>
                <a:rPr lang="en-US" sz="1899" b="1" dirty="0">
                  <a:solidFill>
                    <a:srgbClr val="9D5E39"/>
                  </a:solidFill>
                  <a:latin typeface="Plus Jakarta Sans 3"/>
                </a:rPr>
                <a:t>Lighting Fixtures Across Four Continents: </a:t>
              </a:r>
              <a:r>
                <a:rPr lang="pl-PL" sz="1899" dirty="0">
                  <a:solidFill>
                    <a:srgbClr val="121212"/>
                  </a:solidFill>
                  <a:latin typeface="Plus Jakarta Sans 3"/>
                </a:rPr>
                <a:t>We </a:t>
              </a:r>
              <a:r>
                <a:rPr lang="en-US" sz="1899" dirty="0">
                  <a:solidFill>
                    <a:srgbClr val="121212"/>
                  </a:solidFill>
                  <a:latin typeface="Plus Jakarta Sans 3"/>
                </a:rPr>
                <a:t>established a strong presence in the global lighting fixtures market, serving customers across four continents - Europe, Asia, Africa, and Australia. </a:t>
              </a:r>
              <a:r>
                <a:rPr lang="pl-PL" sz="1899" dirty="0" err="1">
                  <a:solidFill>
                    <a:srgbClr val="121212"/>
                  </a:solidFill>
                  <a:latin typeface="Plus Jakarta Sans 3"/>
                </a:rPr>
                <a:t>Our</a:t>
              </a:r>
              <a:r>
                <a:rPr lang="en-US" sz="1899" dirty="0">
                  <a:solidFill>
                    <a:srgbClr val="121212"/>
                  </a:solidFill>
                  <a:latin typeface="Plus Jakarta Sans 3"/>
                </a:rPr>
                <a:t> product range includes innovative and high-quality lighting solutions that illuminate homes, public spaces, and commercial establishments, meeting the lighting needs of diverse regions worldwide.</a:t>
              </a:r>
            </a:p>
            <a:p>
              <a:pPr>
                <a:lnSpc>
                  <a:spcPts val="2659"/>
                </a:lnSpc>
              </a:pPr>
              <a:endParaRPr lang="en-US" sz="1899" dirty="0">
                <a:solidFill>
                  <a:srgbClr val="121212"/>
                </a:solidFill>
                <a:latin typeface="Plus Jakarta Sans 3"/>
              </a:endParaRPr>
            </a:p>
            <a:p>
              <a:pPr>
                <a:lnSpc>
                  <a:spcPts val="2659"/>
                </a:lnSpc>
              </a:pPr>
              <a:r>
                <a:rPr lang="en-US" sz="1899" b="1" dirty="0">
                  <a:solidFill>
                    <a:srgbClr val="9D5E39"/>
                  </a:solidFill>
                  <a:latin typeface="Plus Jakarta Sans 3"/>
                </a:rPr>
                <a:t>Automotive and European Customers:</a:t>
              </a:r>
              <a:r>
                <a:rPr lang="en-US" sz="1899" b="1" dirty="0">
                  <a:solidFill>
                    <a:srgbClr val="121212"/>
                  </a:solidFill>
                  <a:latin typeface="Plus Jakarta Sans 3"/>
                </a:rPr>
                <a:t> </a:t>
              </a:r>
              <a:r>
                <a:rPr lang="pl-PL" sz="1899" dirty="0">
                  <a:solidFill>
                    <a:srgbClr val="121212"/>
                  </a:solidFill>
                  <a:latin typeface="Plus Jakarta Sans 3"/>
                </a:rPr>
                <a:t>We </a:t>
              </a:r>
              <a:r>
                <a:rPr lang="en-US" sz="1899" dirty="0">
                  <a:solidFill>
                    <a:srgbClr val="121212"/>
                  </a:solidFill>
                  <a:latin typeface="Plus Jakarta Sans 3"/>
                </a:rPr>
                <a:t>suppl</a:t>
              </a:r>
              <a:r>
                <a:rPr lang="pl-PL" sz="1899" dirty="0">
                  <a:solidFill>
                    <a:srgbClr val="121212"/>
                  </a:solidFill>
                  <a:latin typeface="Plus Jakarta Sans 3"/>
                </a:rPr>
                <a:t>y</a:t>
              </a:r>
              <a:r>
                <a:rPr lang="en-US" sz="1899" dirty="0">
                  <a:solidFill>
                    <a:srgbClr val="121212"/>
                  </a:solidFill>
                  <a:latin typeface="Plus Jakarta Sans 3"/>
                </a:rPr>
                <a:t> components and solutions to the automotive industry and various other customers throughout Europe. Germany, in particular, hosts some of </a:t>
              </a:r>
              <a:r>
                <a:rPr lang="pl-PL" sz="1899" dirty="0" err="1">
                  <a:solidFill>
                    <a:srgbClr val="121212"/>
                  </a:solidFill>
                  <a:latin typeface="Plus Jakarta Sans 3"/>
                </a:rPr>
                <a:t>our</a:t>
              </a:r>
              <a:r>
                <a:rPr lang="en-US" sz="1899" dirty="0">
                  <a:solidFill>
                    <a:srgbClr val="121212"/>
                  </a:solidFill>
                  <a:latin typeface="Plus Jakarta Sans 3"/>
                </a:rPr>
                <a:t> most significant automotive clients, such as the renowned ZF Group. These partnerships underscore </a:t>
              </a:r>
              <a:r>
                <a:rPr lang="pl-PL" sz="1899" dirty="0" err="1">
                  <a:solidFill>
                    <a:srgbClr val="121212"/>
                  </a:solidFill>
                  <a:latin typeface="Plus Jakarta Sans 3"/>
                </a:rPr>
                <a:t>our</a:t>
              </a:r>
              <a:r>
                <a:rPr lang="en-US" sz="1899" dirty="0">
                  <a:solidFill>
                    <a:srgbClr val="121212"/>
                  </a:solidFill>
                  <a:latin typeface="Plus Jakarta Sans 3"/>
                </a:rPr>
                <a:t> reputation for excellence and its strategic focus on serving the German automotive market.</a:t>
              </a:r>
            </a:p>
            <a:p>
              <a:pPr>
                <a:lnSpc>
                  <a:spcPts val="2659"/>
                </a:lnSpc>
              </a:pPr>
              <a:endParaRPr lang="en-US" sz="1899" dirty="0">
                <a:solidFill>
                  <a:srgbClr val="121212"/>
                </a:solidFill>
                <a:latin typeface="Plus Jakarta Sans 3"/>
              </a:endParaRPr>
            </a:p>
            <a:p>
              <a:pPr>
                <a:lnSpc>
                  <a:spcPts val="2659"/>
                </a:lnSpc>
              </a:pPr>
              <a:r>
                <a:rPr lang="pl-PL" sz="1899" dirty="0" err="1">
                  <a:solidFill>
                    <a:srgbClr val="121212"/>
                  </a:solidFill>
                  <a:latin typeface="Plus Jakarta Sans 3"/>
                </a:rPr>
                <a:t>Our</a:t>
              </a:r>
              <a:r>
                <a:rPr lang="pl-PL" sz="1899" cap="small" dirty="0">
                  <a:solidFill>
                    <a:srgbClr val="121212"/>
                  </a:solidFill>
                  <a:latin typeface="Plus Jakarta Sans 3"/>
                </a:rPr>
                <a:t> </a:t>
              </a:r>
              <a:r>
                <a:rPr lang="en-US" sz="1899" dirty="0">
                  <a:solidFill>
                    <a:srgbClr val="121212"/>
                  </a:solidFill>
                  <a:latin typeface="Plus Jakarta Sans 3"/>
                </a:rPr>
                <a:t>commitment to quality and their extensive presence in both the lighting and automotive industries position </a:t>
              </a:r>
              <a:r>
                <a:rPr lang="pl-PL" sz="1899" dirty="0">
                  <a:solidFill>
                    <a:srgbClr val="121212"/>
                  </a:solidFill>
                  <a:latin typeface="Plus Jakarta Sans 3"/>
                </a:rPr>
                <a:t> </a:t>
              </a:r>
              <a:r>
                <a:rPr lang="pl-PL" sz="1899" dirty="0" err="1">
                  <a:solidFill>
                    <a:srgbClr val="121212"/>
                  </a:solidFill>
                  <a:latin typeface="Plus Jakarta Sans 3"/>
                </a:rPr>
                <a:t>us</a:t>
              </a:r>
              <a:r>
                <a:rPr lang="en-US" sz="1899" dirty="0">
                  <a:solidFill>
                    <a:srgbClr val="121212"/>
                  </a:solidFill>
                  <a:latin typeface="Plus Jakarta Sans 3"/>
                </a:rPr>
                <a:t> as a dependable and versatile partner for customers across the globe.</a:t>
              </a:r>
            </a:p>
            <a:p>
              <a:pPr>
                <a:lnSpc>
                  <a:spcPts val="2659"/>
                </a:lnSpc>
              </a:pPr>
              <a:endParaRPr lang="en-US" sz="1899" dirty="0">
                <a:solidFill>
                  <a:srgbClr val="121212"/>
                </a:solidFill>
                <a:latin typeface="Plus Jakarta Sans 3"/>
              </a:endParaRPr>
            </a:p>
          </p:txBody>
        </p:sp>
      </p:grpSp>
      <p:sp>
        <p:nvSpPr>
          <p:cNvPr id="9" name="Freeform 9"/>
          <p:cNvSpPr/>
          <p:nvPr/>
        </p:nvSpPr>
        <p:spPr>
          <a:xfrm>
            <a:off x="16809024" y="92158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a:stretch>
              <a:fillRect/>
            </a:stretch>
          </a:blipFill>
        </p:spPr>
      </p:sp>
      <p:pic>
        <p:nvPicPr>
          <p:cNvPr id="11" name="Obraz 10">
            <a:extLst>
              <a:ext uri="{FF2B5EF4-FFF2-40B4-BE49-F238E27FC236}">
                <a16:creationId xmlns:a16="http://schemas.microsoft.com/office/drawing/2014/main" id="{7974362F-A1CF-5D23-2A86-673CEFF82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710072"/>
            <a:ext cx="9115912" cy="6866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62617" cy="10287000"/>
            <a:chOff x="0" y="0"/>
            <a:chExt cx="2123488" cy="2709333"/>
          </a:xfrm>
        </p:grpSpPr>
        <p:sp>
          <p:nvSpPr>
            <p:cNvPr id="3" name="Freeform 3"/>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411808" y="758366"/>
            <a:ext cx="7239000" cy="9006698"/>
            <a:chOff x="0" y="-76200"/>
            <a:chExt cx="9652000" cy="12008930"/>
          </a:xfrm>
        </p:grpSpPr>
        <p:sp>
          <p:nvSpPr>
            <p:cNvPr id="6" name="TextBox 6"/>
            <p:cNvSpPr txBox="1"/>
            <p:nvPr/>
          </p:nvSpPr>
          <p:spPr>
            <a:xfrm>
              <a:off x="0" y="-76200"/>
              <a:ext cx="7660223" cy="805179"/>
            </a:xfrm>
            <a:prstGeom prst="rect">
              <a:avLst/>
            </a:prstGeom>
          </p:spPr>
          <p:txBody>
            <a:bodyPr lIns="0" tIns="0" rIns="0" bIns="0" rtlCol="0" anchor="t">
              <a:spAutoFit/>
            </a:bodyPr>
            <a:lstStyle/>
            <a:p>
              <a:pPr>
                <a:lnSpc>
                  <a:spcPts val="5040"/>
                </a:lnSpc>
              </a:pPr>
              <a:r>
                <a:rPr lang="en-US" sz="3600" dirty="0">
                  <a:solidFill>
                    <a:srgbClr val="9D5E39"/>
                  </a:solidFill>
                  <a:latin typeface="Plus Jakarta Sans 2"/>
                </a:rPr>
                <a:t>Turnover</a:t>
              </a:r>
            </a:p>
          </p:txBody>
        </p:sp>
        <p:sp>
          <p:nvSpPr>
            <p:cNvPr id="7" name="TextBox 7"/>
            <p:cNvSpPr txBox="1"/>
            <p:nvPr/>
          </p:nvSpPr>
          <p:spPr>
            <a:xfrm>
              <a:off x="0" y="899539"/>
              <a:ext cx="9652000" cy="11033191"/>
            </a:xfrm>
            <a:prstGeom prst="rect">
              <a:avLst/>
            </a:prstGeom>
          </p:spPr>
          <p:txBody>
            <a:bodyPr lIns="0" tIns="0" rIns="0" bIns="0" rtlCol="0" anchor="t">
              <a:spAutoFit/>
            </a:bodyPr>
            <a:lstStyle/>
            <a:p>
              <a:pPr>
                <a:lnSpc>
                  <a:spcPts val="2659"/>
                </a:lnSpc>
              </a:pPr>
              <a:r>
                <a:rPr lang="en-US" sz="1899" cap="small" dirty="0">
                  <a:solidFill>
                    <a:srgbClr val="121212"/>
                  </a:solidFill>
                  <a:latin typeface="Plus Jakarta Sans 3"/>
                </a:rPr>
                <a:t>Norlys Foundry's </a:t>
              </a:r>
              <a:r>
                <a:rPr lang="en-US" sz="1899" dirty="0">
                  <a:solidFill>
                    <a:srgbClr val="121212"/>
                  </a:solidFill>
                  <a:latin typeface="Plus Jakarta Sans 3"/>
                </a:rPr>
                <a:t>financial composition reflects a balance between two key segments:</a:t>
              </a:r>
            </a:p>
            <a:p>
              <a:pPr>
                <a:lnSpc>
                  <a:spcPts val="2659"/>
                </a:lnSpc>
              </a:pPr>
              <a:endParaRPr lang="en-US" sz="1899" dirty="0">
                <a:solidFill>
                  <a:srgbClr val="121212"/>
                </a:solidFill>
                <a:latin typeface="Plus Jakarta Sans 3"/>
              </a:endParaRPr>
            </a:p>
            <a:p>
              <a:pPr>
                <a:lnSpc>
                  <a:spcPts val="2659"/>
                </a:lnSpc>
              </a:pPr>
              <a:r>
                <a:rPr lang="en-US" sz="1899" b="1" dirty="0">
                  <a:solidFill>
                    <a:srgbClr val="777871"/>
                  </a:solidFill>
                  <a:latin typeface="Plus Jakarta Sans 3"/>
                </a:rPr>
                <a:t>Foundry Operations: Accounting for 20% of the company's overall turnover, the foundry division plays a pivotal role in Norlys Foundry's revenue generation.</a:t>
              </a:r>
            </a:p>
            <a:p>
              <a:pPr>
                <a:lnSpc>
                  <a:spcPts val="2659"/>
                </a:lnSpc>
              </a:pPr>
              <a:endParaRPr lang="en-US" sz="1899" dirty="0">
                <a:solidFill>
                  <a:srgbClr val="777871"/>
                </a:solidFill>
                <a:latin typeface="Plus Jakarta Sans 3"/>
              </a:endParaRPr>
            </a:p>
            <a:p>
              <a:pPr>
                <a:lnSpc>
                  <a:spcPts val="2659"/>
                </a:lnSpc>
              </a:pPr>
              <a:r>
                <a:rPr lang="en-US" sz="1899" b="1" dirty="0">
                  <a:solidFill>
                    <a:srgbClr val="9D5E39"/>
                  </a:solidFill>
                  <a:latin typeface="Plus Jakarta Sans 3"/>
                </a:rPr>
                <a:t>Outdoor Luminaire Clients: This segment, representing the lion's share at 80% of the annual turnover, showcases the company's strong foothold in the outdoor luminaire market</a:t>
              </a:r>
              <a:r>
                <a:rPr lang="en-US" sz="1899" dirty="0">
                  <a:solidFill>
                    <a:srgbClr val="9D5E39"/>
                  </a:solidFill>
                  <a:latin typeface="Plus Jakarta Sans 3"/>
                </a:rPr>
                <a:t>.</a:t>
              </a:r>
            </a:p>
            <a:p>
              <a:pPr>
                <a:lnSpc>
                  <a:spcPts val="2659"/>
                </a:lnSpc>
              </a:pPr>
              <a:endParaRPr lang="en-US" sz="1899" dirty="0">
                <a:solidFill>
                  <a:srgbClr val="9D5E39"/>
                </a:solidFill>
                <a:latin typeface="Plus Jakarta Sans 3"/>
              </a:endParaRPr>
            </a:p>
            <a:p>
              <a:pPr>
                <a:lnSpc>
                  <a:spcPts val="2659"/>
                </a:lnSpc>
              </a:pPr>
              <a:r>
                <a:rPr lang="en-US" sz="1899" dirty="0">
                  <a:solidFill>
                    <a:srgbClr val="121212"/>
                  </a:solidFill>
                  <a:latin typeface="Plus Jakarta Sans 3"/>
                </a:rPr>
                <a:t>The company's annual turnover stands at an impressive €13 million, underscoring its financial stability and market presence.</a:t>
              </a:r>
            </a:p>
            <a:p>
              <a:pPr>
                <a:lnSpc>
                  <a:spcPts val="2659"/>
                </a:lnSpc>
              </a:pPr>
              <a:r>
                <a:rPr lang="pl-PL" sz="1899" dirty="0">
                  <a:solidFill>
                    <a:srgbClr val="121212"/>
                  </a:solidFill>
                  <a:latin typeface="Plus Jakarta Sans 3"/>
                </a:rPr>
                <a:t>We </a:t>
              </a:r>
              <a:r>
                <a:rPr lang="pl-PL" sz="1899" dirty="0" err="1">
                  <a:solidFill>
                    <a:srgbClr val="121212"/>
                  </a:solidFill>
                  <a:latin typeface="Plus Jakarta Sans 3"/>
                </a:rPr>
                <a:t>are</a:t>
              </a:r>
              <a:r>
                <a:rPr lang="pl-PL" sz="1899" dirty="0">
                  <a:solidFill>
                    <a:srgbClr val="121212"/>
                  </a:solidFill>
                  <a:latin typeface="Plus Jakarta Sans 3"/>
                </a:rPr>
                <a:t> </a:t>
              </a:r>
              <a:r>
                <a:rPr lang="en-US" sz="1899" dirty="0">
                  <a:solidFill>
                    <a:srgbClr val="121212"/>
                  </a:solidFill>
                  <a:latin typeface="Plus Jakarta Sans 3"/>
                </a:rPr>
                <a:t>committed to growth and innovation, as evidenced by annual investments exceeding €300,000. These investments reflect the company's dedication to enhancing its products and services, ensuring that they remain at the forefront of their respective industries.</a:t>
              </a:r>
            </a:p>
            <a:p>
              <a:pPr>
                <a:lnSpc>
                  <a:spcPts val="2659"/>
                </a:lnSpc>
              </a:pPr>
              <a:r>
                <a:rPr lang="en-US" sz="1899" dirty="0">
                  <a:solidFill>
                    <a:srgbClr val="121212"/>
                  </a:solidFill>
                  <a:latin typeface="Plus Jakarta Sans 3"/>
                </a:rPr>
                <a:t>An interesting facet of </a:t>
              </a:r>
              <a:r>
                <a:rPr lang="en-US" sz="1899" cap="small" dirty="0">
                  <a:solidFill>
                    <a:srgbClr val="121212"/>
                  </a:solidFill>
                  <a:latin typeface="Plus Jakarta Sans 3"/>
                </a:rPr>
                <a:t>Norlys Foundry </a:t>
              </a:r>
              <a:r>
                <a:rPr lang="en-US" sz="1899" dirty="0">
                  <a:solidFill>
                    <a:srgbClr val="121212"/>
                  </a:solidFill>
                  <a:latin typeface="Plus Jakarta Sans 3"/>
                </a:rPr>
                <a:t>is its ownership of land and buildings, which are held privately. This aspect not only demonstrates the company's commitment to long-term sustainability but also provides a solid foundation for their operations.</a:t>
              </a:r>
            </a:p>
          </p:txBody>
        </p:sp>
      </p:grpSp>
      <p:grpSp>
        <p:nvGrpSpPr>
          <p:cNvPr id="8" name="Group 8"/>
          <p:cNvGrpSpPr/>
          <p:nvPr/>
        </p:nvGrpSpPr>
        <p:grpSpPr>
          <a:xfrm>
            <a:off x="9371459" y="1339941"/>
            <a:ext cx="7607699" cy="7656852"/>
            <a:chOff x="0" y="0"/>
            <a:chExt cx="10143599" cy="10209136"/>
          </a:xfrm>
        </p:grpSpPr>
        <p:sp>
          <p:nvSpPr>
            <p:cNvPr id="9" name="Freeform 9"/>
            <p:cNvSpPr/>
            <p:nvPr/>
          </p:nvSpPr>
          <p:spPr>
            <a:xfrm rot="2077707">
              <a:off x="1425305" y="1426438"/>
              <a:ext cx="7292988" cy="7289950"/>
            </a:xfrm>
            <a:custGeom>
              <a:avLst/>
              <a:gdLst/>
              <a:ahLst/>
              <a:cxnLst/>
              <a:rect l="l" t="t" r="r" b="b"/>
              <a:pathLst>
                <a:path w="7292988" h="7289950">
                  <a:moveTo>
                    <a:pt x="0" y="0"/>
                  </a:moveTo>
                  <a:lnTo>
                    <a:pt x="7292988" y="0"/>
                  </a:lnTo>
                  <a:lnTo>
                    <a:pt x="7292988" y="7289949"/>
                  </a:lnTo>
                  <a:lnTo>
                    <a:pt x="0" y="7289949"/>
                  </a:lnTo>
                  <a:lnTo>
                    <a:pt x="0" y="0"/>
                  </a:lnTo>
                  <a:close/>
                </a:path>
              </a:pathLst>
            </a:custGeom>
            <a:blipFill>
              <a:blip r:embed="rId2"/>
              <a:stretch>
                <a:fillRect/>
              </a:stretch>
            </a:blipFill>
          </p:spPr>
        </p:sp>
        <p:sp>
          <p:nvSpPr>
            <p:cNvPr id="10" name="TextBox 10"/>
            <p:cNvSpPr txBox="1"/>
            <p:nvPr/>
          </p:nvSpPr>
          <p:spPr>
            <a:xfrm>
              <a:off x="3427027" y="9172605"/>
              <a:ext cx="3289544" cy="1036531"/>
            </a:xfrm>
            <a:prstGeom prst="rect">
              <a:avLst/>
            </a:prstGeom>
          </p:spPr>
          <p:txBody>
            <a:bodyPr lIns="0" tIns="0" rIns="0" bIns="0" rtlCol="0" anchor="t">
              <a:spAutoFit/>
            </a:bodyPr>
            <a:lstStyle/>
            <a:p>
              <a:pPr algn="ctr">
                <a:lnSpc>
                  <a:spcPts val="3220"/>
                </a:lnSpc>
              </a:pPr>
              <a:r>
                <a:rPr lang="en-US" sz="2300">
                  <a:solidFill>
                    <a:srgbClr val="9D5E39"/>
                  </a:solidFill>
                  <a:latin typeface="Plus Jakarta Sans 2"/>
                </a:rPr>
                <a:t>80% outdoor luminaires clients</a:t>
              </a:r>
            </a:p>
          </p:txBody>
        </p:sp>
        <p:sp>
          <p:nvSpPr>
            <p:cNvPr id="11" name="TextBox 11"/>
            <p:cNvSpPr txBox="1"/>
            <p:nvPr/>
          </p:nvSpPr>
          <p:spPr>
            <a:xfrm>
              <a:off x="3142446" y="346098"/>
              <a:ext cx="3858706" cy="503131"/>
            </a:xfrm>
            <a:prstGeom prst="rect">
              <a:avLst/>
            </a:prstGeom>
          </p:spPr>
          <p:txBody>
            <a:bodyPr lIns="0" tIns="0" rIns="0" bIns="0" rtlCol="0" anchor="t">
              <a:spAutoFit/>
            </a:bodyPr>
            <a:lstStyle/>
            <a:p>
              <a:pPr algn="ctr">
                <a:lnSpc>
                  <a:spcPts val="3220"/>
                </a:lnSpc>
              </a:pPr>
              <a:r>
                <a:rPr lang="en-US" sz="2300" dirty="0">
                  <a:solidFill>
                    <a:srgbClr val="777871"/>
                  </a:solidFill>
                  <a:latin typeface="Plus Jakarta Sans 2"/>
                </a:rPr>
                <a:t>20% foundry clients</a:t>
              </a:r>
            </a:p>
          </p:txBody>
        </p:sp>
      </p:grpSp>
      <p:sp>
        <p:nvSpPr>
          <p:cNvPr id="12" name="Freeform 12"/>
          <p:cNvSpPr/>
          <p:nvPr/>
        </p:nvSpPr>
        <p:spPr>
          <a:xfrm>
            <a:off x="16809024" y="92158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A304B0D8-B54B-D1E3-5F16-5B24AA696647}"/>
              </a:ext>
            </a:extLst>
          </p:cNvPr>
          <p:cNvSpPr/>
          <p:nvPr/>
        </p:nvSpPr>
        <p:spPr>
          <a:xfrm rot="21462855">
            <a:off x="7861545" y="-199819"/>
            <a:ext cx="10627527" cy="10686638"/>
          </a:xfrm>
          <a:custGeom>
            <a:avLst/>
            <a:gdLst/>
            <a:ahLst/>
            <a:cxnLst/>
            <a:rect l="l" t="t" r="r" b="b"/>
            <a:pathLst>
              <a:path w="10627527" h="10686638">
                <a:moveTo>
                  <a:pt x="410280" y="0"/>
                </a:moveTo>
                <a:lnTo>
                  <a:pt x="10627527" y="407823"/>
                </a:lnTo>
                <a:lnTo>
                  <a:pt x="10217247" y="10686638"/>
                </a:lnTo>
                <a:lnTo>
                  <a:pt x="0" y="10278815"/>
                </a:lnTo>
                <a:lnTo>
                  <a:pt x="410280" y="0"/>
                </a:lnTo>
                <a:close/>
              </a:path>
            </a:pathLst>
          </a:custGeom>
          <a:blipFill>
            <a:blip r:embed="rId2"/>
            <a:stretch>
              <a:fillRect l="-39329" t="-8582" r="-25480"/>
            </a:stretch>
          </a:blipFill>
        </p:spPr>
      </p:sp>
      <p:grpSp>
        <p:nvGrpSpPr>
          <p:cNvPr id="3" name="Group 3"/>
          <p:cNvGrpSpPr/>
          <p:nvPr/>
        </p:nvGrpSpPr>
        <p:grpSpPr>
          <a:xfrm>
            <a:off x="0" y="0"/>
            <a:ext cx="8062617" cy="10287000"/>
            <a:chOff x="0" y="0"/>
            <a:chExt cx="2123488" cy="2709333"/>
          </a:xfrm>
        </p:grpSpPr>
        <p:sp>
          <p:nvSpPr>
            <p:cNvPr id="4" name="Freeform 4"/>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sp>
        <p:sp>
          <p:nvSpPr>
            <p:cNvPr id="5" name="TextBox 5"/>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grpSp>
        <p:nvGrpSpPr>
          <p:cNvPr id="2" name="Grupa 1">
            <a:extLst>
              <a:ext uri="{FF2B5EF4-FFF2-40B4-BE49-F238E27FC236}">
                <a16:creationId xmlns:a16="http://schemas.microsoft.com/office/drawing/2014/main" id="{83BC0383-80F5-4E85-747E-6BA545569577}"/>
              </a:ext>
            </a:extLst>
          </p:cNvPr>
          <p:cNvGrpSpPr/>
          <p:nvPr/>
        </p:nvGrpSpPr>
        <p:grpSpPr>
          <a:xfrm>
            <a:off x="411808" y="570766"/>
            <a:ext cx="7239000" cy="9366196"/>
            <a:chOff x="411808" y="570766"/>
            <a:chExt cx="7239000" cy="9366196"/>
          </a:xfrm>
        </p:grpSpPr>
        <p:sp>
          <p:nvSpPr>
            <p:cNvPr id="6" name="TextBox 6"/>
            <p:cNvSpPr txBox="1"/>
            <p:nvPr/>
          </p:nvSpPr>
          <p:spPr>
            <a:xfrm>
              <a:off x="411808" y="570766"/>
              <a:ext cx="5745168" cy="622935"/>
            </a:xfrm>
            <a:prstGeom prst="rect">
              <a:avLst/>
            </a:prstGeom>
          </p:spPr>
          <p:txBody>
            <a:bodyPr lIns="0" tIns="0" rIns="0" bIns="0" rtlCol="0" anchor="t">
              <a:spAutoFit/>
            </a:bodyPr>
            <a:lstStyle/>
            <a:p>
              <a:pPr>
                <a:lnSpc>
                  <a:spcPts val="5040"/>
                </a:lnSpc>
              </a:pPr>
              <a:r>
                <a:rPr lang="en-US" sz="3600" dirty="0">
                  <a:solidFill>
                    <a:srgbClr val="9D5E39"/>
                  </a:solidFill>
                  <a:latin typeface="Plus Jakarta Sans 2"/>
                </a:rPr>
                <a:t>Our goals</a:t>
              </a:r>
            </a:p>
          </p:txBody>
        </p:sp>
        <p:sp>
          <p:nvSpPr>
            <p:cNvPr id="7" name="TextBox 7"/>
            <p:cNvSpPr txBox="1"/>
            <p:nvPr/>
          </p:nvSpPr>
          <p:spPr>
            <a:xfrm>
              <a:off x="411808" y="1315819"/>
              <a:ext cx="7239000" cy="8621143"/>
            </a:xfrm>
            <a:prstGeom prst="rect">
              <a:avLst/>
            </a:prstGeom>
          </p:spPr>
          <p:txBody>
            <a:bodyPr lIns="0" tIns="0" rIns="0" bIns="0" rtlCol="0" anchor="t">
              <a:spAutoFit/>
            </a:bodyPr>
            <a:lstStyle/>
            <a:p>
              <a:pPr>
                <a:lnSpc>
                  <a:spcPts val="2659"/>
                </a:lnSpc>
              </a:pPr>
              <a:r>
                <a:rPr lang="en-US" sz="1899" dirty="0">
                  <a:solidFill>
                    <a:srgbClr val="121212"/>
                  </a:solidFill>
                  <a:latin typeface="Plus Jakarta Sans 3"/>
                </a:rPr>
                <a:t>At </a:t>
              </a:r>
              <a:r>
                <a:rPr lang="en-US" sz="1899" cap="small" dirty="0">
                  <a:solidFill>
                    <a:srgbClr val="121212"/>
                  </a:solidFill>
                  <a:latin typeface="Plus Jakarta Sans 3"/>
                </a:rPr>
                <a:t>Norlys Foundry</a:t>
              </a:r>
              <a:r>
                <a:rPr lang="en-US" sz="1899" dirty="0">
                  <a:solidFill>
                    <a:srgbClr val="121212"/>
                  </a:solidFill>
                  <a:latin typeface="Plus Jakarta Sans 3"/>
                </a:rPr>
                <a:t>, our main objectives encompass several key areas:</a:t>
              </a:r>
            </a:p>
            <a:p>
              <a:pPr>
                <a:lnSpc>
                  <a:spcPts val="2659"/>
                </a:lnSpc>
              </a:pPr>
              <a:r>
                <a:rPr lang="en-US" sz="1899" b="1" dirty="0">
                  <a:solidFill>
                    <a:srgbClr val="9D5E39"/>
                  </a:solidFill>
                  <a:latin typeface="Plus Jakarta Sans 3"/>
                </a:rPr>
                <a:t>Sustainable Development and Earth-Friendly </a:t>
              </a:r>
              <a:r>
                <a:rPr lang="en-US" sz="1899" b="1" dirty="0" err="1">
                  <a:solidFill>
                    <a:srgbClr val="9D5E39"/>
                  </a:solidFill>
                  <a:latin typeface="Plus Jakarta Sans 3"/>
                </a:rPr>
                <a:t>Produc:tion</a:t>
              </a:r>
              <a:r>
                <a:rPr lang="en-US" sz="1899" b="1" dirty="0">
                  <a:solidFill>
                    <a:srgbClr val="121212"/>
                  </a:solidFill>
                  <a:latin typeface="Plus Jakarta Sans 3"/>
                </a:rPr>
                <a:t> </a:t>
              </a:r>
              <a:r>
                <a:rPr lang="en-US" sz="1899" dirty="0">
                  <a:solidFill>
                    <a:srgbClr val="121212"/>
                  </a:solidFill>
                  <a:latin typeface="Plus Jakarta Sans 3"/>
                </a:rPr>
                <a:t>A core pillar of our mission is to lead in sustainable development and prioritize production methods that are in harmony with the environment. Our commitment to eco-conscious practices ensures that every step of our operations is guided by a deep sense of responsibility toward our planet.</a:t>
              </a:r>
            </a:p>
            <a:p>
              <a:pPr>
                <a:lnSpc>
                  <a:spcPts val="2659"/>
                </a:lnSpc>
              </a:pPr>
              <a:endParaRPr lang="en-US" sz="1899" b="1" dirty="0">
                <a:solidFill>
                  <a:srgbClr val="121212"/>
                </a:solidFill>
                <a:latin typeface="Plus Jakarta Sans 3"/>
              </a:endParaRPr>
            </a:p>
            <a:p>
              <a:pPr>
                <a:lnSpc>
                  <a:spcPts val="2659"/>
                </a:lnSpc>
              </a:pPr>
              <a:r>
                <a:rPr lang="en-US" sz="1899" b="1" dirty="0">
                  <a:solidFill>
                    <a:srgbClr val="9D5E39"/>
                  </a:solidFill>
                  <a:latin typeface="Plus Jakarta Sans 3"/>
                </a:rPr>
                <a:t>Market Expansion:</a:t>
              </a:r>
              <a:r>
                <a:rPr lang="en-US" sz="1899" b="1" dirty="0">
                  <a:solidFill>
                    <a:srgbClr val="121212"/>
                  </a:solidFill>
                  <a:latin typeface="Plus Jakarta Sans 3"/>
                </a:rPr>
                <a:t> </a:t>
              </a:r>
              <a:r>
                <a:rPr lang="en-US" sz="1899" dirty="0">
                  <a:solidFill>
                    <a:srgbClr val="121212"/>
                  </a:solidFill>
                  <a:latin typeface="Plus Jakarta Sans 3"/>
                </a:rPr>
                <a:t>We aim to increase our market share, both domestically and internationally. To achieve this, we seek to establish meaningful partnerships with esteemed companies across various industries. These collaborations not only help us grow our presence but also allow us to disseminate our sustainability ethos on a global scale.</a:t>
              </a:r>
            </a:p>
            <a:p>
              <a:pPr>
                <a:lnSpc>
                  <a:spcPts val="2659"/>
                </a:lnSpc>
              </a:pPr>
              <a:endParaRPr lang="en-US" sz="1899" dirty="0">
                <a:solidFill>
                  <a:srgbClr val="121212"/>
                </a:solidFill>
                <a:latin typeface="Plus Jakarta Sans 3"/>
              </a:endParaRPr>
            </a:p>
            <a:p>
              <a:pPr>
                <a:lnSpc>
                  <a:spcPts val="2659"/>
                </a:lnSpc>
              </a:pPr>
              <a:r>
                <a:rPr lang="en-US" sz="1899" b="1" dirty="0">
                  <a:solidFill>
                    <a:srgbClr val="9D5E39"/>
                  </a:solidFill>
                  <a:latin typeface="Plus Jakarta Sans 3"/>
                </a:rPr>
                <a:t>Single-Digit PPM (Parts Per Million) Achievement</a:t>
              </a:r>
              <a:r>
                <a:rPr lang="en-US" sz="1899" dirty="0">
                  <a:solidFill>
                    <a:srgbClr val="9D5E39"/>
                  </a:solidFill>
                  <a:latin typeface="Plus Jakarta Sans 3"/>
                </a:rPr>
                <a:t>:</a:t>
              </a:r>
              <a:r>
                <a:rPr lang="en-US" sz="1899" dirty="0">
                  <a:solidFill>
                    <a:srgbClr val="121212"/>
                  </a:solidFill>
                  <a:latin typeface="Plus Jakarta Sans 3"/>
                </a:rPr>
                <a:t> Our stringent quality control and production processes are geared towards achieving a single-digit PPM level. This commitment to excellence ensures that our products meet the highest standards of quality and reliability, serving as a testament to our dedication to customer satisfaction and product performance.</a:t>
              </a:r>
            </a:p>
            <a:p>
              <a:pPr>
                <a:lnSpc>
                  <a:spcPts val="2659"/>
                </a:lnSpc>
              </a:pPr>
              <a:endParaRPr lang="en-US" sz="1899" dirty="0">
                <a:solidFill>
                  <a:srgbClr val="121212"/>
                </a:solidFill>
                <a:latin typeface="Plus Jakarta Sans 3"/>
              </a:endParaRPr>
            </a:p>
            <a:p>
              <a:pPr>
                <a:lnSpc>
                  <a:spcPts val="2659"/>
                </a:lnSpc>
              </a:pPr>
              <a:endParaRPr lang="en-US" sz="1899" dirty="0">
                <a:solidFill>
                  <a:srgbClr val="121212"/>
                </a:solidFill>
                <a:latin typeface="Plus Jakarta Sans 3"/>
              </a:endParaRPr>
            </a:p>
          </p:txBody>
        </p:sp>
      </p:grpSp>
      <p:sp>
        <p:nvSpPr>
          <p:cNvPr id="8" name="Freeform 8"/>
          <p:cNvSpPr/>
          <p:nvPr/>
        </p:nvSpPr>
        <p:spPr>
          <a:xfrm>
            <a:off x="16808768" y="921543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a:stretch>
              <a:fillRect/>
            </a:stretch>
          </a:blipFill>
        </p:spPr>
      </p:sp>
      <p:sp>
        <p:nvSpPr>
          <p:cNvPr id="12" name="Freeform 10">
            <a:extLst>
              <a:ext uri="{FF2B5EF4-FFF2-40B4-BE49-F238E27FC236}">
                <a16:creationId xmlns:a16="http://schemas.microsoft.com/office/drawing/2014/main" id="{943F53F7-9BAC-F659-5831-AA49733D4771}"/>
              </a:ext>
            </a:extLst>
          </p:cNvPr>
          <p:cNvSpPr/>
          <p:nvPr/>
        </p:nvSpPr>
        <p:spPr>
          <a:xfrm>
            <a:off x="16808400" y="9216000"/>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Niestandardowy</PresentationFormat>
  <Paragraphs>89</Paragraphs>
  <Slides>11</Slides>
  <Notes>0</Notes>
  <HiddenSlides>1</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11</vt:i4>
      </vt:variant>
    </vt:vector>
  </HeadingPairs>
  <TitlesOfParts>
    <vt:vector size="18" baseType="lpstr">
      <vt:lpstr>Plus Jakarta Sans 4</vt:lpstr>
      <vt:lpstr>Plus Jakarta Sans 1</vt:lpstr>
      <vt:lpstr>Arial</vt:lpstr>
      <vt:lpstr>Plus Jakarta Sans 2</vt:lpstr>
      <vt:lpstr>Plus Jakarta Sans 3</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odlewnia</dc:title>
  <dc:creator>Marcin</dc:creator>
  <cp:lastModifiedBy>Daria Stadnicka</cp:lastModifiedBy>
  <cp:revision>7</cp:revision>
  <dcterms:created xsi:type="dcterms:W3CDTF">2006-08-16T00:00:00Z</dcterms:created>
  <dcterms:modified xsi:type="dcterms:W3CDTF">2024-02-19T12:51:47Z</dcterms:modified>
  <dc:identifier>DAFwMAyoYLc</dc:identifier>
</cp:coreProperties>
</file>