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lus Jakarta Sans 1" panose="020B0604020202020204" charset="-18"/>
      <p:regular r:id="rId16"/>
    </p:embeddedFont>
    <p:embeddedFont>
      <p:font typeface="Plus Jakarta Sans 2" panose="020B0604020202020204" charset="-18"/>
      <p:regular r:id="rId17"/>
      <p:bold r:id="rId18"/>
    </p:embeddedFont>
    <p:embeddedFont>
      <p:font typeface="Plus Jakarta Sans 3" panose="020B0604020202020204" charset="-1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71" d="100"/>
          <a:sy n="71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327" y="-105054"/>
            <a:ext cx="18611179" cy="10456104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8405978"/>
            <a:ext cx="6190552" cy="852322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6777473"/>
            <a:ext cx="6617829" cy="126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MATERIA</a:t>
            </a:r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LS USED IN PRODUCTION</a:t>
            </a:r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 </a:t>
            </a:r>
          </a:p>
          <a:p>
            <a:pPr algn="l"/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SURFACE </a:t>
            </a:r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 P</a:t>
            </a:r>
            <a:r>
              <a:rPr lang="en-GB" sz="3099" dirty="0">
                <a:solidFill>
                  <a:srgbClr val="FFFFFF"/>
                </a:solidFill>
                <a:latin typeface="Plus Jakarta Sans 1"/>
              </a:rPr>
              <a:t>ROTECTION</a:t>
            </a:r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 </a:t>
            </a:r>
          </a:p>
          <a:p>
            <a:pPr algn="l"/>
            <a:r>
              <a:rPr lang="pl-PL" sz="2000" dirty="0">
                <a:solidFill>
                  <a:srgbClr val="FFFFFF"/>
                </a:solidFill>
                <a:latin typeface="Plus Jakarta Sans 1"/>
              </a:rPr>
              <a:t>(AGAINST CORROSION)</a:t>
            </a:r>
            <a:endParaRPr lang="en-US" sz="2000" dirty="0">
              <a:solidFill>
                <a:srgbClr val="FFFFFF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8133990" cy="11010901"/>
            <a:chOff x="0" y="-190657"/>
            <a:chExt cx="2142286" cy="2899990"/>
          </a:xfrm>
        </p:grpSpPr>
        <p:sp>
          <p:nvSpPr>
            <p:cNvPr id="3" name="Freeform 3"/>
            <p:cNvSpPr/>
            <p:nvPr/>
          </p:nvSpPr>
          <p:spPr>
            <a:xfrm>
              <a:off x="18798" y="-190657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028700" y="971550"/>
            <a:ext cx="6007418" cy="5343707"/>
            <a:chOff x="0" y="-76200"/>
            <a:chExt cx="8009890" cy="7124946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5209277" cy="805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 dirty="0">
                  <a:solidFill>
                    <a:srgbClr val="9D5E39"/>
                  </a:solidFill>
                  <a:latin typeface="Plus Jakarta Sans 2"/>
                </a:rPr>
                <a:t>STAINLESS STEEL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79926"/>
              <a:ext cx="8009890" cy="5668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Very good, </a:t>
              </a: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natural corrosion resistance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, if maintained regularly.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Limited, but visually appealing usage 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BASEL</a:t>
              </a:r>
              <a:endParaRPr lang="pl-PL" sz="2400" dirty="0">
                <a:solidFill>
                  <a:srgbClr val="9D5E39"/>
                </a:solidFill>
                <a:latin typeface="Plus Jakarta Sans 2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RENA </a:t>
              </a: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MOSS</a:t>
              </a:r>
            </a:p>
            <a:p>
              <a:pPr marL="342900" indent="-342900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BERN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390695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COPPER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425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Norlys uses copper in several families of products as on optional finish.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BERN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BASEL 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PARIS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KARLSTAD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VANSBRO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WHOLE CHELSEA RANGE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9D5E39"/>
              </a:solidFill>
              <a:latin typeface="Plus Jakarta Sans 2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5796416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9D5E39"/>
                </a:solidFill>
                <a:latin typeface="Plus Jakarta Sans 2"/>
              </a:rPr>
              <a:t>(SCANDINAVIAN) WOOD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766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cap="small" dirty="0"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 natural wood in many families of its bollards.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buy wooden lantern elements only from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one Swedish supplier,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who selects for us the best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Scandinavian pine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sourced from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North Europe forests.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As a standard, we provide two types of wood surface finish: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initially protected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transparent wood finish, which turns grey in time,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fully protected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distinctive brown lacquer finish, which can last years, if maintained regularly.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larger project, we are able to provide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bespoke wood finish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either colour or used technology wise.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0075" y="4416710"/>
            <a:ext cx="4847850" cy="13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7"/>
              </a:lnSpc>
            </a:pPr>
            <a:r>
              <a:rPr lang="en-US" sz="7683">
                <a:solidFill>
                  <a:srgbClr val="000000"/>
                </a:solidFill>
                <a:latin typeface="Plus Jakarta Sans 2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123825"/>
            <a:ext cx="5484205" cy="1741018"/>
          </a:xfrm>
          <a:custGeom>
            <a:avLst/>
            <a:gdLst/>
            <a:ahLst/>
            <a:cxnLst/>
            <a:rect l="l" t="t" r="r" b="b"/>
            <a:pathLst>
              <a:path w="5484205" h="1741018">
                <a:moveTo>
                  <a:pt x="0" y="0"/>
                </a:moveTo>
                <a:lnTo>
                  <a:pt x="5484205" y="0"/>
                </a:lnTo>
                <a:lnTo>
                  <a:pt x="5484205" y="1741018"/>
                </a:lnTo>
                <a:lnTo>
                  <a:pt x="0" y="174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37605" y="6164675"/>
            <a:ext cx="5070425" cy="169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Plus Jakarta Sans 2"/>
              </a:rPr>
              <a:t>Contact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3596" y="8500116"/>
            <a:ext cx="3997028" cy="15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Norlys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AS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Hovfaret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4B, NO-0275 Oslo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P.B 1014 Hoff, NO-0218 Oslo – Norway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info@norlys.com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  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Plus Jakarta Sans 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9919647" y="0"/>
                </a:moveTo>
                <a:lnTo>
                  <a:pt x="0" y="0"/>
                </a:lnTo>
                <a:lnTo>
                  <a:pt x="0" y="9963279"/>
                </a:lnTo>
                <a:lnTo>
                  <a:pt x="9919647" y="9963279"/>
                </a:lnTo>
                <a:lnTo>
                  <a:pt x="9919647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7991" y="8552"/>
            <a:ext cx="8090608" cy="10849948"/>
            <a:chOff x="-7372" y="-148266"/>
            <a:chExt cx="2130860" cy="2857599"/>
          </a:xfrm>
        </p:grpSpPr>
        <p:sp>
          <p:nvSpPr>
            <p:cNvPr id="4" name="Freeform 4"/>
            <p:cNvSpPr/>
            <p:nvPr/>
          </p:nvSpPr>
          <p:spPr>
            <a:xfrm>
              <a:off x="-7372" y="-148266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28700" y="971550"/>
            <a:ext cx="6007729" cy="6496090"/>
            <a:chOff x="0" y="-76200"/>
            <a:chExt cx="8010306" cy="8661456"/>
          </a:xfrm>
        </p:grpSpPr>
        <p:sp>
          <p:nvSpPr>
            <p:cNvPr id="8" name="TextBox 8"/>
            <p:cNvSpPr txBox="1"/>
            <p:nvPr/>
          </p:nvSpPr>
          <p:spPr>
            <a:xfrm>
              <a:off x="1675" y="-76200"/>
              <a:ext cx="7677821" cy="771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SURFACE  PROTECTION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77554"/>
              <a:ext cx="8010306" cy="7207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GB" sz="2400" cap="small" dirty="0">
                  <a:latin typeface="Plus Jakarta Sans 1"/>
                </a:rPr>
                <a:t>Norlys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 uses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solid and long proven technology processes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to assure best possible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anti-corrosion properties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 for its product surfaces.</a:t>
              </a:r>
            </a:p>
            <a:p>
              <a:pPr algn="l">
                <a:lnSpc>
                  <a:spcPts val="3000"/>
                </a:lnSpc>
              </a:pPr>
              <a:endParaRPr lang="en-GB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We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posses</a:t>
              </a: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s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laboratory base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, which enables performing various tests (material composition, density, thickness of chemical pretreatment, zinc and polymer paint layers) along with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the final ageing and salt chamber tests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of performance of applied material and technology.</a:t>
              </a: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952500"/>
            <a:ext cx="600741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LIST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 OF</a:t>
            </a: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 MATERIA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LS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450057"/>
            <a:ext cx="6896100" cy="5851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 - alloys, extruded, plates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STEEL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plates, pipes – either painted or galvanized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STAINLESS STEEL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plates, screws, extras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COPPER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- plates, screws, extras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WOOD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Scandinavian pine</a:t>
            </a: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BE04B5-B9F6-4081-9946-EC509D99B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5C518-AFFE-4D3B-94E8-167F6F1FF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D80472-4EF4-4F4E-9442-28FD4F487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8E7D71-83F3-4678-A1AF-811A6F1CA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5136841"/>
            <a:ext cx="4790732" cy="49078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6BC233-25BE-408D-8C4A-A4E2F1AC6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190500"/>
            <a:ext cx="9885784" cy="47908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FE98570-A2C2-4031-9E75-1D2DA4AE43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646" y="5143500"/>
            <a:ext cx="49089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52500"/>
            <a:ext cx="600741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ALUMINIUM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65047"/>
            <a:ext cx="6743700" cy="7582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GB" sz="2400" cap="small" dirty="0">
                <a:latin typeface="Plus Jakarta Sans 1"/>
              </a:rPr>
              <a:t>NORYLS</a:t>
            </a:r>
            <a:r>
              <a:rPr lang="en-GB" sz="2400" dirty="0">
                <a:solidFill>
                  <a:srgbClr val="9D5E39"/>
                </a:solidFill>
                <a:latin typeface="Plus Jakarta Sans 1"/>
              </a:rPr>
              <a:t>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possess its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own tooling shop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which is used for production and constant maintenance of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high precision moulds for aluminium.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In our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own die cast foundry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are able to keep full control over whole die casting process.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use mainly three types of aluminium in our products: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alloy DIN 231,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with lowered copper content, which provides automotive grade anti-corrosion properties.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alloy DIN 230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which provide excellent anti-corrosion properties and is used for critical elements.</a:t>
            </a: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aluminium pipes and profiles –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PA38 and PA11,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which provides excellent anti-corrosion properties</a:t>
            </a:r>
            <a:r>
              <a:rPr lang="en-GB" sz="19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952500"/>
            <a:ext cx="5305036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9D5E39"/>
                </a:solidFill>
                <a:latin typeface="Plus Jakarta Sans 2"/>
              </a:rPr>
              <a:t>STEEL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59133"/>
            <a:ext cx="6007729" cy="723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uses,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European sourced, basic steel plates, pipes and profiles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its production process.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Apart from regular steel plates, we use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highest quality deep-drawn steel plates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some of our products.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order to assure long lasting anti-corrosion protection for steel, </a:t>
            </a: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performs a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multi stage physical and chemical surface treatment process,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before finally painting it into a desired finish.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some of the steel elements, </a:t>
            </a: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 another method of surface treatment -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galvanizing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59"/>
              </a:lnSpc>
            </a:pPr>
            <a:endParaRPr lang="en-US" sz="18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BB12D-7F3B-7830-606E-24EFCD10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31982-B605-E840-C9F2-11BF51695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6804F-1273-7233-FDC2-5F116C409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5745168" cy="126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9D5E39"/>
                </a:solidFill>
                <a:latin typeface="Plus Jakarta Sans 2"/>
              </a:rPr>
              <a:t>WHY WE USE ALUMINIUM AND STEEL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600" y="2695565"/>
            <a:ext cx="6007418" cy="573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 centuries - old tradition of processing steel, which is an extremely durable yet formable material. Well-known technology and methods of surface protection.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The introduction of aluminium castings has provided the opportunity to produce lightweight and highly durable luminaire structures of virtually any shape.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Both steel and aluminium provide very good heat transmission from electronic components, which plastics (synthetic materials) will not provide.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590FF5-922C-098D-A880-8E6B441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/>
        </p:blipFill>
        <p:spPr>
          <a:xfrm>
            <a:off x="8229600" y="179845"/>
            <a:ext cx="9919646" cy="99273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PAINT SHOP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470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Majority of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steel  and aluminium elements are painted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order to assure long lasting corrosion protection.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Our paint workshop uses  powder paints applied by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TRIBO method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Right after applying the powder, elements undergo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polymerization process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specialized ovens.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COLOUR PALETTE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66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Current palette consists: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BLACK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RAL9005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GRAPHITE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RAL7016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WHITE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RAL9003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C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ORTEN STEEL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(CLOSE TO RAL8011)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COPPER BROWN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RAL8004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CEMENT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RAL7033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BEIGE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 7006</a:t>
            </a:r>
          </a:p>
          <a:p>
            <a:pPr algn="l">
              <a:lnSpc>
                <a:spcPts val="3499"/>
              </a:lnSpc>
            </a:pPr>
            <a:endParaRPr lang="en-GB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There is a possibility of  painting in RAL colour selected by client.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700972-0E88-26FD-55BA-C15E5F8A5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82155">
            <a:off x="7205921" y="-223579"/>
            <a:ext cx="10687727" cy="10687727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4115F9B7-CDED-35B9-CBBC-5DA1AAA28C21}"/>
              </a:ext>
            </a:extLst>
          </p:cNvPr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7600" y="952500"/>
            <a:ext cx="5305036" cy="126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HOT DIP GALVANIZED STEEL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7600" y="2687063"/>
            <a:ext cx="6287600" cy="702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One of the best ways of providing very long lasting anti-corrosion protection for steel made elements, is using the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galvanizing process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of surface protection. It can be applied either as the final step of surface treatment, or as a one of the steps before final powder painting. </a:t>
            </a:r>
          </a:p>
          <a:p>
            <a:pPr algn="l">
              <a:lnSpc>
                <a:spcPts val="3079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The process is performed 'in house’,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using one of the smallest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bath of molten zinc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which enables us precise tuning and controlling surface quality of individual products.</a:t>
            </a:r>
          </a:p>
          <a:p>
            <a:pPr algn="l">
              <a:lnSpc>
                <a:spcPts val="3079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harsh North sea (Atlantic) coast environment, hot dip galvanized lanterns can survive </a:t>
            </a:r>
            <a:r>
              <a:rPr lang="pl-PL" sz="2400" dirty="0">
                <a:solidFill>
                  <a:srgbClr val="121212"/>
                </a:solidFill>
                <a:latin typeface="Plus Jakarta Sans 1"/>
              </a:rPr>
              <a:t>2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0+ years with no visible rust.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762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Plus Jakarta Sans 1</vt:lpstr>
      <vt:lpstr>Calibri</vt:lpstr>
      <vt:lpstr>Plus Jakarta Sans 3</vt:lpstr>
      <vt:lpstr>Plus Jakarta Sans 2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norlys prezentacja</dc:title>
  <dc:creator>Marcin</dc:creator>
  <cp:lastModifiedBy>mareknorlys mareknorlys</cp:lastModifiedBy>
  <cp:revision>22</cp:revision>
  <dcterms:created xsi:type="dcterms:W3CDTF">2006-08-16T00:00:00Z</dcterms:created>
  <dcterms:modified xsi:type="dcterms:W3CDTF">2024-10-24T06:08:20Z</dcterms:modified>
  <dc:identifier>DAFscqo405I</dc:identifier>
</cp:coreProperties>
</file>