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6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8288000" cy="10287000"/>
  <p:notesSz cx="6858000" cy="9144000"/>
  <p:embeddedFontLst>
    <p:embeddedFont>
      <p:font typeface="Plus Jakarta Sans 1" panose="020B0604020202020204" charset="-18"/>
      <p:regular r:id="rId33"/>
      <p:bold r:id="rId34"/>
    </p:embeddedFont>
    <p:embeddedFont>
      <p:font typeface="Plus Jakarta Sans 2" panose="020B0604020202020204" charset="-18"/>
      <p:regular r:id="rId35"/>
    </p:embeddedFont>
    <p:embeddedFont>
      <p:font typeface="Plus Jakarta Sans 3" panose="020B0604020202020204" charset="-18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32" autoAdjust="0"/>
  </p:normalViewPr>
  <p:slideViewPr>
    <p:cSldViewPr>
      <p:cViewPr varScale="1">
        <p:scale>
          <a:sx n="53" d="100"/>
          <a:sy n="53" d="100"/>
        </p:scale>
        <p:origin x="138" y="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28700" y="8405978"/>
            <a:ext cx="6190552" cy="852322"/>
          </a:xfrm>
          <a:custGeom>
            <a:avLst/>
            <a:gdLst/>
            <a:ahLst/>
            <a:cxnLst/>
            <a:rect l="l" t="t" r="r" b="b"/>
            <a:pathLst>
              <a:path w="6190552" h="852322">
                <a:moveTo>
                  <a:pt x="0" y="0"/>
                </a:moveTo>
                <a:lnTo>
                  <a:pt x="6190552" y="0"/>
                </a:lnTo>
                <a:lnTo>
                  <a:pt x="6190552" y="852322"/>
                </a:lnTo>
                <a:lnTo>
                  <a:pt x="0" y="852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10800000">
            <a:off x="11447145" y="0"/>
            <a:ext cx="6840855" cy="10287000"/>
          </a:xfrm>
          <a:custGeom>
            <a:avLst/>
            <a:gdLst/>
            <a:ahLst/>
            <a:cxnLst/>
            <a:rect l="l" t="t" r="r" b="b"/>
            <a:pathLst>
              <a:path w="6840855" h="10287000">
                <a:moveTo>
                  <a:pt x="0" y="0"/>
                </a:moveTo>
                <a:lnTo>
                  <a:pt x="6840855" y="0"/>
                </a:lnTo>
                <a:lnTo>
                  <a:pt x="68408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5621" y="1836501"/>
            <a:ext cx="7191375" cy="7624546"/>
            <a:chOff x="0" y="-57150"/>
            <a:chExt cx="9588500" cy="10166063"/>
          </a:xfrm>
        </p:grpSpPr>
        <p:sp>
          <p:nvSpPr>
            <p:cNvPr id="7" name="TextBox 7"/>
            <p:cNvSpPr txBox="1"/>
            <p:nvPr/>
          </p:nvSpPr>
          <p:spPr>
            <a:xfrm>
              <a:off x="3537" y="-57150"/>
              <a:ext cx="8339963" cy="55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pl-PL" sz="2599" dirty="0">
                  <a:solidFill>
                    <a:srgbClr val="9D5E39"/>
                  </a:solidFill>
                  <a:latin typeface="Plus Jakarta Sans 1"/>
                </a:rPr>
                <a:t>Oprawy nowoczesne ‚modern’</a:t>
              </a:r>
              <a:endParaRPr lang="en-US" sz="2599" dirty="0">
                <a:solidFill>
                  <a:srgbClr val="9D5E39"/>
                </a:solidFill>
                <a:latin typeface="Plus Jakarta Sans 1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173901"/>
              <a:ext cx="9588500" cy="8935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Wkrocz do świata nowoczesnego oświetlenia dzięki naszej wyjątkowej gamie opraw oświetleniowych. Zaprojektowane, aby urzekać i inspirować, nasze modele Asker,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Glode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, Narvik,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Lillehammer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, Borg i inne uosabiają esencję współczesnej estetyki. Dzięki eleganckiemu i minimalistycznemu wzornictwu, nasze oprawy oświetleniowe bez trudu wtapiają się w każde otoczenie, tworząc płynną integrację z nowoczesnym wystrojem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Oświetlaj otoczenie z pewnością siebie, ponieważ nasze oprawy są wyposażone w jasne i energooszczędne rozwiązania LED. Te najnowocześniejsze źródła światła zapewniają optymalne oświetlenie przy jednoczesnym zminimalizowaniu zużycia energii, co czyni je zrównoważonym i opłacalnym rozwiązaniem oświetleniowym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Aby idealnie uzupełnić indywidualny styl i wystrój wnętrza, oferujemy szeroką gamę kolorów i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wykończeń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. Niezależnie od tego, czy potrzebny jest odważny i przyciągający wzrok odcień, czy też subtelny i stonowany ton, nasz wybór pozwala dostosować oprawy oświetleniowe, aby stworzyć pożądaną atmosferę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82908" y="1199197"/>
            <a:ext cx="7876392" cy="6868758"/>
          </a:xfrm>
          <a:custGeom>
            <a:avLst/>
            <a:gdLst/>
            <a:ahLst/>
            <a:cxnLst/>
            <a:rect l="l" t="t" r="r" b="b"/>
            <a:pathLst>
              <a:path w="7876392" h="6868758">
                <a:moveTo>
                  <a:pt x="0" y="0"/>
                </a:moveTo>
                <a:lnTo>
                  <a:pt x="7876392" y="0"/>
                </a:lnTo>
                <a:lnTo>
                  <a:pt x="7876392" y="6868759"/>
                </a:lnTo>
                <a:lnTo>
                  <a:pt x="0" y="686875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028700" y="1199197"/>
            <a:ext cx="7876392" cy="6868758"/>
          </a:xfrm>
          <a:custGeom>
            <a:avLst/>
            <a:gdLst/>
            <a:ahLst/>
            <a:cxnLst/>
            <a:rect l="l" t="t" r="r" b="b"/>
            <a:pathLst>
              <a:path w="7876392" h="6868758">
                <a:moveTo>
                  <a:pt x="0" y="0"/>
                </a:moveTo>
                <a:lnTo>
                  <a:pt x="7876392" y="0"/>
                </a:lnTo>
                <a:lnTo>
                  <a:pt x="7876392" y="6868759"/>
                </a:lnTo>
                <a:lnTo>
                  <a:pt x="0" y="68687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353656" y="1199197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9"/>
                </a:lnTo>
                <a:lnTo>
                  <a:pt x="0" y="68687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9382908" y="8670925"/>
            <a:ext cx="143269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Molde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670925"/>
            <a:ext cx="1237641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Asker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82908" y="1199197"/>
            <a:ext cx="7876392" cy="6911252"/>
          </a:xfrm>
          <a:custGeom>
            <a:avLst/>
            <a:gdLst/>
            <a:ahLst/>
            <a:cxnLst/>
            <a:rect l="l" t="t" r="r" b="b"/>
            <a:pathLst>
              <a:path w="7876392" h="6911252">
                <a:moveTo>
                  <a:pt x="0" y="0"/>
                </a:moveTo>
                <a:lnTo>
                  <a:pt x="7876392" y="0"/>
                </a:lnTo>
                <a:lnTo>
                  <a:pt x="7876392" y="6911253"/>
                </a:lnTo>
                <a:lnTo>
                  <a:pt x="0" y="69112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028700" y="1199198"/>
            <a:ext cx="7876392" cy="6868758"/>
          </a:xfrm>
          <a:custGeom>
            <a:avLst/>
            <a:gdLst/>
            <a:ahLst/>
            <a:cxnLst/>
            <a:rect l="l" t="t" r="r" b="b"/>
            <a:pathLst>
              <a:path w="7876392" h="6868758">
                <a:moveTo>
                  <a:pt x="0" y="0"/>
                </a:moveTo>
                <a:lnTo>
                  <a:pt x="7876392" y="0"/>
                </a:lnTo>
                <a:lnTo>
                  <a:pt x="787639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382908" y="1199198"/>
            <a:ext cx="7876392" cy="6911252"/>
          </a:xfrm>
          <a:custGeom>
            <a:avLst/>
            <a:gdLst/>
            <a:ahLst/>
            <a:cxnLst/>
            <a:rect l="l" t="t" r="r" b="b"/>
            <a:pathLst>
              <a:path w="7876392" h="6911252">
                <a:moveTo>
                  <a:pt x="0" y="0"/>
                </a:moveTo>
                <a:lnTo>
                  <a:pt x="7876392" y="0"/>
                </a:lnTo>
                <a:lnTo>
                  <a:pt x="7876392" y="6911252"/>
                </a:lnTo>
                <a:lnTo>
                  <a:pt x="0" y="691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2669580" cy="41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pl-PL" sz="2600" dirty="0" err="1">
                <a:solidFill>
                  <a:srgbClr val="121212"/>
                </a:solidFill>
                <a:latin typeface="Plus Jakarta Sans 3"/>
              </a:rPr>
              <a:t>Sandvik</a:t>
            </a:r>
            <a:endParaRPr lang="en-US" sz="2600" dirty="0">
              <a:solidFill>
                <a:srgbClr val="121212"/>
              </a:solidFill>
              <a:latin typeface="Plus Jakarta Sans 3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382908" y="8670925"/>
            <a:ext cx="170767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Geneve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82908" y="1199198"/>
            <a:ext cx="7876392" cy="6868758"/>
          </a:xfrm>
          <a:custGeom>
            <a:avLst/>
            <a:gdLst/>
            <a:ahLst/>
            <a:cxnLst/>
            <a:rect l="l" t="t" r="r" b="b"/>
            <a:pathLst>
              <a:path w="7876392" h="6868758">
                <a:moveTo>
                  <a:pt x="0" y="0"/>
                </a:moveTo>
                <a:lnTo>
                  <a:pt x="7876392" y="0"/>
                </a:lnTo>
                <a:lnTo>
                  <a:pt x="787639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5621" y="1993773"/>
            <a:ext cx="7191375" cy="6983125"/>
            <a:chOff x="0" y="-57150"/>
            <a:chExt cx="9588500" cy="9310831"/>
          </a:xfrm>
        </p:grpSpPr>
        <p:sp>
          <p:nvSpPr>
            <p:cNvPr id="8" name="TextBox 8"/>
            <p:cNvSpPr txBox="1"/>
            <p:nvPr/>
          </p:nvSpPr>
          <p:spPr>
            <a:xfrm>
              <a:off x="0" y="-57150"/>
              <a:ext cx="9588500" cy="55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pl-PL" sz="2600" dirty="0">
                  <a:solidFill>
                    <a:srgbClr val="9D5E39"/>
                  </a:solidFill>
                  <a:latin typeface="Plus Jakarta Sans 1"/>
                </a:rPr>
                <a:t>Oprawy w stylu klasycznym</a:t>
              </a:r>
              <a:endParaRPr lang="en-US" sz="2600" dirty="0">
                <a:solidFill>
                  <a:srgbClr val="9D5E39"/>
                </a:solidFill>
                <a:latin typeface="Plus Jakarta Sans 1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73607"/>
              <a:ext cx="8016805" cy="8080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Podkreśl elegancję przestrzeni zewnętrznej dzięki naszej kolekcji klasycznych opraw oświetleniowych. Zaprojektowane z ponadczasowym urokiem, oprawy te dodadzą odrobinę wyrafinowania do każdego obszaru. Ich klasyczny styl sprawia, że nigdy nie wyjdą z mody, pozwalając Ci cieszyć się ich pięknem przez wiele lat.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Niezależnie od tego, czy jest to ogród, ścieżka czy patio, oprawy te stają się centralnymi punktami, które emanują urokiem i wdziękiem. Tworzą zachęcającą atmosferę, która pozostawia niezatarte wrażenie na wszystkich, którzy ich doświadczają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Choć nasze klasyczne oprawy oświetleniowe charakteryzują się tradycyjnym wzornictwem, nieustannie dążymy do poprawy ich funkcjonalności. Dzięki ciągłym ulepszeniom i innowacjom zapewniamy, że oprawy te spełniają najwyższe standardy wydajności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9353656" y="8670925"/>
            <a:ext cx="177279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Genova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670925"/>
            <a:ext cx="1695106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Firenze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028700" y="8670925"/>
            <a:ext cx="1695106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London</a:t>
            </a:r>
          </a:p>
        </p:txBody>
      </p:sp>
      <p:sp>
        <p:nvSpPr>
          <p:cNvPr id="8" name="Freeform 8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5620" y="1520884"/>
            <a:ext cx="7191376" cy="8268332"/>
            <a:chOff x="-1" y="-57150"/>
            <a:chExt cx="9588501" cy="11024441"/>
          </a:xfrm>
        </p:grpSpPr>
        <p:sp>
          <p:nvSpPr>
            <p:cNvPr id="7" name="TextBox 7"/>
            <p:cNvSpPr txBox="1"/>
            <p:nvPr/>
          </p:nvSpPr>
          <p:spPr>
            <a:xfrm>
              <a:off x="0" y="-57150"/>
              <a:ext cx="9588500" cy="55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pl-PL" sz="2599" dirty="0">
                  <a:solidFill>
                    <a:srgbClr val="9D5E39"/>
                  </a:solidFill>
                  <a:latin typeface="Plus Jakarta Sans 1"/>
                </a:rPr>
                <a:t>Oprawy w stylu ‚l</a:t>
              </a:r>
              <a:r>
                <a:rPr lang="en-US" sz="2599" dirty="0">
                  <a:solidFill>
                    <a:srgbClr val="9D5E39"/>
                  </a:solidFill>
                  <a:latin typeface="Plus Jakarta Sans 1"/>
                </a:rPr>
                <a:t>oft</a:t>
              </a:r>
              <a:r>
                <a:rPr lang="pl-PL" sz="2599" dirty="0">
                  <a:solidFill>
                    <a:srgbClr val="9D5E39"/>
                  </a:solidFill>
                  <a:latin typeface="Plus Jakarta Sans 1"/>
                </a:rPr>
                <a:t>’</a:t>
              </a:r>
              <a:endParaRPr lang="en-US" sz="2599" dirty="0">
                <a:solidFill>
                  <a:srgbClr val="9D5E39"/>
                </a:solidFill>
                <a:latin typeface="Plus Jakarta Sans 1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" y="1177347"/>
              <a:ext cx="8969572" cy="97899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Oprawy zaprojektowane z myślą o elegancji i funkcjonalności w nowoczesnych przestrzeniach zewnętrznych. Wykonane z dbałością o szczegóły, nasze oprawy oświetleniowe są zaprojektowane tak, aby płynnie łączyły się ze współczesną i minimalistyczną estetyką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Dzięki eleganckiemu i stylowemu wyglądowi, oprawy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Loftowe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 dodają odrobinę wyrafinowania do każdego otoczenia zewnętrznego, czy to przytulnego patio, modnego tarasu na dachu, czy rozległego ogrodu. Ich czyste linie i minimalistyczna forma tworzą wizualnie oszałamiające wrażenie, natychmiast podnosząc rangę każdej przestrzeni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Zastosowana w oprawach najnowocześniejsza technologia, zapewnia wystarczające oświetlenie z naciskiem na efektywność energetyczną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Wykonane z wysokiej jakości znakomicie przygotowanych materiałów, są zbudowane tak, aby wytrzymać najtrudniejsze warunki pogodowe. Deszcz, śnieg czy słońce - nasze oprawy pozostają niezawodne, zachowując nieskazitelny wygląd i doskonałą wydajność rok po roku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148431">
            <a:off x="9209099" y="1032132"/>
            <a:ext cx="8194757" cy="7203593"/>
          </a:xfrm>
          <a:custGeom>
            <a:avLst/>
            <a:gdLst/>
            <a:ahLst/>
            <a:cxnLst/>
            <a:rect l="l" t="t" r="r" b="b"/>
            <a:pathLst>
              <a:path w="8194757" h="7203593">
                <a:moveTo>
                  <a:pt x="296481" y="0"/>
                </a:moveTo>
                <a:lnTo>
                  <a:pt x="8194757" y="341237"/>
                </a:lnTo>
                <a:lnTo>
                  <a:pt x="7898277" y="7203593"/>
                </a:lnTo>
                <a:lnTo>
                  <a:pt x="0" y="6862357"/>
                </a:lnTo>
                <a:lnTo>
                  <a:pt x="296481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9353656" y="8670925"/>
            <a:ext cx="177279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Bremen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245554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Stockholm 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9353656" y="8670925"/>
            <a:ext cx="177279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Lofoten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670925"/>
            <a:ext cx="122777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Berlin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5621" y="1208381"/>
            <a:ext cx="7191375" cy="8264688"/>
            <a:chOff x="0" y="-57150"/>
            <a:chExt cx="9588500" cy="11019586"/>
          </a:xfrm>
        </p:grpSpPr>
        <p:sp>
          <p:nvSpPr>
            <p:cNvPr id="7" name="TextBox 7"/>
            <p:cNvSpPr txBox="1"/>
            <p:nvPr/>
          </p:nvSpPr>
          <p:spPr>
            <a:xfrm>
              <a:off x="0" y="-57150"/>
              <a:ext cx="9588500" cy="55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pl-PL" sz="2599" dirty="0">
                  <a:solidFill>
                    <a:srgbClr val="9D5E39"/>
                  </a:solidFill>
                  <a:latin typeface="Plus Jakarta Sans 1"/>
                </a:rPr>
                <a:t>Oprawy w stylu ‚i</a:t>
              </a:r>
              <a:r>
                <a:rPr lang="en-US" sz="2599" dirty="0" err="1">
                  <a:solidFill>
                    <a:srgbClr val="9D5E39"/>
                  </a:solidFill>
                  <a:latin typeface="Plus Jakarta Sans 1"/>
                </a:rPr>
                <a:t>ndustrial</a:t>
              </a:r>
              <a:r>
                <a:rPr lang="pl-PL" sz="2599" dirty="0">
                  <a:solidFill>
                    <a:srgbClr val="9D5E39"/>
                  </a:solidFill>
                  <a:latin typeface="Plus Jakarta Sans 1"/>
                </a:rPr>
                <a:t>’</a:t>
              </a:r>
              <a:endParaRPr lang="en-US" sz="2599" dirty="0">
                <a:solidFill>
                  <a:srgbClr val="9D5E39"/>
                </a:solidFill>
                <a:latin typeface="Plus Jakarta Sans 1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172489"/>
              <a:ext cx="9102156" cy="9789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Odkryj urok naszych opraw oświetleniowych nazwanych ‚industrialnymi’ - uosobienie stylu, trwałości i funkcjonalności dla wymagań oświetlenia zewnętrznego. Uosabiają one idealne połączenie nowoczesnego wzornictwa i doskonałej odporności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Produkty ‚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industrial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’ są starannie wykonane, aby emanować szykownym minimalizmem, tworząc odważne oświadczenie w każdej przestrzeni zewnętrznej. Dzięki czystym liniom, solidnej konstrukcji i surowym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wykończeniom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, dodają otoczeniu odrobinę miejskiego uroku, który współgra z wymagającymi gustami osób świadomych współczesnego designu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Zaprojektowane z myślą o funkcjonalności, oprawy te zapewniają wyjątkowe oświetlenie. Ich właściwie dobrany strumień świetlny zapewnia optymalną widoczność, promując bezpieczeństwo i ochronę w każdym otoczeniu zewnętrznym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Przemysłowe rozwiązania oświetleniowe są zbudowane tak, aby wytrzymać najtrudniejsze warunki środowiskowe. Od ekstremalnych temperatur po ulewne deszcze, są zaprojektowane tak, aby zachować nienaganny wygląd i doskonałą wydajność przez wiele lat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02425" y="1860585"/>
            <a:ext cx="9496951" cy="6565830"/>
          </a:xfrm>
          <a:custGeom>
            <a:avLst/>
            <a:gdLst/>
            <a:ahLst/>
            <a:cxnLst/>
            <a:rect l="l" t="t" r="r" b="b"/>
            <a:pathLst>
              <a:path w="9496951" h="6565830">
                <a:moveTo>
                  <a:pt x="0" y="0"/>
                </a:moveTo>
                <a:lnTo>
                  <a:pt x="9496951" y="0"/>
                </a:lnTo>
                <a:lnTo>
                  <a:pt x="9496951" y="6565830"/>
                </a:lnTo>
                <a:lnTo>
                  <a:pt x="0" y="656583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5621" y="491997"/>
            <a:ext cx="5751635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9D5E39"/>
                </a:solidFill>
                <a:latin typeface="Plus Jakarta Sans 1"/>
              </a:rPr>
              <a:t>Brightening your life</a:t>
            </a:r>
          </a:p>
          <a:p>
            <a:pPr>
              <a:lnSpc>
                <a:spcPts val="3640"/>
              </a:lnSpc>
            </a:pPr>
            <a:r>
              <a:rPr lang="en-US" sz="2600">
                <a:solidFill>
                  <a:srgbClr val="9D5E39"/>
                </a:solidFill>
                <a:latin typeface="Plus Jakarta Sans 1"/>
              </a:rPr>
              <a:t>with our passion for light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5621" y="1877823"/>
            <a:ext cx="7191375" cy="766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cap="small" dirty="0">
                <a:solidFill>
                  <a:srgbClr val="121212"/>
                </a:solidFill>
                <a:latin typeface="Plus Jakarta Sans 2"/>
              </a:rPr>
              <a:t>Norlys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 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jest ucieleśnieniem skandynawskiego ducha. Firma </a:t>
            </a:r>
            <a:r>
              <a:rPr lang="pl-PL" dirty="0">
                <a:solidFill>
                  <a:srgbClr val="121212"/>
                </a:solidFill>
                <a:latin typeface="Plus Jakarta Sans 2"/>
              </a:rPr>
              <a:t>n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arodziła się na mroźnej </a:t>
            </a:r>
            <a:r>
              <a:rPr lang="pl-PL" dirty="0">
                <a:solidFill>
                  <a:srgbClr val="121212"/>
                </a:solidFill>
                <a:latin typeface="Plus Jakarta Sans 2"/>
              </a:rPr>
              <a:t>p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ółnocy, odzwierciedlając jej prostotę, odporność i naturalną esencję. Norlys jest odpowiedzią na długie polarne noce, surowość natury i potrzebę bezpieczeństwa. Właśnie dlatego oświetlamy przestrzenie od kilkudziesięciu lat. </a:t>
            </a: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To nasza pasja i misja.</a:t>
            </a:r>
            <a:endParaRPr lang="en-US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endParaRPr lang="pl-PL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To, co sprawdza się w Norwegii, sprawdza się na całym świecie. Projektując z myślą o przyszłości, chronimy zasoby, myślimy o przyszłych pokoleniach i szanujemy naturę, z której czerpiemy inspirację. Oferując zróżnicowaną gamę produktów oświetlenia zewnętrznego, zaspokajamy potrzeby zarówno klientów indywidualnych, jak i komercyjnych, w tym gmin, architektów, projektantów krajobrazu. Nasze wydajne i atrakcyjne rozwiązania oświetleniowe przyczyniają się do poprawy bezpieczeństwa, atmosfery i ogólnej estetyki przestrzeni zewnętrznych. </a:t>
            </a:r>
          </a:p>
          <a:p>
            <a:pPr>
              <a:lnSpc>
                <a:spcPts val="2520"/>
              </a:lnSpc>
            </a:pPr>
            <a:endParaRPr lang="pl-PL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Nasza historia, tradycja i doświadczenie są dla nas powodem do dumy, ale także zobowiązaniem do lepszego zrozumienia potrzeb ludzi. Wartości, w które bezkompromisowo i całym sercem wierzymy, stawiają przed nami nowe wyzwania i stanowią fundament naszej misji: współtworzenia pięknego, lepszego świata z Tobą i dla Ciebie. Pomagamy Ci poczuć się w tym świecie jak w domu.</a:t>
            </a:r>
            <a:endParaRPr lang="en-US" sz="1800" dirty="0">
              <a:solidFill>
                <a:srgbClr val="121212"/>
              </a:solidFill>
              <a:latin typeface="Plus Jakarta Sans 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9353656" y="8670925"/>
            <a:ext cx="160096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Mandal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670925"/>
            <a:ext cx="133290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Arvika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199550"/>
            <a:ext cx="7874502" cy="6868758"/>
          </a:xfrm>
          <a:custGeom>
            <a:avLst/>
            <a:gdLst/>
            <a:ahLst/>
            <a:cxnLst/>
            <a:rect l="l" t="t" r="r" b="b"/>
            <a:pathLst>
              <a:path w="7874502" h="6868758">
                <a:moveTo>
                  <a:pt x="0" y="0"/>
                </a:moveTo>
                <a:lnTo>
                  <a:pt x="7874502" y="0"/>
                </a:lnTo>
                <a:lnTo>
                  <a:pt x="7874502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353656" y="1199550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9353656" y="8670925"/>
            <a:ext cx="177279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Karlstad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670925"/>
            <a:ext cx="109234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Lund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5621" y="2710908"/>
            <a:ext cx="7191375" cy="5511200"/>
            <a:chOff x="0" y="-57150"/>
            <a:chExt cx="9588500" cy="7348266"/>
          </a:xfrm>
        </p:grpSpPr>
        <p:sp>
          <p:nvSpPr>
            <p:cNvPr id="6" name="TextBox 6"/>
            <p:cNvSpPr txBox="1"/>
            <p:nvPr/>
          </p:nvSpPr>
          <p:spPr>
            <a:xfrm>
              <a:off x="196" y="-57150"/>
              <a:ext cx="8307993" cy="1171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pl-PL" sz="2600" dirty="0">
                  <a:solidFill>
                    <a:srgbClr val="9D5E39"/>
                  </a:solidFill>
                  <a:latin typeface="Plus Jakarta Sans 1"/>
                </a:rPr>
                <a:t>Najlepsze rozwiązania dla Twojego</a:t>
              </a:r>
            </a:p>
            <a:p>
              <a:pPr>
                <a:lnSpc>
                  <a:spcPts val="3640"/>
                </a:lnSpc>
              </a:pPr>
              <a:r>
                <a:rPr lang="pl-PL" sz="2600" dirty="0">
                  <a:solidFill>
                    <a:srgbClr val="9D5E39"/>
                  </a:solidFill>
                  <a:latin typeface="Plus Jakarta Sans 1"/>
                </a:rPr>
                <a:t>projektu inwestycyjnego</a:t>
              </a:r>
              <a:endParaRPr lang="en-US" sz="2600" dirty="0">
                <a:solidFill>
                  <a:srgbClr val="9D5E39"/>
                </a:solidFill>
                <a:latin typeface="Plus Jakarta Sans 1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775846"/>
              <a:ext cx="9588500" cy="5515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Jeśli chodzi o projekty inwestycyjne, oferujemy najlepsze rozwiązania, które łączą w sobie funkcjonalność, estetykę i niezawodność. Nasza szeroka gama opcji oświetleniowych zapewnia architektom zróżnicowane portfolio do wyboru, zapewniając, że projekty wyróżniać się będą znakomitym rozwiązaniem oświetleniowym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Dzięki szerokiej gamie wysokości, kolorów, temperatur światła i opcji projektowych, nasze oprawy oświetleniowe oferują nieskończone możliwości dopasowania do unikalnych wymagań projektu. Nowoczesne projekty lub ponadczasowe i eleganckie style,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 </a:t>
              </a:r>
              <a:r>
                <a:rPr lang="en-US" sz="1800" cap="small" dirty="0" err="1">
                  <a:solidFill>
                    <a:srgbClr val="121212"/>
                  </a:solidFill>
                  <a:latin typeface="Plus Jakarta Sans 2"/>
                </a:rPr>
                <a:t>norlys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  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zapewnia najlepsze rozwiązania oświetleniowe, które przenoszą każdy projekt inwestycyjny na nowy poziom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062617" y="1605844"/>
            <a:ext cx="9196683" cy="7075313"/>
          </a:xfrm>
          <a:custGeom>
            <a:avLst/>
            <a:gdLst/>
            <a:ahLst/>
            <a:cxnLst/>
            <a:rect l="l" t="t" r="r" b="b"/>
            <a:pathLst>
              <a:path w="9196683" h="7075313">
                <a:moveTo>
                  <a:pt x="0" y="0"/>
                </a:moveTo>
                <a:lnTo>
                  <a:pt x="9196683" y="0"/>
                </a:lnTo>
                <a:lnTo>
                  <a:pt x="9196683" y="7075312"/>
                </a:lnTo>
                <a:lnTo>
                  <a:pt x="0" y="707531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0420" t="-7771" b="-1295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435621" y="2465969"/>
            <a:ext cx="7191375" cy="6019905"/>
            <a:chOff x="0" y="-57150"/>
            <a:chExt cx="9588500" cy="8026541"/>
          </a:xfrm>
        </p:grpSpPr>
        <p:sp>
          <p:nvSpPr>
            <p:cNvPr id="7" name="TextBox 7"/>
            <p:cNvSpPr txBox="1"/>
            <p:nvPr/>
          </p:nvSpPr>
          <p:spPr>
            <a:xfrm>
              <a:off x="0" y="1171717"/>
              <a:ext cx="9588500" cy="6797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Rozumiemy znaczenie współpracy, dlatego ściśle współpracujemy z architektami podczas całej inwestycji. Od wstępnych konsultacji do ukończenia projektu, zapewniamy architektom niezbędne narzędzia, zasoby i pliki, aby usprawnić integrację naszych rozwiązań oświetleniowych z Państwa projektami. Nasz oddany zespół jest przez cały czas gotowy, aby odpowiedzieć na wszelkie pytania lub rozwiać wątpliwości, które mogą się pojawić w trakcie kolejnych kroków przy przygotowywaniu projektu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Dzięki naszemu zaangażowaniu w dostarczanie szytego ‚na miarę,  doskonałego produktu, nasze rozwiązania oświetleniowe nie tylko poprawią estetykę każdego projektu, ale także zapewnią niezawodną i długotrwałą wydajność. Stawiamy na najwyższe standardy jakości i rzemiosła, zapewniając, że nasze oprawy staną się częścią Twojej wizji projektu inwestycyjnego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5207369" cy="55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pl-PL" sz="2600" dirty="0">
                  <a:solidFill>
                    <a:srgbClr val="9D5E39"/>
                  </a:solidFill>
                  <a:latin typeface="Plus Jakarta Sans 1"/>
                </a:rPr>
                <a:t>Zasoby dla Architektów</a:t>
              </a:r>
              <a:endParaRPr lang="en-US" sz="2600" dirty="0">
                <a:solidFill>
                  <a:srgbClr val="9D5E39"/>
                </a:solidFill>
                <a:latin typeface="Plus Jakarta Sans 1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5621" y="1943100"/>
            <a:ext cx="7191375" cy="4737503"/>
            <a:chOff x="0" y="-57150"/>
            <a:chExt cx="9588500" cy="6316672"/>
          </a:xfrm>
        </p:grpSpPr>
        <p:sp>
          <p:nvSpPr>
            <p:cNvPr id="7" name="TextBox 7"/>
            <p:cNvSpPr txBox="1"/>
            <p:nvPr/>
          </p:nvSpPr>
          <p:spPr>
            <a:xfrm>
              <a:off x="0" y="1171717"/>
              <a:ext cx="9588500" cy="50878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Norlys, jako srebrny partner,  jest teraz dostępny w katalogu online oprogramowania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DIALux</a:t>
              </a:r>
              <a:r>
                <a:rPr lang="pl-PL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Nasze produkty można teraz łatwo znaleźć i zintegrować </a:t>
              </a: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w projektach, co znacznie ułatwia proces planowania i wdrażania nowoczesnych rozwiązań oświetleniowych. Cały nasz asortyment wysokiej jakości zewnętrznych opraw oświetleniowych, w tym nowoczesne oprawy LED oraz tradycyjne z gniazdami E27, jest teraz dostępny dla wszystkich użytkowników </a:t>
              </a:r>
              <a:r>
                <a:rPr lang="pl-PL" sz="1800" dirty="0" err="1">
                  <a:solidFill>
                    <a:srgbClr val="121212"/>
                  </a:solidFill>
                  <a:latin typeface="Plus Jakarta Sans 2"/>
                </a:rPr>
                <a:t>DIALux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pl-PL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Zapraszamy do odkrywania naszej oferty w katalogu i do współpracy nad tworzeniem wyjątkowych projektów.</a:t>
              </a: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6023172" cy="5556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pl-PL" sz="2600" dirty="0">
                  <a:solidFill>
                    <a:srgbClr val="9D5E39"/>
                  </a:solidFill>
                  <a:latin typeface="Plus Jakarta Sans 1"/>
                </a:rPr>
                <a:t>Oprogramowanie </a:t>
              </a:r>
              <a:r>
                <a:rPr lang="pl-PL" sz="2600" dirty="0" err="1">
                  <a:solidFill>
                    <a:srgbClr val="9D5E39"/>
                  </a:solidFill>
                  <a:latin typeface="Plus Jakarta Sans 1"/>
                </a:rPr>
                <a:t>DIALux</a:t>
              </a:r>
              <a:endParaRPr lang="en-US" sz="2600" dirty="0">
                <a:solidFill>
                  <a:srgbClr val="9D5E39"/>
                </a:solidFill>
                <a:latin typeface="Plus Jakarta Sans 1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2535C3-503A-B5D0-3F9A-5E154A03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616" y="1903870"/>
            <a:ext cx="10225383" cy="613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52E035A-A391-01A8-EA22-9099DBF3BA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4310" y="7200900"/>
            <a:ext cx="2054828" cy="205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03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382838"/>
            <a:ext cx="16230600" cy="6868758"/>
            <a:chOff x="0" y="0"/>
            <a:chExt cx="21640800" cy="9158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84997" cy="9158344"/>
            </a:xfrm>
            <a:custGeom>
              <a:avLst/>
              <a:gdLst/>
              <a:ahLst/>
              <a:cxnLst/>
              <a:rect l="l" t="t" r="r" b="b"/>
              <a:pathLst>
                <a:path w="10484997" h="9158344">
                  <a:moveTo>
                    <a:pt x="0" y="0"/>
                  </a:moveTo>
                  <a:lnTo>
                    <a:pt x="10484997" y="0"/>
                  </a:lnTo>
                  <a:lnTo>
                    <a:pt x="10484997" y="9158344"/>
                  </a:lnTo>
                  <a:lnTo>
                    <a:pt x="0" y="9158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Freeform 7"/>
            <p:cNvSpPr/>
            <p:nvPr/>
          </p:nvSpPr>
          <p:spPr>
            <a:xfrm>
              <a:off x="11099941" y="0"/>
              <a:ext cx="10540859" cy="9158344"/>
            </a:xfrm>
            <a:custGeom>
              <a:avLst/>
              <a:gdLst/>
              <a:ahLst/>
              <a:cxnLst/>
              <a:rect l="l" t="t" r="r" b="b"/>
              <a:pathLst>
                <a:path w="10540859" h="9158344">
                  <a:moveTo>
                    <a:pt x="0" y="0"/>
                  </a:moveTo>
                  <a:lnTo>
                    <a:pt x="10540859" y="0"/>
                  </a:lnTo>
                  <a:lnTo>
                    <a:pt x="10540859" y="9158344"/>
                  </a:lnTo>
                  <a:lnTo>
                    <a:pt x="0" y="9158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8670925"/>
            <a:ext cx="262738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Lillehammer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382838"/>
            <a:ext cx="7863748" cy="6868758"/>
          </a:xfrm>
          <a:custGeom>
            <a:avLst/>
            <a:gdLst/>
            <a:ahLst/>
            <a:cxnLst/>
            <a:rect l="l" t="t" r="r" b="b"/>
            <a:pathLst>
              <a:path w="7863748" h="6868758">
                <a:moveTo>
                  <a:pt x="0" y="0"/>
                </a:moveTo>
                <a:lnTo>
                  <a:pt x="7863748" y="0"/>
                </a:lnTo>
                <a:lnTo>
                  <a:pt x="7863748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382838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9353656" y="8670925"/>
            <a:ext cx="212791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Halmstad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109234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Voss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382838"/>
            <a:ext cx="7863748" cy="6868758"/>
          </a:xfrm>
          <a:custGeom>
            <a:avLst/>
            <a:gdLst/>
            <a:ahLst/>
            <a:cxnLst/>
            <a:rect l="l" t="t" r="r" b="b"/>
            <a:pathLst>
              <a:path w="7863748" h="6868758">
                <a:moveTo>
                  <a:pt x="0" y="0"/>
                </a:moveTo>
                <a:lnTo>
                  <a:pt x="7863748" y="0"/>
                </a:lnTo>
                <a:lnTo>
                  <a:pt x="7863748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382838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9353656" y="8670925"/>
            <a:ext cx="124242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Asker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1977836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Nordland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53656" y="1382838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028700" y="1382838"/>
            <a:ext cx="7863748" cy="6868758"/>
          </a:xfrm>
          <a:custGeom>
            <a:avLst/>
            <a:gdLst/>
            <a:ahLst/>
            <a:cxnLst/>
            <a:rect l="l" t="t" r="r" b="b"/>
            <a:pathLst>
              <a:path w="7863748" h="6868758">
                <a:moveTo>
                  <a:pt x="0" y="0"/>
                </a:moveTo>
                <a:lnTo>
                  <a:pt x="7863748" y="0"/>
                </a:lnTo>
                <a:lnTo>
                  <a:pt x="7863748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9353656" y="8670925"/>
            <a:ext cx="1052263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Voss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2972313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Egersund Mini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382838"/>
            <a:ext cx="7863748" cy="6868758"/>
          </a:xfrm>
          <a:custGeom>
            <a:avLst/>
            <a:gdLst/>
            <a:ahLst/>
            <a:cxnLst/>
            <a:rect l="l" t="t" r="r" b="b"/>
            <a:pathLst>
              <a:path w="7863748" h="6868758">
                <a:moveTo>
                  <a:pt x="0" y="0"/>
                </a:moveTo>
                <a:lnTo>
                  <a:pt x="7863748" y="0"/>
                </a:lnTo>
                <a:lnTo>
                  <a:pt x="7863748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382838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9353656" y="8670925"/>
            <a:ext cx="212791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Egersund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200508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Nordland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27760" y="5450371"/>
            <a:ext cx="4731540" cy="2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Patrzymy w przyszłość, myślimy długoterminowo i wiemy, że przyszłe pokolenia pójdą w nasze ślady. Uczciwość w naszym podejściu do zrównoważonego rozwoju, wymaga od nas przestrzegania najbardziej rygorystycznych standardów jakości produkcji i dbałości o  środowisko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505019" y="2928324"/>
            <a:ext cx="13277963" cy="1787254"/>
            <a:chOff x="0" y="0"/>
            <a:chExt cx="17703951" cy="2383006"/>
          </a:xfrm>
        </p:grpSpPr>
        <p:sp>
          <p:nvSpPr>
            <p:cNvPr id="4" name="Freeform 4"/>
            <p:cNvSpPr/>
            <p:nvPr/>
          </p:nvSpPr>
          <p:spPr>
            <a:xfrm>
              <a:off x="15332081" y="121442"/>
              <a:ext cx="2371870" cy="1864237"/>
            </a:xfrm>
            <a:custGeom>
              <a:avLst/>
              <a:gdLst/>
              <a:ahLst/>
              <a:cxnLst/>
              <a:rect l="l" t="t" r="r" b="b"/>
              <a:pathLst>
                <a:path w="2371870" h="1864237">
                  <a:moveTo>
                    <a:pt x="0" y="0"/>
                  </a:moveTo>
                  <a:lnTo>
                    <a:pt x="2371870" y="0"/>
                  </a:lnTo>
                  <a:lnTo>
                    <a:pt x="2371870" y="1864237"/>
                  </a:lnTo>
                  <a:lnTo>
                    <a:pt x="0" y="1864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227098"/>
              <a:ext cx="2371870" cy="1950611"/>
            </a:xfrm>
            <a:custGeom>
              <a:avLst/>
              <a:gdLst/>
              <a:ahLst/>
              <a:cxnLst/>
              <a:rect l="l" t="t" r="r" b="b"/>
              <a:pathLst>
                <a:path w="2371870" h="1950611">
                  <a:moveTo>
                    <a:pt x="0" y="0"/>
                  </a:moveTo>
                  <a:lnTo>
                    <a:pt x="2371870" y="0"/>
                  </a:lnTo>
                  <a:lnTo>
                    <a:pt x="2371870" y="1950611"/>
                  </a:lnTo>
                  <a:lnTo>
                    <a:pt x="0" y="1950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67770" y="0"/>
              <a:ext cx="2371870" cy="2383006"/>
            </a:xfrm>
            <a:custGeom>
              <a:avLst/>
              <a:gdLst/>
              <a:ahLst/>
              <a:cxnLst/>
              <a:rect l="l" t="t" r="r" b="b"/>
              <a:pathLst>
                <a:path w="2371870" h="2383006">
                  <a:moveTo>
                    <a:pt x="0" y="0"/>
                  </a:moveTo>
                  <a:lnTo>
                    <a:pt x="2371870" y="0"/>
                  </a:lnTo>
                  <a:lnTo>
                    <a:pt x="2371870" y="2383006"/>
                  </a:lnTo>
                  <a:lnTo>
                    <a:pt x="0" y="238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78230" y="5454983"/>
            <a:ext cx="4731540" cy="125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 </a:t>
            </a:r>
            <a:r>
              <a:rPr lang="pl-PL" dirty="0">
                <a:solidFill>
                  <a:srgbClr val="121212"/>
                </a:solidFill>
                <a:latin typeface="Plus Jakarta Sans 2"/>
              </a:rPr>
              <a:t>Wierzymy w kształtowanie świata na swój własny sposób. Delikatnie i harmonijnie, ale z pasją, ukazując go w jak najlepszym świetle. Wiemy, że nie zasługuje na mniej.</a:t>
            </a:r>
            <a:endParaRPr lang="en-US" sz="1800" dirty="0">
              <a:solidFill>
                <a:srgbClr val="121212"/>
              </a:solidFill>
              <a:latin typeface="Plus Jakarta Sans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862942" y="4979488"/>
            <a:ext cx="2562115" cy="44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9D5E39"/>
                </a:solidFill>
                <a:latin typeface="Plus Jakarta Sans 1"/>
              </a:rPr>
              <a:t>Passion of Light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44568" y="4974718"/>
            <a:ext cx="2297924" cy="44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9D5E39"/>
                </a:solidFill>
                <a:latin typeface="Plus Jakarta Sans 1"/>
              </a:rPr>
              <a:t>Responsibility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25667" y="4987663"/>
            <a:ext cx="1737605" cy="44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9D5E39"/>
                </a:solidFill>
                <a:latin typeface="Plus Jakarta Sans 1"/>
              </a:rPr>
              <a:t>For People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463317"/>
            <a:ext cx="4731540" cy="1887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Jesteśmy ekspertami w swojej dziedzinie, ale chętnie dzielimy się naszą wiedzą.  Naszą aspiracją jest rozwijanie i utrzymywanie trwałych relacji z naszymi klientami, którzy są siłą napędową wszystkiego, co robimy w </a:t>
            </a:r>
            <a:r>
              <a:rPr lang="en-US" sz="1800" cap="small" dirty="0" err="1">
                <a:solidFill>
                  <a:srgbClr val="121212"/>
                </a:solidFill>
                <a:latin typeface="Plus Jakarta Sans 2"/>
              </a:rPr>
              <a:t>norlys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                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33450"/>
            <a:ext cx="5258064" cy="77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pl-PL" sz="4800" dirty="0">
                <a:solidFill>
                  <a:srgbClr val="121212"/>
                </a:solidFill>
                <a:latin typeface="Plus Jakarta Sans 1"/>
              </a:rPr>
              <a:t>Nasze wartości</a:t>
            </a:r>
            <a:endParaRPr lang="en-US" sz="4800" dirty="0">
              <a:solidFill>
                <a:srgbClr val="121212"/>
              </a:solidFill>
              <a:latin typeface="Plus Jakarta Sans 1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382838"/>
            <a:ext cx="7863748" cy="6868758"/>
          </a:xfrm>
          <a:custGeom>
            <a:avLst/>
            <a:gdLst/>
            <a:ahLst/>
            <a:cxnLst/>
            <a:rect l="l" t="t" r="r" b="b"/>
            <a:pathLst>
              <a:path w="7863748" h="6868758">
                <a:moveTo>
                  <a:pt x="0" y="0"/>
                </a:moveTo>
                <a:lnTo>
                  <a:pt x="7863748" y="0"/>
                </a:lnTo>
                <a:lnTo>
                  <a:pt x="7863748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53656" y="1382838"/>
            <a:ext cx="7905644" cy="6868758"/>
          </a:xfrm>
          <a:custGeom>
            <a:avLst/>
            <a:gdLst/>
            <a:ahLst/>
            <a:cxnLst/>
            <a:rect l="l" t="t" r="r" b="b"/>
            <a:pathLst>
              <a:path w="7905644" h="6868758">
                <a:moveTo>
                  <a:pt x="0" y="0"/>
                </a:moveTo>
                <a:lnTo>
                  <a:pt x="7905644" y="0"/>
                </a:lnTo>
                <a:lnTo>
                  <a:pt x="7905644" y="6868758"/>
                </a:lnTo>
                <a:lnTo>
                  <a:pt x="0" y="6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9353656" y="8670925"/>
            <a:ext cx="228829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Stavanger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670925"/>
            <a:ext cx="234099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121212"/>
                </a:solidFill>
                <a:latin typeface="Plus Jakarta Sans 3"/>
              </a:rPr>
              <a:t>Asker  Pole</a:t>
            </a:r>
          </a:p>
        </p:txBody>
      </p:sp>
      <p:sp>
        <p:nvSpPr>
          <p:cNvPr id="9" name="Freeform 9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39575" y="5098597"/>
            <a:ext cx="10048425" cy="5188403"/>
          </a:xfrm>
          <a:custGeom>
            <a:avLst/>
            <a:gdLst/>
            <a:ahLst/>
            <a:cxnLst/>
            <a:rect l="l" t="t" r="r" b="b"/>
            <a:pathLst>
              <a:path w="10048425" h="5188403">
                <a:moveTo>
                  <a:pt x="0" y="0"/>
                </a:moveTo>
                <a:lnTo>
                  <a:pt x="10048425" y="0"/>
                </a:lnTo>
                <a:lnTo>
                  <a:pt x="10048425" y="5188403"/>
                </a:lnTo>
                <a:lnTo>
                  <a:pt x="0" y="51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123825"/>
            <a:ext cx="5484205" cy="1741018"/>
          </a:xfrm>
          <a:custGeom>
            <a:avLst/>
            <a:gdLst/>
            <a:ahLst/>
            <a:cxnLst/>
            <a:rect l="l" t="t" r="r" b="b"/>
            <a:pathLst>
              <a:path w="5484205" h="1741018">
                <a:moveTo>
                  <a:pt x="0" y="0"/>
                </a:moveTo>
                <a:lnTo>
                  <a:pt x="5484205" y="0"/>
                </a:lnTo>
                <a:lnTo>
                  <a:pt x="5484205" y="1741018"/>
                </a:lnTo>
                <a:lnTo>
                  <a:pt x="0" y="1741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537605" y="6164675"/>
            <a:ext cx="5070425" cy="1605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59"/>
              </a:lnSpc>
            </a:pPr>
            <a:r>
              <a:rPr lang="pl-PL" sz="9899" dirty="0">
                <a:solidFill>
                  <a:srgbClr val="FFFFFF"/>
                </a:solidFill>
                <a:latin typeface="Plus Jakarta Sans 1"/>
              </a:rPr>
              <a:t>K</a:t>
            </a:r>
            <a:r>
              <a:rPr lang="en-US" sz="9899" dirty="0" err="1">
                <a:solidFill>
                  <a:srgbClr val="FFFFFF"/>
                </a:solidFill>
                <a:latin typeface="Plus Jakarta Sans 1"/>
              </a:rPr>
              <a:t>onta</a:t>
            </a:r>
            <a:r>
              <a:rPr lang="pl-PL" sz="9899" dirty="0">
                <a:solidFill>
                  <a:srgbClr val="FFFFFF"/>
                </a:solidFill>
                <a:latin typeface="Plus Jakarta Sans 1"/>
              </a:rPr>
              <a:t>k</a:t>
            </a:r>
            <a:r>
              <a:rPr lang="en-US" sz="9899" dirty="0">
                <a:solidFill>
                  <a:srgbClr val="FFFFFF"/>
                </a:solidFill>
                <a:latin typeface="Plus Jakarta Sans 1"/>
              </a:rPr>
              <a:t>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3596" y="8500116"/>
            <a:ext cx="3853458" cy="12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r>
              <a:rPr lang="en-US" sz="1700" dirty="0">
                <a:solidFill>
                  <a:srgbClr val="FFFFFF"/>
                </a:solidFill>
                <a:latin typeface="Plus Jakarta Sans 3"/>
              </a:rPr>
              <a:t>Norlys S</a:t>
            </a:r>
            <a:r>
              <a:rPr lang="pl-PL" sz="1700" dirty="0">
                <a:solidFill>
                  <a:srgbClr val="FFFFFF"/>
                </a:solidFill>
                <a:latin typeface="Plus Jakarta Sans 3"/>
              </a:rPr>
              <a:t>.A.</a:t>
            </a:r>
            <a:endParaRPr lang="en-US" sz="1700" dirty="0">
              <a:solidFill>
                <a:srgbClr val="FFFFFF"/>
              </a:solidFill>
              <a:latin typeface="Plus Jakarta Sans 3"/>
            </a:endParaRPr>
          </a:p>
          <a:p>
            <a:pPr>
              <a:lnSpc>
                <a:spcPts val="2380"/>
              </a:lnSpc>
              <a:spcBef>
                <a:spcPct val="0"/>
              </a:spcBef>
            </a:pPr>
            <a:r>
              <a:rPr lang="pl-PL" sz="1700" dirty="0">
                <a:solidFill>
                  <a:srgbClr val="FFFFFF"/>
                </a:solidFill>
                <a:latin typeface="Plus Jakarta Sans 3"/>
              </a:rPr>
              <a:t>Ul. Zawiszy Czarnego 7</a:t>
            </a:r>
            <a:endParaRPr lang="en-US" sz="1700" dirty="0">
              <a:solidFill>
                <a:srgbClr val="FFFFFF"/>
              </a:solidFill>
              <a:latin typeface="Plus Jakarta Sans 3"/>
            </a:endParaRPr>
          </a:p>
          <a:p>
            <a:pPr>
              <a:lnSpc>
                <a:spcPts val="2380"/>
              </a:lnSpc>
              <a:spcBef>
                <a:spcPct val="0"/>
              </a:spcBef>
            </a:pPr>
            <a:r>
              <a:rPr lang="pl-PL" sz="1700" dirty="0">
                <a:solidFill>
                  <a:srgbClr val="FFFFFF"/>
                </a:solidFill>
                <a:latin typeface="Plus Jakarta Sans 3"/>
              </a:rPr>
              <a:t>33-300</a:t>
            </a:r>
            <a:r>
              <a:rPr lang="en-US" sz="1700" dirty="0">
                <a:solidFill>
                  <a:srgbClr val="FFFFFF"/>
                </a:solidFill>
                <a:latin typeface="Plus Jakarta Sans 3"/>
              </a:rPr>
              <a:t> No</a:t>
            </a:r>
            <a:r>
              <a:rPr lang="pl-PL" sz="1700" dirty="0">
                <a:solidFill>
                  <a:srgbClr val="FFFFFF"/>
                </a:solidFill>
                <a:latin typeface="Plus Jakarta Sans 3"/>
              </a:rPr>
              <a:t>wy Sącz</a:t>
            </a:r>
            <a:endParaRPr lang="en-US" sz="1700" dirty="0">
              <a:solidFill>
                <a:srgbClr val="FFFFFF"/>
              </a:solidFill>
              <a:latin typeface="Plus Jakarta Sans 3"/>
            </a:endParaRPr>
          </a:p>
          <a:p>
            <a:pPr>
              <a:lnSpc>
                <a:spcPts val="2380"/>
              </a:lnSpc>
              <a:spcBef>
                <a:spcPct val="0"/>
              </a:spcBef>
            </a:pPr>
            <a:r>
              <a:rPr lang="en-US" sz="1700" dirty="0">
                <a:solidFill>
                  <a:srgbClr val="FFFFFF"/>
                </a:solidFill>
                <a:latin typeface="Plus Jakarta Sans 3"/>
              </a:rPr>
              <a:t>norlys@norlys.pl 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3442" y="3582120"/>
            <a:ext cx="14773180" cy="3122759"/>
            <a:chOff x="101301" y="0"/>
            <a:chExt cx="19697572" cy="4163679"/>
          </a:xfrm>
        </p:grpSpPr>
        <p:sp>
          <p:nvSpPr>
            <p:cNvPr id="3" name="AutoShape 3"/>
            <p:cNvSpPr/>
            <p:nvPr/>
          </p:nvSpPr>
          <p:spPr>
            <a:xfrm>
              <a:off x="4179124" y="9237"/>
              <a:ext cx="0" cy="4154442"/>
            </a:xfrm>
            <a:prstGeom prst="line">
              <a:avLst/>
            </a:prstGeom>
            <a:ln w="12700" cap="flat">
              <a:solidFill>
                <a:srgbClr val="ECED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9468810" y="0"/>
              <a:ext cx="0" cy="4154442"/>
            </a:xfrm>
            <a:prstGeom prst="line">
              <a:avLst/>
            </a:prstGeom>
            <a:ln w="12700" cap="flat">
              <a:solidFill>
                <a:srgbClr val="ECED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14765719" y="0"/>
              <a:ext cx="0" cy="4154442"/>
            </a:xfrm>
            <a:prstGeom prst="line">
              <a:avLst/>
            </a:prstGeom>
            <a:ln w="12700" cap="flat">
              <a:solidFill>
                <a:srgbClr val="ECED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301" y="756681"/>
              <a:ext cx="2833338" cy="185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760"/>
                </a:lnSpc>
              </a:pPr>
              <a:r>
                <a:rPr lang="en-US" sz="8400">
                  <a:solidFill>
                    <a:srgbClr val="ECEDE7"/>
                  </a:solidFill>
                  <a:latin typeface="Plus Jakarta Sans 1"/>
                </a:rPr>
                <a:t>30+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15514" y="2788130"/>
              <a:ext cx="1851331" cy="4182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59"/>
                </a:lnSpc>
              </a:pP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lat na rynku</a:t>
              </a:r>
              <a:endParaRPr lang="en-US" sz="1899" dirty="0">
                <a:solidFill>
                  <a:srgbClr val="ECEDE7"/>
                </a:solidFill>
                <a:latin typeface="Plus Jakarta Sans 2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09133" y="756681"/>
              <a:ext cx="3829669" cy="185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760"/>
                </a:lnSpc>
              </a:pPr>
              <a:r>
                <a:rPr lang="en-US" sz="8400">
                  <a:solidFill>
                    <a:srgbClr val="ECEDE7"/>
                  </a:solidFill>
                  <a:latin typeface="Plus Jakarta Sans 1"/>
                </a:rPr>
                <a:t>300+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423609" y="2788130"/>
              <a:ext cx="2936036" cy="41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59"/>
                </a:lnSpc>
              </a:pP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członków zespołu</a:t>
              </a:r>
              <a:endParaRPr lang="en-US" sz="1899" dirty="0">
                <a:solidFill>
                  <a:srgbClr val="ECEDE7"/>
                </a:solidFill>
                <a:latin typeface="Plus Jakarta Sans 2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158672" y="756681"/>
              <a:ext cx="1917187" cy="185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760"/>
                </a:lnSpc>
              </a:pPr>
              <a:r>
                <a:rPr lang="en-US" sz="8400">
                  <a:solidFill>
                    <a:srgbClr val="ECEDE7"/>
                  </a:solidFill>
                  <a:latin typeface="Plus Jakarta Sans 1"/>
                </a:rPr>
                <a:t>24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863091" y="2788130"/>
              <a:ext cx="966953" cy="41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59"/>
                </a:lnSpc>
              </a:pP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kraje</a:t>
              </a:r>
              <a:endParaRPr lang="en-US" sz="1899" dirty="0">
                <a:solidFill>
                  <a:srgbClr val="ECEDE7"/>
                </a:solidFill>
                <a:latin typeface="Plus Jakarta Sans 2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003969" y="756681"/>
              <a:ext cx="3560122" cy="185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760"/>
                </a:lnSpc>
              </a:pPr>
              <a:r>
                <a:rPr lang="en-US" sz="8400">
                  <a:solidFill>
                    <a:srgbClr val="ECEDE7"/>
                  </a:solidFill>
                  <a:latin typeface="Plus Jakarta Sans 1"/>
                </a:rPr>
                <a:t>5mln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003968" y="2788130"/>
              <a:ext cx="3794905" cy="41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59"/>
                </a:lnSpc>
              </a:pPr>
              <a:r>
                <a:rPr lang="pl-PL" sz="1899" dirty="0">
                  <a:solidFill>
                    <a:srgbClr val="ECEDE7"/>
                  </a:solidFill>
                  <a:latin typeface="Plus Jakarta Sans 2"/>
                </a:rPr>
                <a:t>sprzedanych produktów</a:t>
              </a:r>
              <a:endParaRPr lang="en-US" sz="1899" dirty="0">
                <a:solidFill>
                  <a:srgbClr val="ECEDE7"/>
                </a:solidFill>
                <a:latin typeface="Plus Jakarta Sans 2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933450"/>
            <a:ext cx="5631894" cy="77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800" cap="small" dirty="0" err="1">
                <a:solidFill>
                  <a:srgbClr val="ECEDE7"/>
                </a:solidFill>
                <a:latin typeface="Plus Jakarta Sans 1"/>
              </a:rPr>
              <a:t>norlys</a:t>
            </a:r>
            <a:r>
              <a:rPr lang="en-US" sz="4800" dirty="0">
                <a:solidFill>
                  <a:srgbClr val="ECEDE7"/>
                </a:solidFill>
                <a:latin typeface="Plus Jakarta Sans 1"/>
              </a:rPr>
              <a:t> </a:t>
            </a:r>
            <a:r>
              <a:rPr lang="pl-PL" sz="4800" dirty="0">
                <a:solidFill>
                  <a:srgbClr val="ECEDE7"/>
                </a:solidFill>
                <a:latin typeface="Plus Jakarta Sans 1"/>
              </a:rPr>
              <a:t>w liczbach</a:t>
            </a:r>
            <a:endParaRPr lang="en-US" sz="4800" dirty="0">
              <a:solidFill>
                <a:srgbClr val="ECEDE7"/>
              </a:solidFill>
              <a:latin typeface="Plus Jakarta Sans 1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777081" y="674691"/>
            <a:ext cx="10520444" cy="8937619"/>
          </a:xfrm>
          <a:custGeom>
            <a:avLst/>
            <a:gdLst/>
            <a:ahLst/>
            <a:cxnLst/>
            <a:rect l="l" t="t" r="r" b="b"/>
            <a:pathLst>
              <a:path w="10520444" h="8937619">
                <a:moveTo>
                  <a:pt x="0" y="0"/>
                </a:moveTo>
                <a:lnTo>
                  <a:pt x="10520444" y="0"/>
                </a:lnTo>
                <a:lnTo>
                  <a:pt x="10520444" y="8937618"/>
                </a:lnTo>
                <a:lnTo>
                  <a:pt x="0" y="89376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535" b="-817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435621" y="3281394"/>
            <a:ext cx="7191375" cy="4777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Zbudowaliśmy silną i niezawodną obecność w Europie, na Bliskim Wschodzie i w Australii, dzięki naszym oddziałom zlokalizowanym w Norwegii, Szwecji, Francji i Polsce, którym towarzyszy nasza rozległa sieć sprzedaży profesjonalnych dystrybutorów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en-US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Dzięki naszemu rozległemu zasięgowi i lokalnej obecności, rozumiemy unikalne preferencje i wymagania każdego regionu. Nasz zespół ekspertów jest dobrze zorientowany w zawiłościach różnych rynków, co pozwala nam dostosować naszą ofertę do specyficznych wymagań odbiorców docelowych.</a:t>
            </a:r>
          </a:p>
          <a:p>
            <a:pPr>
              <a:lnSpc>
                <a:spcPts val="2520"/>
              </a:lnSpc>
            </a:pPr>
            <a:endParaRPr lang="en-US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Nasze zaangażowanie w pełne zadowolenie klienta, obliguje nas do dostarczania zoptymalizowanych rozwiązań logistycznych, usprawniających proces i zapewniających terminową dostawę produktów.</a:t>
            </a:r>
            <a:endParaRPr lang="en-US" sz="1800" dirty="0">
              <a:solidFill>
                <a:srgbClr val="121212"/>
              </a:solidFill>
              <a:latin typeface="Plus Jakarta Sans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5620" y="2352472"/>
            <a:ext cx="4669779" cy="416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cap="small" dirty="0">
                <a:solidFill>
                  <a:srgbClr val="9D5E39"/>
                </a:solidFill>
                <a:latin typeface="Plus Jakarta Sans 1"/>
              </a:rPr>
              <a:t>Norlys</a:t>
            </a:r>
            <a:r>
              <a:rPr lang="en-US" sz="2600" dirty="0">
                <a:solidFill>
                  <a:srgbClr val="9D5E39"/>
                </a:solidFill>
                <a:latin typeface="Plus Jakarta Sans 1"/>
              </a:rPr>
              <a:t> </a:t>
            </a:r>
            <a:r>
              <a:rPr lang="pl-PL" sz="2600" dirty="0">
                <a:solidFill>
                  <a:srgbClr val="9D5E39"/>
                </a:solidFill>
                <a:latin typeface="Plus Jakarta Sans 1"/>
              </a:rPr>
              <a:t>w Europie i na świecie</a:t>
            </a:r>
            <a:endParaRPr lang="en-US" sz="2600" dirty="0">
              <a:solidFill>
                <a:srgbClr val="9D5E39"/>
              </a:solidFill>
              <a:latin typeface="Plus Jakarta Sans 1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5621" y="3196398"/>
            <a:ext cx="7191375" cy="573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Nasze znakomicie przygotowane wydziały produkcyjne są sercem naszej działalności. </a:t>
            </a:r>
            <a:r>
              <a:rPr lang="pl-PL" dirty="0">
                <a:solidFill>
                  <a:srgbClr val="121212"/>
                </a:solidFill>
                <a:latin typeface="Plus Jakarta Sans 2"/>
              </a:rPr>
              <a:t>Są w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yposażone w najnowocześniejszą technologię i obsługiwane przez wykwalifikowany zespół ekspertów. Jesteśmy dumni z naszego pionowo zintegrowanego procesu produkcyjnego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 </a:t>
            </a:r>
          </a:p>
          <a:p>
            <a:pPr>
              <a:lnSpc>
                <a:spcPts val="2520"/>
              </a:lnSpc>
            </a:pPr>
            <a:endParaRPr lang="en-US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W naszym zakładzie produkcyjnym mieści się odlewnia aluminium, dział pras, dedykowany dział cynkowania ogniowego, dział obróbki ze skrawaniem, wykorzystujący techniki obróbki CNC oraz lakiernia proszkowa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en-US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Aby zapewnić najwyższe standardy jakości, zainwestowaliśmy w dedykowane Laboratorium Badawcze wyposażone w najwyższej klasy specjalistyczny sprzęt. Umożliwia nam to przeprowadzanie rygorystycznych testów naszych opraw oświetleniowych, zapewniając, że spełniają one rygorystyczne wymagania specyficzne dla ENEC (</a:t>
            </a:r>
            <a:r>
              <a:rPr lang="pl-PL" sz="1800" dirty="0" err="1">
                <a:solidFill>
                  <a:srgbClr val="121212"/>
                </a:solidFill>
                <a:latin typeface="Plus Jakarta Sans 2"/>
              </a:rPr>
              <a:t>European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 </a:t>
            </a:r>
            <a:r>
              <a:rPr lang="pl-PL" sz="1800" dirty="0" err="1">
                <a:solidFill>
                  <a:srgbClr val="121212"/>
                </a:solidFill>
                <a:latin typeface="Plus Jakarta Sans 2"/>
              </a:rPr>
              <a:t>Norms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 </a:t>
            </a:r>
            <a:r>
              <a:rPr lang="pl-PL" sz="1800" dirty="0" err="1">
                <a:solidFill>
                  <a:srgbClr val="121212"/>
                </a:solidFill>
                <a:latin typeface="Plus Jakarta Sans 2"/>
              </a:rPr>
              <a:t>Electrical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 </a:t>
            </a:r>
            <a:r>
              <a:rPr lang="pl-PL" sz="1800" dirty="0" err="1">
                <a:solidFill>
                  <a:srgbClr val="121212"/>
                </a:solidFill>
                <a:latin typeface="Plus Jakarta Sans 2"/>
              </a:rPr>
              <a:t>Certification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), zgodnie z normą ISO 17025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5621" y="1811847"/>
            <a:ext cx="7336779" cy="416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pl-PL" sz="2500" dirty="0">
                <a:solidFill>
                  <a:srgbClr val="9D5E39"/>
                </a:solidFill>
                <a:latin typeface="Plus Jakarta Sans 1"/>
              </a:rPr>
              <a:t>Najwyższa jakość na każdym etapie produkcji</a:t>
            </a:r>
            <a:endParaRPr lang="en-US" sz="2500" dirty="0">
              <a:solidFill>
                <a:srgbClr val="9D5E39"/>
              </a:solidFill>
              <a:latin typeface="Plus Jakarta Sans 1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062617" y="0"/>
            <a:ext cx="13205539" cy="10287000"/>
          </a:xfrm>
          <a:custGeom>
            <a:avLst/>
            <a:gdLst/>
            <a:ahLst/>
            <a:cxnLst/>
            <a:rect l="l" t="t" r="r" b="b"/>
            <a:pathLst>
              <a:path w="13205539" h="10287000">
                <a:moveTo>
                  <a:pt x="0" y="0"/>
                </a:moveTo>
                <a:lnTo>
                  <a:pt x="13205538" y="0"/>
                </a:lnTo>
                <a:lnTo>
                  <a:pt x="132055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5621" y="1728319"/>
            <a:ext cx="5305036" cy="41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pl-PL" sz="2600" dirty="0">
                <a:solidFill>
                  <a:srgbClr val="9D5E39"/>
                </a:solidFill>
                <a:latin typeface="Plus Jakarta Sans 1"/>
              </a:rPr>
              <a:t>Trwałość naszych</a:t>
            </a:r>
            <a:r>
              <a:rPr lang="en-US" sz="2600" dirty="0">
                <a:solidFill>
                  <a:srgbClr val="9D5E39"/>
                </a:solidFill>
                <a:latin typeface="Plus Jakarta Sans 1"/>
              </a:rPr>
              <a:t> </a:t>
            </a:r>
            <a:r>
              <a:rPr lang="en-US" sz="2600" dirty="0" err="1">
                <a:solidFill>
                  <a:srgbClr val="9D5E39"/>
                </a:solidFill>
                <a:latin typeface="Plus Jakarta Sans 1"/>
              </a:rPr>
              <a:t>produ</a:t>
            </a:r>
            <a:r>
              <a:rPr lang="pl-PL" sz="2600" dirty="0" err="1">
                <a:solidFill>
                  <a:srgbClr val="9D5E39"/>
                </a:solidFill>
                <a:latin typeface="Plus Jakarta Sans 1"/>
              </a:rPr>
              <a:t>któw</a:t>
            </a:r>
            <a:endParaRPr lang="en-US" sz="2600" dirty="0">
              <a:solidFill>
                <a:srgbClr val="9D5E39"/>
              </a:solidFill>
              <a:latin typeface="Plus Jakarta Sans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35621" y="2651276"/>
            <a:ext cx="7191375" cy="6701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pl-PL" dirty="0">
                <a:solidFill>
                  <a:srgbClr val="121212"/>
                </a:solidFill>
                <a:latin typeface="Plus Jakarta Sans 2"/>
              </a:rPr>
              <a:t>W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 </a:t>
            </a:r>
            <a:r>
              <a:rPr lang="en-US" sz="1800" cap="small" dirty="0" err="1">
                <a:solidFill>
                  <a:srgbClr val="121212"/>
                </a:solidFill>
                <a:latin typeface="Plus Jakarta Sans 2"/>
              </a:rPr>
              <a:t>norlys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, </a:t>
            </a: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niezachwianie wierzymy w siłę jakości. Jest to fundament, na którym opiera się nasza reputacja i siła napędowa naszego sukcesu. Nasze niezachwiane zaangażowanie w jakość oznacza, że pozyskujemy materiały znane ze swojej trwałości i niezawodności. Niezależnie od tego, czy jest to aluminium, miedź czy stal, zapewniamy, że nasze oprawy oświetleniowe są wykonane z najlepszych dostępnych materiałów, tworząc solidną podstawę dla wyjątkowej wydajności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en-US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Aby chronić i poprawiać wygląd naszych opraw oświetleniowych, stosujemy skrupulatne techniki wykończeniowe. Nasze produkty są pokrywane farbą proszkową lub cynkowane ogniowo, co zapewnia solidną ochronę przed korozją i uszkodzeniami mechanicznymi. Oznacza to, że nasze oprawy oświetleniowe nie tylko zachowują nienaganny wygląd, ale także przez wiele lat wytrzymują próbę czasu</a:t>
            </a:r>
            <a:r>
              <a:rPr lang="en-US" sz="18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pl-PL" sz="18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Nasze rygorystyczne procesy kontroli jakości zapewniają, że każda oprawa opuszczająca nasz zakład spełnia najwyższe standardy branżowe zarówno pod względem bezpieczeństwa jak </a:t>
            </a:r>
          </a:p>
          <a:p>
            <a:pPr>
              <a:lnSpc>
                <a:spcPts val="2520"/>
              </a:lnSpc>
            </a:pPr>
            <a:r>
              <a:rPr lang="pl-PL" sz="1800" dirty="0">
                <a:solidFill>
                  <a:srgbClr val="121212"/>
                </a:solidFill>
                <a:latin typeface="Plus Jakarta Sans 2"/>
              </a:rPr>
              <a:t>i trwałości.</a:t>
            </a:r>
            <a:endParaRPr lang="en-US" sz="1800" dirty="0">
              <a:solidFill>
                <a:srgbClr val="121212"/>
              </a:solidFill>
              <a:latin typeface="Plus Jakarta Sans 2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5621" y="457527"/>
            <a:ext cx="6023981" cy="87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pl-PL" sz="2600" dirty="0">
                <a:solidFill>
                  <a:srgbClr val="9D5E39"/>
                </a:solidFill>
                <a:latin typeface="Plus Jakarta Sans 1"/>
              </a:rPr>
              <a:t>Zrównoważony rozwój</a:t>
            </a:r>
            <a:r>
              <a:rPr lang="en-US" sz="2600" dirty="0">
                <a:solidFill>
                  <a:srgbClr val="9D5E39"/>
                </a:solidFill>
                <a:latin typeface="Plus Jakarta Sans 1"/>
              </a:rPr>
              <a:t> </a:t>
            </a:r>
            <a:endParaRPr lang="pl-PL" sz="2600" dirty="0">
              <a:solidFill>
                <a:srgbClr val="9D5E39"/>
              </a:solidFill>
              <a:latin typeface="Plus Jakarta Sans 1"/>
            </a:endParaRPr>
          </a:p>
          <a:p>
            <a:pPr>
              <a:lnSpc>
                <a:spcPts val="3640"/>
              </a:lnSpc>
            </a:pPr>
            <a:r>
              <a:rPr lang="pl-PL" sz="2600" dirty="0">
                <a:solidFill>
                  <a:srgbClr val="9D5E39"/>
                </a:solidFill>
                <a:latin typeface="Plus Jakarta Sans 1"/>
              </a:rPr>
              <a:t>i odpowiedzialność za środowisko</a:t>
            </a:r>
            <a:endParaRPr lang="en-US" sz="2600" dirty="0">
              <a:solidFill>
                <a:srgbClr val="9D5E39"/>
              </a:solidFill>
              <a:latin typeface="Plus Jakarta Sans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4800" y="1638300"/>
            <a:ext cx="7451801" cy="7019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pl-PL" sz="1700" dirty="0">
                <a:solidFill>
                  <a:srgbClr val="121212"/>
                </a:solidFill>
                <a:latin typeface="Plus Jakarta Sans 2"/>
              </a:rPr>
              <a:t>Nasze zaangażowanie na rzecz środowiska naturalnego </a:t>
            </a:r>
          </a:p>
          <a:p>
            <a:pPr>
              <a:lnSpc>
                <a:spcPts val="2520"/>
              </a:lnSpc>
            </a:pPr>
            <a:r>
              <a:rPr lang="pl-PL" sz="1700" dirty="0">
                <a:solidFill>
                  <a:srgbClr val="121212"/>
                </a:solidFill>
                <a:latin typeface="Plus Jakarta Sans 2"/>
              </a:rPr>
              <a:t>i zrównoważonego rozwoju leży u podstaw wszystkiego, co robimy. </a:t>
            </a:r>
          </a:p>
          <a:p>
            <a:pPr>
              <a:lnSpc>
                <a:spcPts val="2520"/>
              </a:lnSpc>
            </a:pPr>
            <a:r>
              <a:rPr lang="pl-PL" sz="1700" dirty="0">
                <a:solidFill>
                  <a:srgbClr val="121212"/>
                </a:solidFill>
                <a:latin typeface="Plus Jakarta Sans 2"/>
              </a:rPr>
              <a:t>Jako firma przyjazna środowisku, priorytetowo traktujemy zmniejszenie naszego śladu węglowego i wdrażanie praktyk minimalizujących nasze oddziaływanie na środowisko</a:t>
            </a:r>
            <a:r>
              <a:rPr lang="en-US" sz="17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en-US" sz="17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700" dirty="0">
                <a:solidFill>
                  <a:srgbClr val="121212"/>
                </a:solidFill>
                <a:latin typeface="Plus Jakarta Sans 2"/>
              </a:rPr>
              <a:t>W naszych halach produkcyjnych zintegrowaliśmy moduły odzyskiwania ciepła, co pozwala nam efektywnie wykorzystywać ciepło odpadowe, zmniejszając ogólne zużycie energii. Zainstalowaliśmy ogniwa fotowoltaiczne, które w około 30% pokrywają nasze zapotrzebowanie na energię elektryczną. Ponadto prowadzimy własną oczyszczalnię ścieków, zapewniając, że nasze procesy są przyjazne dla środowiska</a:t>
            </a:r>
            <a:r>
              <a:rPr lang="en-US" sz="17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en-US" sz="17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700" dirty="0">
                <a:solidFill>
                  <a:srgbClr val="121212"/>
                </a:solidFill>
                <a:latin typeface="Plus Jakarta Sans 2"/>
              </a:rPr>
              <a:t>Jesteśmy dumni z posiadania trzech certyfikatów systemu jakości- - ISO 9001:2015, ISO 14001:2015 i IATF 16949:2016. Certyfikaty te świadczą o naszym niezachwianym zaangażowaniu w utrzymywanie najwyższych standardów jakości, zarządzania środowiskowego i ciągłego doskonalenia we wszystkich aspektach naszej działalności</a:t>
            </a:r>
            <a:r>
              <a:rPr lang="en-US" sz="1700" dirty="0">
                <a:solidFill>
                  <a:srgbClr val="121212"/>
                </a:solidFill>
                <a:latin typeface="Plus Jakarta Sans 2"/>
              </a:rPr>
              <a:t>.</a:t>
            </a:r>
          </a:p>
          <a:p>
            <a:pPr>
              <a:lnSpc>
                <a:spcPts val="2520"/>
              </a:lnSpc>
            </a:pPr>
            <a:endParaRPr lang="pl-PL" sz="1700" dirty="0">
              <a:solidFill>
                <a:srgbClr val="121212"/>
              </a:solidFill>
              <a:latin typeface="Plus Jakarta Sans 2"/>
            </a:endParaRPr>
          </a:p>
          <a:p>
            <a:pPr>
              <a:lnSpc>
                <a:spcPts val="2520"/>
              </a:lnSpc>
            </a:pPr>
            <a:r>
              <a:rPr lang="pl-PL" sz="1700" dirty="0">
                <a:solidFill>
                  <a:srgbClr val="121212"/>
                </a:solidFill>
                <a:latin typeface="Plus Jakarta Sans 2"/>
              </a:rPr>
              <a:t>Oprócz naszych systemów zarządzania jakością wdrożyliśmy również serię ISO 17025. Akredytacja ta jest potwierdzeniem naszego zaangażowania w testowanie i walidację jakości.</a:t>
            </a:r>
            <a:endParaRPr lang="en-US" sz="1700" dirty="0">
              <a:solidFill>
                <a:srgbClr val="121212"/>
              </a:solidFill>
              <a:latin typeface="Plus Jakarta Sans 2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9" name="Group 9"/>
          <p:cNvGrpSpPr/>
          <p:nvPr/>
        </p:nvGrpSpPr>
        <p:grpSpPr>
          <a:xfrm>
            <a:off x="453550" y="8954434"/>
            <a:ext cx="4375705" cy="820148"/>
            <a:chOff x="0" y="0"/>
            <a:chExt cx="5834273" cy="1093532"/>
          </a:xfrm>
        </p:grpSpPr>
        <p:sp>
          <p:nvSpPr>
            <p:cNvPr id="10" name="Freeform 10"/>
            <p:cNvSpPr/>
            <p:nvPr/>
          </p:nvSpPr>
          <p:spPr>
            <a:xfrm>
              <a:off x="1791365" y="0"/>
              <a:ext cx="2126721" cy="1075241"/>
            </a:xfrm>
            <a:custGeom>
              <a:avLst/>
              <a:gdLst/>
              <a:ahLst/>
              <a:cxnLst/>
              <a:rect l="l" t="t" r="r" b="b"/>
              <a:pathLst>
                <a:path w="2126721" h="1075241">
                  <a:moveTo>
                    <a:pt x="0" y="0"/>
                  </a:moveTo>
                  <a:lnTo>
                    <a:pt x="2126721" y="0"/>
                  </a:lnTo>
                  <a:lnTo>
                    <a:pt x="2126721" y="1075241"/>
                  </a:lnTo>
                  <a:lnTo>
                    <a:pt x="0" y="1075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629286" y="18291"/>
              <a:ext cx="1204987" cy="1075241"/>
            </a:xfrm>
            <a:custGeom>
              <a:avLst/>
              <a:gdLst/>
              <a:ahLst/>
              <a:cxnLst/>
              <a:rect l="l" t="t" r="r" b="b"/>
              <a:pathLst>
                <a:path w="1204987" h="1075241">
                  <a:moveTo>
                    <a:pt x="0" y="0"/>
                  </a:moveTo>
                  <a:lnTo>
                    <a:pt x="1204987" y="0"/>
                  </a:lnTo>
                  <a:lnTo>
                    <a:pt x="1204987" y="1075242"/>
                  </a:lnTo>
                  <a:lnTo>
                    <a:pt x="0" y="1075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075241" cy="1075241"/>
            </a:xfrm>
            <a:custGeom>
              <a:avLst/>
              <a:gdLst/>
              <a:ahLst/>
              <a:cxnLst/>
              <a:rect l="l" t="t" r="r" b="b"/>
              <a:pathLst>
                <a:path w="1075241" h="1075241">
                  <a:moveTo>
                    <a:pt x="0" y="0"/>
                  </a:moveTo>
                  <a:lnTo>
                    <a:pt x="1075241" y="0"/>
                  </a:lnTo>
                  <a:lnTo>
                    <a:pt x="1075241" y="1075241"/>
                  </a:lnTo>
                  <a:lnTo>
                    <a:pt x="0" y="1075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62617" cy="10287000"/>
            <a:chOff x="0" y="0"/>
            <a:chExt cx="21234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3488" cy="2709333"/>
            </a:xfrm>
            <a:custGeom>
              <a:avLst/>
              <a:gdLst/>
              <a:ahLst/>
              <a:cxnLst/>
              <a:rect l="l" t="t" r="r" b="b"/>
              <a:pathLst>
                <a:path w="2123488" h="2709333">
                  <a:moveTo>
                    <a:pt x="0" y="0"/>
                  </a:moveTo>
                  <a:lnTo>
                    <a:pt x="2123488" y="0"/>
                  </a:lnTo>
                  <a:lnTo>
                    <a:pt x="212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CEDE7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5620" y="1173727"/>
            <a:ext cx="7191376" cy="8264232"/>
            <a:chOff x="-1" y="-47625"/>
            <a:chExt cx="9588501" cy="11018979"/>
          </a:xfrm>
        </p:grpSpPr>
        <p:sp>
          <p:nvSpPr>
            <p:cNvPr id="6" name="TextBox 6"/>
            <p:cNvSpPr txBox="1"/>
            <p:nvPr/>
          </p:nvSpPr>
          <p:spPr>
            <a:xfrm>
              <a:off x="-1" y="-47625"/>
              <a:ext cx="7547172" cy="6927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pl-PL" sz="3200" dirty="0">
                  <a:solidFill>
                    <a:srgbClr val="9D5E39"/>
                  </a:solidFill>
                  <a:latin typeface="Plus Jakarta Sans 1"/>
                </a:rPr>
                <a:t>Rozświetl Swój dom i ogród</a:t>
              </a:r>
              <a:endParaRPr lang="en-US" sz="3200" dirty="0">
                <a:solidFill>
                  <a:srgbClr val="9D5E39"/>
                </a:solidFill>
                <a:latin typeface="Plus Jakarta Sans 1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181406"/>
              <a:ext cx="9588500" cy="9789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Oferowane przez nas oprawy oświetleniowe zostały zaprojektowane z myślą o wyjątkowej trwałości i wyróżniającej się estetyce. Nie tylko zapewniają niezbędne oświetlenie, ale także podnoszą atrakcyjność wizualną ogrodu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Wykonane z dbałością o szczegóły, nasze produkty są zbudowane tak, aby wytrzymać najtrudniejsze warunki pogodowe, zapewniając ich długowieczność i wydajność w każdym otoczeniu zewnętrznym. 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Klienci mogą doświadczyć idealnej równowagi między funkcjonalnością i stylem, ponieważ nasze oprawy oświetleniowe oświetlają ogród z optymalnie dobraną mocą światła. Niezależnie od tego, czy trzeba rozjaśnić ścieżkę, zaakcentować urzekający element krajobrazu, czy stworzyć przytulną atmosferę na patio, nasze oprawy są idealnym wyborem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</a:t>
              </a:r>
            </a:p>
            <a:p>
              <a:pPr>
                <a:lnSpc>
                  <a:spcPts val="2520"/>
                </a:lnSpc>
              </a:pPr>
              <a:endParaRPr lang="en-US" sz="1800" dirty="0">
                <a:solidFill>
                  <a:srgbClr val="121212"/>
                </a:solidFill>
                <a:latin typeface="Plus Jakarta Sans 2"/>
              </a:endParaRPr>
            </a:p>
            <a:p>
              <a:pPr>
                <a:lnSpc>
                  <a:spcPts val="2520"/>
                </a:lnSpc>
              </a:pP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Nasza szeroka gama wzorów i stylów gwarantuje, że znajdziesz idealny produkt, który pasuje do Twojego wyjątkowego gustu i pasuje do estetyki każdej przestrzeni zewnętrznej. Od eleganckich i nowoczesnych opraw po ponadczasowe i eleganckie projekty, oprawy </a:t>
              </a:r>
              <a:r>
                <a:rPr lang="en-US" sz="1800" cap="small" dirty="0" err="1">
                  <a:solidFill>
                    <a:srgbClr val="121212"/>
                  </a:solidFill>
                  <a:latin typeface="Plus Jakarta Sans 2"/>
                </a:rPr>
                <a:t>norlys</a:t>
              </a:r>
              <a:r>
                <a:rPr lang="pl-PL" sz="1800" cap="small" dirty="0">
                  <a:solidFill>
                    <a:srgbClr val="121212"/>
                  </a:solidFill>
                  <a:latin typeface="Plus Jakarta Sans 2"/>
                </a:rPr>
                <a:t> </a:t>
              </a:r>
              <a:r>
                <a:rPr lang="pl-PL" sz="1800" dirty="0">
                  <a:solidFill>
                    <a:srgbClr val="121212"/>
                  </a:solidFill>
                  <a:latin typeface="Plus Jakarta Sans 2"/>
                </a:rPr>
                <a:t>tworzą urzekającą i zachęcającą atmosferę w każdym ogrodzie</a:t>
              </a:r>
              <a:r>
                <a:rPr lang="en-US" sz="1800" dirty="0">
                  <a:solidFill>
                    <a:srgbClr val="121212"/>
                  </a:solidFill>
                  <a:latin typeface="Plus Jakarta Sans 2"/>
                </a:rPr>
                <a:t>.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82697" y="701317"/>
            <a:ext cx="2558803" cy="792629"/>
            <a:chOff x="0" y="0"/>
            <a:chExt cx="812800" cy="2517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51777"/>
            </a:xfrm>
            <a:custGeom>
              <a:avLst/>
              <a:gdLst/>
              <a:ahLst/>
              <a:cxnLst/>
              <a:rect l="l" t="t" r="r" b="b"/>
              <a:pathLst>
                <a:path w="812800" h="251777">
                  <a:moveTo>
                    <a:pt x="0" y="0"/>
                  </a:moveTo>
                  <a:lnTo>
                    <a:pt x="812800" y="0"/>
                  </a:lnTo>
                  <a:lnTo>
                    <a:pt x="812800" y="251777"/>
                  </a:lnTo>
                  <a:lnTo>
                    <a:pt x="0" y="251777"/>
                  </a:lnTo>
                  <a:close/>
                </a:path>
              </a:pathLst>
            </a:custGeom>
            <a:solidFill>
              <a:srgbClr val="ECEDE7">
                <a:alpha val="46667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2120" tIns="42120" rIns="42120" bIns="4212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062617" y="0"/>
            <a:ext cx="10225383" cy="10287000"/>
          </a:xfrm>
          <a:custGeom>
            <a:avLst/>
            <a:gdLst/>
            <a:ahLst/>
            <a:cxnLst/>
            <a:rect l="l" t="t" r="r" b="b"/>
            <a:pathLst>
              <a:path w="10225383" h="10287000">
                <a:moveTo>
                  <a:pt x="0" y="0"/>
                </a:moveTo>
                <a:lnTo>
                  <a:pt x="10225383" y="0"/>
                </a:lnTo>
                <a:lnTo>
                  <a:pt x="102253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1968</Words>
  <Application>Microsoft Office PowerPoint</Application>
  <PresentationFormat>Custom</PresentationFormat>
  <Paragraphs>137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Plus Jakarta Sans 3</vt:lpstr>
      <vt:lpstr>Calibri</vt:lpstr>
      <vt:lpstr>Arial</vt:lpstr>
      <vt:lpstr>Plus Jakarta Sans 1</vt:lpstr>
      <vt:lpstr>Plus Jakarta Sans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norlys prezentacja</dc:title>
  <dc:creator>Marcin</dc:creator>
  <cp:lastModifiedBy>mareknorlys mareknorlys</cp:lastModifiedBy>
  <cp:revision>22</cp:revision>
  <dcterms:created xsi:type="dcterms:W3CDTF">2006-08-16T00:00:00Z</dcterms:created>
  <dcterms:modified xsi:type="dcterms:W3CDTF">2024-06-20T08:38:15Z</dcterms:modified>
  <dc:identifier>DAFjn9NNUVs</dc:identifier>
</cp:coreProperties>
</file>