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3" r:id="rId10"/>
    <p:sldId id="264" r:id="rId11"/>
    <p:sldId id="265" r:id="rId12"/>
    <p:sldId id="266" r:id="rId13"/>
    <p:sldId id="267" r:id="rId14"/>
    <p:sldId id="268" r:id="rId15"/>
  </p:sldIdLst>
  <p:sldSz cx="18288000" cy="10287000"/>
  <p:notesSz cx="6858000" cy="9144000"/>
  <p:embeddedFontLst>
    <p:embeddedFont>
      <p:font typeface="Plus Jakarta Sans 1" panose="020B0604020202020204" charset="-18"/>
      <p:regular r:id="rId16"/>
      <p:bold r:id="rId17"/>
    </p:embeddedFont>
    <p:embeddedFont>
      <p:font typeface="Plus Jakarta Sans 2" panose="020B0604020202020204" charset="-18"/>
      <p:regular r:id="rId18"/>
      <p:bold r:id="rId19"/>
    </p:embeddedFont>
    <p:embeddedFont>
      <p:font typeface="Plus Jakarta Sans 3" panose="020B0604020202020204" charset="-18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eknorlys mareknorlys" initials="mm" lastIdx="1" clrIdx="0">
    <p:extLst>
      <p:ext uri="{19B8F6BF-5375-455C-9EA6-DF929625EA0E}">
        <p15:presenceInfo xmlns:p15="http://schemas.microsoft.com/office/powerpoint/2012/main" userId="6ad3ed609338bf4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54" autoAdjust="0"/>
  </p:normalViewPr>
  <p:slideViewPr>
    <p:cSldViewPr>
      <p:cViewPr varScale="1">
        <p:scale>
          <a:sx n="44" d="100"/>
          <a:sy n="44" d="100"/>
        </p:scale>
        <p:origin x="4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Paczuska" userId="66a10cd602b6de78" providerId="LiveId" clId="{38B5E917-3F93-4ED3-8CB1-DA8A6FE51398}"/>
    <pc:docChg chg="modSld">
      <pc:chgData name="Anna Paczuska" userId="66a10cd602b6de78" providerId="LiveId" clId="{38B5E917-3F93-4ED3-8CB1-DA8A6FE51398}" dt="2025-10-29T12:16:06.805" v="0" actId="14100"/>
      <pc:docMkLst>
        <pc:docMk/>
      </pc:docMkLst>
      <pc:sldChg chg="modSp mod">
        <pc:chgData name="Anna Paczuska" userId="66a10cd602b6de78" providerId="LiveId" clId="{38B5E917-3F93-4ED3-8CB1-DA8A6FE51398}" dt="2025-10-29T12:16:06.805" v="0" actId="14100"/>
        <pc:sldMkLst>
          <pc:docMk/>
          <pc:sldMk cId="0" sldId="268"/>
        </pc:sldMkLst>
        <pc:spChg chg="mod">
          <ac:chgData name="Anna Paczuska" userId="66a10cd602b6de78" providerId="LiveId" clId="{38B5E917-3F93-4ED3-8CB1-DA8A6FE51398}" dt="2025-10-29T12:16:06.805" v="0" actId="14100"/>
          <ac:spMkLst>
            <pc:docMk/>
            <pc:sldMk cId="0" sldId="268"/>
            <ac:spMk id="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05327" y="-105054"/>
            <a:ext cx="18611179" cy="10456104"/>
          </a:xfrm>
          <a:custGeom>
            <a:avLst/>
            <a:gdLst/>
            <a:ahLst/>
            <a:cxnLst/>
            <a:rect l="l" t="t" r="r" b="b"/>
            <a:pathLst>
              <a:path w="18611179" h="10456104">
                <a:moveTo>
                  <a:pt x="0" y="0"/>
                </a:moveTo>
                <a:lnTo>
                  <a:pt x="18611179" y="0"/>
                </a:lnTo>
                <a:lnTo>
                  <a:pt x="18611179" y="10456103"/>
                </a:lnTo>
                <a:lnTo>
                  <a:pt x="0" y="10456103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028700" y="8405978"/>
            <a:ext cx="6190552" cy="852322"/>
          </a:xfrm>
          <a:custGeom>
            <a:avLst/>
            <a:gdLst/>
            <a:ahLst/>
            <a:cxnLst/>
            <a:rect l="l" t="t" r="r" b="b"/>
            <a:pathLst>
              <a:path w="6190552" h="852322">
                <a:moveTo>
                  <a:pt x="0" y="0"/>
                </a:moveTo>
                <a:lnTo>
                  <a:pt x="6190552" y="0"/>
                </a:lnTo>
                <a:lnTo>
                  <a:pt x="6190552" y="852322"/>
                </a:lnTo>
                <a:lnTo>
                  <a:pt x="0" y="85232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1028700" y="6777473"/>
            <a:ext cx="8572500" cy="12616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sv-SE" sz="3099" dirty="0">
                <a:solidFill>
                  <a:srgbClr val="FFFFFF"/>
                </a:solidFill>
                <a:latin typeface="Plus Jakarta Sans 1"/>
              </a:rPr>
              <a:t>MATERIAL SOM ANVÄNDS I TILLVERKNINGEN</a:t>
            </a:r>
          </a:p>
          <a:p>
            <a:pPr algn="l"/>
            <a:r>
              <a:rPr lang="sv-SE" sz="3099" dirty="0">
                <a:solidFill>
                  <a:srgbClr val="FFFFFF"/>
                </a:solidFill>
                <a:latin typeface="Plus Jakarta Sans 1"/>
              </a:rPr>
              <a:t>YTSKYDD </a:t>
            </a:r>
          </a:p>
          <a:p>
            <a:pPr algn="l"/>
            <a:r>
              <a:rPr lang="sv-SE" sz="2000" dirty="0">
                <a:solidFill>
                  <a:srgbClr val="FFFFFF"/>
                </a:solidFill>
                <a:latin typeface="Plus Jakarta Sans 1"/>
              </a:rPr>
              <a:t>(KORROSIONSBESTÄNDIGHET)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"/>
            <a:ext cx="8133990" cy="11010901"/>
            <a:chOff x="0" y="-190657"/>
            <a:chExt cx="2142286" cy="2899990"/>
          </a:xfrm>
        </p:grpSpPr>
        <p:sp>
          <p:nvSpPr>
            <p:cNvPr id="3" name="Freeform 3"/>
            <p:cNvSpPr/>
            <p:nvPr/>
          </p:nvSpPr>
          <p:spPr>
            <a:xfrm>
              <a:off x="18798" y="-190657"/>
              <a:ext cx="2123488" cy="2709333"/>
            </a:xfrm>
            <a:custGeom>
              <a:avLst/>
              <a:gdLst/>
              <a:ahLst/>
              <a:cxnLst/>
              <a:rect l="l" t="t" r="r" b="b"/>
              <a:pathLst>
                <a:path w="2123488" h="2709333">
                  <a:moveTo>
                    <a:pt x="0" y="0"/>
                  </a:moveTo>
                  <a:lnTo>
                    <a:pt x="2123488" y="0"/>
                  </a:lnTo>
                  <a:lnTo>
                    <a:pt x="212348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CEDE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123488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259295" y="143876"/>
            <a:ext cx="4875304" cy="9963279"/>
          </a:xfrm>
          <a:custGeom>
            <a:avLst/>
            <a:gdLst/>
            <a:ahLst/>
            <a:cxnLst/>
            <a:rect l="l" t="t" r="r" b="b"/>
            <a:pathLst>
              <a:path w="4875304" h="9963279">
                <a:moveTo>
                  <a:pt x="0" y="0"/>
                </a:moveTo>
                <a:lnTo>
                  <a:pt x="4875304" y="0"/>
                </a:lnTo>
                <a:lnTo>
                  <a:pt x="4875304" y="9963279"/>
                </a:lnTo>
                <a:lnTo>
                  <a:pt x="0" y="996327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6656624" y="9063468"/>
            <a:ext cx="1631376" cy="1223532"/>
          </a:xfrm>
          <a:custGeom>
            <a:avLst/>
            <a:gdLst/>
            <a:ahLst/>
            <a:cxnLst/>
            <a:rect l="l" t="t" r="r" b="b"/>
            <a:pathLst>
              <a:path w="1631376" h="1223532">
                <a:moveTo>
                  <a:pt x="0" y="0"/>
                </a:moveTo>
                <a:lnTo>
                  <a:pt x="1631376" y="0"/>
                </a:lnTo>
                <a:lnTo>
                  <a:pt x="1631376" y="1223532"/>
                </a:lnTo>
                <a:lnTo>
                  <a:pt x="0" y="122353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8214952" y="143876"/>
            <a:ext cx="4882418" cy="9963279"/>
          </a:xfrm>
          <a:custGeom>
            <a:avLst/>
            <a:gdLst/>
            <a:ahLst/>
            <a:cxnLst/>
            <a:rect l="l" t="t" r="r" b="b"/>
            <a:pathLst>
              <a:path w="4882418" h="9963279">
                <a:moveTo>
                  <a:pt x="0" y="0"/>
                </a:moveTo>
                <a:lnTo>
                  <a:pt x="4882418" y="0"/>
                </a:lnTo>
                <a:lnTo>
                  <a:pt x="4882418" y="9963279"/>
                </a:lnTo>
                <a:lnTo>
                  <a:pt x="0" y="996327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8" name="Group 8"/>
          <p:cNvGrpSpPr/>
          <p:nvPr/>
        </p:nvGrpSpPr>
        <p:grpSpPr>
          <a:xfrm>
            <a:off x="1028700" y="971550"/>
            <a:ext cx="6007418" cy="6497869"/>
            <a:chOff x="0" y="-76200"/>
            <a:chExt cx="8009890" cy="8663829"/>
          </a:xfrm>
        </p:grpSpPr>
        <p:sp>
          <p:nvSpPr>
            <p:cNvPr id="9" name="TextBox 9"/>
            <p:cNvSpPr txBox="1"/>
            <p:nvPr/>
          </p:nvSpPr>
          <p:spPr>
            <a:xfrm>
              <a:off x="0" y="-76200"/>
              <a:ext cx="5943600" cy="77132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5039"/>
                </a:lnSpc>
              </a:pPr>
              <a:r>
                <a:rPr lang="sv-SE" sz="3599">
                  <a:solidFill>
                    <a:srgbClr val="9D5E39"/>
                  </a:solidFill>
                  <a:latin typeface="Plus Jakarta Sans 2"/>
                </a:rPr>
                <a:t>ROSTFRITT STÅL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379926"/>
              <a:ext cx="8009890" cy="72077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00"/>
                </a:lnSpc>
              </a:pPr>
              <a:r>
                <a:rPr lang="sv-SE" sz="2400">
                  <a:solidFill>
                    <a:srgbClr val="121212"/>
                  </a:solidFill>
                  <a:latin typeface="Plus Jakarta Sans 1"/>
                </a:rPr>
                <a:t>Kännetecknas av en mycket hög, </a:t>
              </a:r>
              <a:r>
                <a:rPr lang="sv-SE" sz="2400">
                  <a:solidFill>
                    <a:srgbClr val="9D5E39"/>
                  </a:solidFill>
                  <a:latin typeface="Plus Jakarta Sans 2"/>
                </a:rPr>
                <a:t>naturlig korrosionsbeständighet</a:t>
              </a:r>
              <a:r>
                <a:rPr lang="sv-SE" sz="2400">
                  <a:solidFill>
                    <a:srgbClr val="121212"/>
                  </a:solidFill>
                  <a:latin typeface="Plus Jakarta Sans 1"/>
                </a:rPr>
                <a:t> vid regelbundet underhåll.</a:t>
              </a:r>
            </a:p>
            <a:p>
              <a:pPr algn="l">
                <a:lnSpc>
                  <a:spcPts val="3000"/>
                </a:lnSpc>
              </a:pPr>
              <a:endParaRPr lang="en-US" sz="2400" dirty="0">
                <a:solidFill>
                  <a:srgbClr val="121212"/>
                </a:solidFill>
                <a:latin typeface="Plus Jakarta Sans 1"/>
              </a:endParaRPr>
            </a:p>
            <a:p>
              <a:pPr algn="l">
                <a:lnSpc>
                  <a:spcPts val="3000"/>
                </a:lnSpc>
              </a:pPr>
              <a:r>
                <a:rPr lang="sv-SE" sz="2400">
                  <a:solidFill>
                    <a:srgbClr val="121212"/>
                  </a:solidFill>
                  <a:latin typeface="Plus Jakarta Sans 1"/>
                </a:rPr>
                <a:t>Vi använder rostfritt stål i begränsad utsträckning, främst för att framhäva detaljernas dekorativa egenskaper. </a:t>
              </a:r>
            </a:p>
            <a:p>
              <a:pPr algn="l">
                <a:lnSpc>
                  <a:spcPts val="3000"/>
                </a:lnSpc>
              </a:pPr>
              <a:endParaRPr lang="en-US" sz="2400" dirty="0">
                <a:solidFill>
                  <a:srgbClr val="121212"/>
                </a:solidFill>
                <a:latin typeface="Plus Jakarta Sans 1"/>
              </a:endParaRPr>
            </a:p>
            <a:p>
              <a:pPr marL="342900" indent="-342900" algn="l">
                <a:lnSpc>
                  <a:spcPts val="3000"/>
                </a:lnSpc>
                <a:buFont typeface="Wingdings" pitchFamily="2" charset="2"/>
                <a:buChar char="§"/>
              </a:pPr>
              <a:r>
                <a:rPr lang="sv-SE" sz="2400">
                  <a:solidFill>
                    <a:srgbClr val="9D5E39"/>
                  </a:solidFill>
                  <a:latin typeface="Plus Jakarta Sans 2"/>
                </a:rPr>
                <a:t>BASEL</a:t>
              </a:r>
            </a:p>
            <a:p>
              <a:pPr marL="342900" indent="-342900" algn="l">
                <a:lnSpc>
                  <a:spcPts val="3000"/>
                </a:lnSpc>
                <a:buFont typeface="Wingdings" pitchFamily="2" charset="2"/>
                <a:buChar char="§"/>
              </a:pPr>
              <a:r>
                <a:rPr lang="sv-SE" sz="2400">
                  <a:solidFill>
                    <a:srgbClr val="9D5E39"/>
                  </a:solidFill>
                  <a:latin typeface="Plus Jakarta Sans 2"/>
                </a:rPr>
                <a:t>RENA </a:t>
              </a:r>
            </a:p>
            <a:p>
              <a:pPr marL="342900" indent="-342900" algn="l">
                <a:lnSpc>
                  <a:spcPts val="3000"/>
                </a:lnSpc>
                <a:buFont typeface="Wingdings" pitchFamily="2" charset="2"/>
                <a:buChar char="§"/>
              </a:pPr>
              <a:r>
                <a:rPr lang="sv-SE" sz="2400">
                  <a:solidFill>
                    <a:srgbClr val="9D5E39"/>
                  </a:solidFill>
                  <a:latin typeface="Plus Jakarta Sans 2"/>
                </a:rPr>
                <a:t>MOSS</a:t>
              </a:r>
            </a:p>
            <a:p>
              <a:pPr marL="342900" indent="-342900">
                <a:lnSpc>
                  <a:spcPts val="3000"/>
                </a:lnSpc>
                <a:buFont typeface="Wingdings" pitchFamily="2" charset="2"/>
                <a:buChar char="§"/>
              </a:pPr>
              <a:r>
                <a:rPr lang="sv-SE" sz="2400">
                  <a:solidFill>
                    <a:srgbClr val="9D5E39"/>
                  </a:solidFill>
                  <a:latin typeface="Plus Jakarta Sans 2"/>
                </a:rPr>
                <a:t>BERN</a:t>
              </a:r>
            </a:p>
            <a:p>
              <a:pPr algn="l">
                <a:lnSpc>
                  <a:spcPts val="3000"/>
                </a:lnSpc>
              </a:pPr>
              <a:endParaRPr lang="en-US" sz="2400" dirty="0">
                <a:solidFill>
                  <a:srgbClr val="121212"/>
                </a:solidFill>
                <a:latin typeface="Plus Jakarta Sans 1"/>
              </a:endParaRPr>
            </a:p>
            <a:p>
              <a:pPr algn="l">
                <a:lnSpc>
                  <a:spcPts val="3499"/>
                </a:lnSpc>
              </a:pPr>
              <a:endParaRPr lang="en-US" sz="2499" dirty="0">
                <a:solidFill>
                  <a:srgbClr val="121212"/>
                </a:solidFill>
                <a:latin typeface="Plus Jakarta Sans 1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00" y="0"/>
            <a:ext cx="8062617" cy="10287000"/>
            <a:chOff x="0" y="0"/>
            <a:chExt cx="2123488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23488" cy="2709333"/>
            </a:xfrm>
            <a:custGeom>
              <a:avLst/>
              <a:gdLst/>
              <a:ahLst/>
              <a:cxnLst/>
              <a:rect l="l" t="t" r="r" b="b"/>
              <a:pathLst>
                <a:path w="2123488" h="2709333">
                  <a:moveTo>
                    <a:pt x="0" y="0"/>
                  </a:moveTo>
                  <a:lnTo>
                    <a:pt x="2123488" y="0"/>
                  </a:lnTo>
                  <a:lnTo>
                    <a:pt x="212348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CEDE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123488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259295" y="5231851"/>
            <a:ext cx="4875304" cy="4875304"/>
          </a:xfrm>
          <a:custGeom>
            <a:avLst/>
            <a:gdLst/>
            <a:ahLst/>
            <a:cxnLst/>
            <a:rect l="l" t="t" r="r" b="b"/>
            <a:pathLst>
              <a:path w="4875304" h="4875304">
                <a:moveTo>
                  <a:pt x="0" y="0"/>
                </a:moveTo>
                <a:lnTo>
                  <a:pt x="4875304" y="0"/>
                </a:lnTo>
                <a:lnTo>
                  <a:pt x="4875304" y="4875304"/>
                </a:lnTo>
                <a:lnTo>
                  <a:pt x="0" y="487530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6656624" y="9063468"/>
            <a:ext cx="1631376" cy="1223532"/>
          </a:xfrm>
          <a:custGeom>
            <a:avLst/>
            <a:gdLst/>
            <a:ahLst/>
            <a:cxnLst/>
            <a:rect l="l" t="t" r="r" b="b"/>
            <a:pathLst>
              <a:path w="1631376" h="1223532">
                <a:moveTo>
                  <a:pt x="0" y="0"/>
                </a:moveTo>
                <a:lnTo>
                  <a:pt x="1631376" y="0"/>
                </a:lnTo>
                <a:lnTo>
                  <a:pt x="1631376" y="1223532"/>
                </a:lnTo>
                <a:lnTo>
                  <a:pt x="0" y="122353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8214952" y="143876"/>
            <a:ext cx="9919646" cy="4882418"/>
          </a:xfrm>
          <a:custGeom>
            <a:avLst/>
            <a:gdLst/>
            <a:ahLst/>
            <a:cxnLst/>
            <a:rect l="l" t="t" r="r" b="b"/>
            <a:pathLst>
              <a:path w="9919646" h="4882418">
                <a:moveTo>
                  <a:pt x="0" y="0"/>
                </a:moveTo>
                <a:lnTo>
                  <a:pt x="9919647" y="0"/>
                </a:lnTo>
                <a:lnTo>
                  <a:pt x="9919647" y="4882418"/>
                </a:lnTo>
                <a:lnTo>
                  <a:pt x="0" y="488241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8214952" y="5231851"/>
            <a:ext cx="4882418" cy="4875304"/>
          </a:xfrm>
          <a:custGeom>
            <a:avLst/>
            <a:gdLst/>
            <a:ahLst/>
            <a:cxnLst/>
            <a:rect l="l" t="t" r="r" b="b"/>
            <a:pathLst>
              <a:path w="4882418" h="4875304">
                <a:moveTo>
                  <a:pt x="0" y="0"/>
                </a:moveTo>
                <a:lnTo>
                  <a:pt x="4882418" y="0"/>
                </a:lnTo>
                <a:lnTo>
                  <a:pt x="4882418" y="4875304"/>
                </a:lnTo>
                <a:lnTo>
                  <a:pt x="0" y="4875304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1028700" y="952500"/>
            <a:ext cx="3906958" cy="578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</a:pPr>
            <a:r>
              <a:rPr lang="sv-SE" sz="3599">
                <a:solidFill>
                  <a:srgbClr val="9D5E39"/>
                </a:solidFill>
                <a:latin typeface="Plus Jakarta Sans 2"/>
              </a:rPr>
              <a:t>KOPPAR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2051738"/>
            <a:ext cx="6007418" cy="42516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sv-SE" sz="2400" dirty="0" err="1">
                <a:solidFill>
                  <a:srgbClr val="121212"/>
                </a:solidFill>
                <a:latin typeface="Plus Jakarta Sans 1"/>
              </a:rPr>
              <a:t>Norlys</a:t>
            </a:r>
            <a:r>
              <a:rPr lang="sv-SE" sz="2400" dirty="0">
                <a:solidFill>
                  <a:srgbClr val="121212"/>
                </a:solidFill>
                <a:latin typeface="Plus Jakarta Sans 1"/>
              </a:rPr>
              <a:t> använder koppar i flera av sina produktfamiljer – främst som ett valfritt ytbehandlingsalternativ: </a:t>
            </a:r>
          </a:p>
          <a:p>
            <a:pPr algn="l">
              <a:lnSpc>
                <a:spcPts val="3000"/>
              </a:lnSpc>
            </a:pPr>
            <a:endParaRPr lang="en-GB" sz="2400" dirty="0">
              <a:solidFill>
                <a:srgbClr val="121212"/>
              </a:solidFill>
              <a:latin typeface="Plus Jakarta Sans 1"/>
            </a:endParaRPr>
          </a:p>
          <a:p>
            <a:pPr marL="342900" indent="-342900">
              <a:lnSpc>
                <a:spcPts val="3000"/>
              </a:lnSpc>
              <a:buFont typeface="Wingdings" pitchFamily="2" charset="2"/>
              <a:buChar char="§"/>
            </a:pPr>
            <a:r>
              <a:rPr lang="sv-SE" sz="2400" dirty="0">
                <a:solidFill>
                  <a:srgbClr val="9D5E39"/>
                </a:solidFill>
                <a:latin typeface="Plus Jakarta Sans 2"/>
              </a:rPr>
              <a:t>BERN</a:t>
            </a:r>
          </a:p>
          <a:p>
            <a:pPr marL="342900" indent="-342900">
              <a:lnSpc>
                <a:spcPts val="3000"/>
              </a:lnSpc>
              <a:buFont typeface="Wingdings" pitchFamily="2" charset="2"/>
              <a:buChar char="§"/>
            </a:pPr>
            <a:r>
              <a:rPr lang="sv-SE" sz="2400" dirty="0">
                <a:solidFill>
                  <a:srgbClr val="9D5E39"/>
                </a:solidFill>
                <a:latin typeface="Plus Jakarta Sans 2"/>
              </a:rPr>
              <a:t>BASEL </a:t>
            </a:r>
          </a:p>
          <a:p>
            <a:pPr marL="342900" indent="-342900">
              <a:lnSpc>
                <a:spcPts val="3000"/>
              </a:lnSpc>
              <a:buFont typeface="Wingdings" pitchFamily="2" charset="2"/>
              <a:buChar char="§"/>
            </a:pPr>
            <a:r>
              <a:rPr lang="sv-SE" sz="2400" dirty="0">
                <a:solidFill>
                  <a:srgbClr val="9D5E39"/>
                </a:solidFill>
                <a:latin typeface="Plus Jakarta Sans 2"/>
              </a:rPr>
              <a:t>KARLSTAD</a:t>
            </a:r>
          </a:p>
          <a:p>
            <a:pPr marL="342900" indent="-342900">
              <a:lnSpc>
                <a:spcPts val="3000"/>
              </a:lnSpc>
              <a:buFont typeface="Wingdings" pitchFamily="2" charset="2"/>
              <a:buChar char="§"/>
            </a:pPr>
            <a:r>
              <a:rPr lang="sv-SE" sz="2400" dirty="0">
                <a:solidFill>
                  <a:srgbClr val="9D5E39"/>
                </a:solidFill>
                <a:latin typeface="Plus Jakarta Sans 2"/>
              </a:rPr>
              <a:t>VANSBRO</a:t>
            </a:r>
          </a:p>
          <a:p>
            <a:pPr marL="342900" indent="-342900">
              <a:lnSpc>
                <a:spcPts val="3000"/>
              </a:lnSpc>
              <a:buFont typeface="Wingdings" pitchFamily="2" charset="2"/>
              <a:buChar char="§"/>
            </a:pPr>
            <a:r>
              <a:rPr lang="sv-SE" sz="2400" dirty="0">
                <a:solidFill>
                  <a:srgbClr val="9D5E39"/>
                </a:solidFill>
                <a:latin typeface="Plus Jakarta Sans 2"/>
              </a:rPr>
              <a:t>Hela familjen av CHELSEA-armatur</a:t>
            </a:r>
          </a:p>
          <a:p>
            <a:pPr marL="342900" indent="-342900">
              <a:lnSpc>
                <a:spcPts val="3000"/>
              </a:lnSpc>
              <a:buFont typeface="Wingdings" pitchFamily="2" charset="2"/>
              <a:buChar char="§"/>
            </a:pPr>
            <a:endParaRPr lang="en-US" sz="2400" dirty="0">
              <a:solidFill>
                <a:srgbClr val="9D5E39"/>
              </a:solidFill>
              <a:latin typeface="Plus Jakarta Sans 2"/>
            </a:endParaRPr>
          </a:p>
          <a:p>
            <a:pPr algn="l">
              <a:lnSpc>
                <a:spcPts val="3499"/>
              </a:lnSpc>
            </a:pPr>
            <a:endParaRPr lang="en-US" sz="2499" dirty="0">
              <a:solidFill>
                <a:srgbClr val="121212"/>
              </a:solidFill>
              <a:latin typeface="Plus Jakarta Sans 1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8062617" cy="10287000"/>
            <a:chOff x="0" y="0"/>
            <a:chExt cx="2123488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23488" cy="2709333"/>
            </a:xfrm>
            <a:custGeom>
              <a:avLst/>
              <a:gdLst/>
              <a:ahLst/>
              <a:cxnLst/>
              <a:rect l="l" t="t" r="r" b="b"/>
              <a:pathLst>
                <a:path w="2123488" h="2709333">
                  <a:moveTo>
                    <a:pt x="0" y="0"/>
                  </a:moveTo>
                  <a:lnTo>
                    <a:pt x="2123488" y="0"/>
                  </a:lnTo>
                  <a:lnTo>
                    <a:pt x="212348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CEDE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123488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656624" y="9063468"/>
            <a:ext cx="1631376" cy="1223532"/>
          </a:xfrm>
          <a:custGeom>
            <a:avLst/>
            <a:gdLst/>
            <a:ahLst/>
            <a:cxnLst/>
            <a:rect l="l" t="t" r="r" b="b"/>
            <a:pathLst>
              <a:path w="1631376" h="1223532">
                <a:moveTo>
                  <a:pt x="0" y="0"/>
                </a:moveTo>
                <a:lnTo>
                  <a:pt x="1631376" y="0"/>
                </a:lnTo>
                <a:lnTo>
                  <a:pt x="1631376" y="1223532"/>
                </a:lnTo>
                <a:lnTo>
                  <a:pt x="0" y="122353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8214952" y="5231851"/>
            <a:ext cx="4882418" cy="4875304"/>
          </a:xfrm>
          <a:custGeom>
            <a:avLst/>
            <a:gdLst/>
            <a:ahLst/>
            <a:cxnLst/>
            <a:rect l="l" t="t" r="r" b="b"/>
            <a:pathLst>
              <a:path w="4882418" h="4875304">
                <a:moveTo>
                  <a:pt x="0" y="0"/>
                </a:moveTo>
                <a:lnTo>
                  <a:pt x="4882418" y="0"/>
                </a:lnTo>
                <a:lnTo>
                  <a:pt x="4882418" y="4875304"/>
                </a:lnTo>
                <a:lnTo>
                  <a:pt x="0" y="4875304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13259295" y="5231851"/>
            <a:ext cx="4875304" cy="4875304"/>
          </a:xfrm>
          <a:custGeom>
            <a:avLst/>
            <a:gdLst/>
            <a:ahLst/>
            <a:cxnLst/>
            <a:rect l="l" t="t" r="r" b="b"/>
            <a:pathLst>
              <a:path w="4875304" h="4875304">
                <a:moveTo>
                  <a:pt x="0" y="0"/>
                </a:moveTo>
                <a:lnTo>
                  <a:pt x="4875304" y="0"/>
                </a:lnTo>
                <a:lnTo>
                  <a:pt x="4875304" y="4875304"/>
                </a:lnTo>
                <a:lnTo>
                  <a:pt x="0" y="4875304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8214952" y="143876"/>
            <a:ext cx="9919646" cy="4882418"/>
          </a:xfrm>
          <a:custGeom>
            <a:avLst/>
            <a:gdLst/>
            <a:ahLst/>
            <a:cxnLst/>
            <a:rect l="l" t="t" r="r" b="b"/>
            <a:pathLst>
              <a:path w="9919646" h="4882418">
                <a:moveTo>
                  <a:pt x="0" y="0"/>
                </a:moveTo>
                <a:lnTo>
                  <a:pt x="9919647" y="0"/>
                </a:lnTo>
                <a:lnTo>
                  <a:pt x="9919647" y="4882418"/>
                </a:lnTo>
                <a:lnTo>
                  <a:pt x="0" y="4882418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838200" y="571500"/>
            <a:ext cx="6743700" cy="5784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039"/>
              </a:lnSpc>
            </a:pPr>
            <a:r>
              <a:rPr lang="sv-SE" sz="3400">
                <a:solidFill>
                  <a:srgbClr val="9D5E39"/>
                </a:solidFill>
                <a:latin typeface="Plus Jakarta Sans 2"/>
              </a:rPr>
              <a:t>(SKANDDINAVISKT) TRÄ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38200" y="1409700"/>
            <a:ext cx="6934200" cy="80452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sv-SE">
                <a:latin typeface="Plus Jakarta Sans 1"/>
              </a:rPr>
              <a:t>Norlys använder naturligt trä som beslagselement i många av sina stolpar (bollards).</a:t>
            </a:r>
          </a:p>
          <a:p>
            <a:pPr algn="l">
              <a:lnSpc>
                <a:spcPts val="3000"/>
              </a:lnSpc>
            </a:pPr>
            <a:endParaRPr lang="en-GB" sz="2300" dirty="0">
              <a:solidFill>
                <a:srgbClr val="121212"/>
              </a:solidFill>
              <a:latin typeface="Plus Jakarta Sans 1"/>
            </a:endParaRPr>
          </a:p>
          <a:p>
            <a:pPr algn="l">
              <a:lnSpc>
                <a:spcPts val="3000"/>
              </a:lnSpc>
            </a:pPr>
            <a:r>
              <a:rPr lang="sv-SE" sz="2300">
                <a:solidFill>
                  <a:srgbClr val="121212"/>
                </a:solidFill>
                <a:latin typeface="Plus Jakarta Sans 1"/>
              </a:rPr>
              <a:t>Vi köper endast träelement till våra pollare från en</a:t>
            </a:r>
            <a:r>
              <a:rPr lang="sv-SE" sz="2300">
                <a:solidFill>
                  <a:srgbClr val="9D5E39"/>
                </a:solidFill>
                <a:latin typeface="Plus Jakarta Sans 2"/>
              </a:rPr>
              <a:t> svensk leverantör</a:t>
            </a:r>
            <a:r>
              <a:rPr lang="sv-SE" sz="2300">
                <a:solidFill>
                  <a:srgbClr val="121212"/>
                </a:solidFill>
                <a:latin typeface="Plus Jakarta Sans 1"/>
              </a:rPr>
              <a:t> som väljer ut bästa  </a:t>
            </a:r>
            <a:r>
              <a:rPr lang="sv-SE" sz="2300">
                <a:solidFill>
                  <a:srgbClr val="9D5E39"/>
                </a:solidFill>
                <a:latin typeface="Plus Jakarta Sans 2"/>
              </a:rPr>
              <a:t>skandinaviska furu</a:t>
            </a:r>
            <a:r>
              <a:rPr lang="sv-SE" sz="2300">
                <a:solidFill>
                  <a:srgbClr val="121212"/>
                </a:solidFill>
                <a:latin typeface="Plus Jakarta Sans 1"/>
              </a:rPr>
              <a:t> från skogarna i norra Europa.</a:t>
            </a:r>
          </a:p>
          <a:p>
            <a:pPr algn="l">
              <a:lnSpc>
                <a:spcPts val="3000"/>
              </a:lnSpc>
            </a:pPr>
            <a:endParaRPr lang="en-GB" sz="2300" dirty="0">
              <a:solidFill>
                <a:srgbClr val="121212"/>
              </a:solidFill>
              <a:latin typeface="Plus Jakarta Sans 1"/>
            </a:endParaRPr>
          </a:p>
          <a:p>
            <a:pPr algn="l">
              <a:lnSpc>
                <a:spcPts val="3000"/>
              </a:lnSpc>
            </a:pPr>
            <a:r>
              <a:rPr lang="sv-SE" sz="2300">
                <a:solidFill>
                  <a:srgbClr val="121212"/>
                </a:solidFill>
                <a:latin typeface="Plus Jakarta Sans 1"/>
              </a:rPr>
              <a:t>Som standard erbjuder vi två typer av ytbehandlingar för träet: </a:t>
            </a:r>
          </a:p>
          <a:p>
            <a:pPr marL="342900" indent="-342900" algn="l">
              <a:lnSpc>
                <a:spcPts val="3000"/>
              </a:lnSpc>
              <a:buFont typeface="Wingdings" pitchFamily="2" charset="2"/>
              <a:buChar char="§"/>
            </a:pPr>
            <a:r>
              <a:rPr lang="sv-SE" sz="2300">
                <a:solidFill>
                  <a:srgbClr val="9D5E39"/>
                </a:solidFill>
                <a:latin typeface="Plus Jakarta Sans 2"/>
              </a:rPr>
              <a:t>Impregnering</a:t>
            </a:r>
            <a:r>
              <a:rPr lang="sv-SE" sz="2300">
                <a:solidFill>
                  <a:srgbClr val="121212"/>
                </a:solidFill>
                <a:latin typeface="Plus Jakarta Sans 1"/>
              </a:rPr>
              <a:t> – bevarar träets naturliga färg men kan gråna med tiden. </a:t>
            </a:r>
          </a:p>
          <a:p>
            <a:pPr marL="342900" indent="-342900" algn="l">
              <a:lnSpc>
                <a:spcPts val="3000"/>
              </a:lnSpc>
              <a:buFont typeface="Wingdings" pitchFamily="2" charset="2"/>
              <a:buChar char="§"/>
            </a:pPr>
            <a:r>
              <a:rPr lang="sv-SE" sz="2300">
                <a:solidFill>
                  <a:srgbClr val="9D5E39"/>
                </a:solidFill>
                <a:latin typeface="Plus Jakarta Sans 2"/>
              </a:rPr>
              <a:t>Målning</a:t>
            </a:r>
            <a:r>
              <a:rPr lang="sv-SE" sz="2300">
                <a:solidFill>
                  <a:srgbClr val="121212"/>
                </a:solidFill>
                <a:latin typeface="Plus Jakarta Sans 1"/>
              </a:rPr>
              <a:t> - karakteristisk brun lackerad ytbehandling som med regelbunden underhåll kan förbli vacker i många år.</a:t>
            </a:r>
          </a:p>
          <a:p>
            <a:pPr algn="l">
              <a:lnSpc>
                <a:spcPts val="3000"/>
              </a:lnSpc>
            </a:pPr>
            <a:endParaRPr lang="en-GB" sz="2300" dirty="0">
              <a:solidFill>
                <a:srgbClr val="121212"/>
              </a:solidFill>
              <a:latin typeface="Plus Jakarta Sans 1"/>
            </a:endParaRPr>
          </a:p>
          <a:p>
            <a:pPr algn="l">
              <a:lnSpc>
                <a:spcPts val="3000"/>
              </a:lnSpc>
            </a:pPr>
            <a:r>
              <a:rPr lang="sv-SE" sz="2300">
                <a:solidFill>
                  <a:srgbClr val="121212"/>
                </a:solidFill>
                <a:latin typeface="Plus Jakarta Sans 1"/>
              </a:rPr>
              <a:t>För större projekt kan vi erbjuda </a:t>
            </a:r>
            <a:r>
              <a:rPr lang="sv-SE" sz="2300">
                <a:solidFill>
                  <a:srgbClr val="9D5E39"/>
                </a:solidFill>
                <a:latin typeface="Plus Jakarta Sans 2"/>
              </a:rPr>
              <a:t>individuell ytbehandling av träet </a:t>
            </a:r>
            <a:r>
              <a:rPr lang="sv-SE" sz="2300">
                <a:solidFill>
                  <a:srgbClr val="121212"/>
                </a:solidFill>
                <a:latin typeface="Plus Jakarta Sans 1"/>
              </a:rPr>
              <a:t>– både vad gäller färg och teknik.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98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720075" y="4416710"/>
            <a:ext cx="4847850" cy="1247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57"/>
              </a:lnSpc>
            </a:pPr>
            <a:r>
              <a:rPr lang="sv-SE" sz="7683">
                <a:solidFill>
                  <a:srgbClr val="000000"/>
                </a:solidFill>
                <a:latin typeface="Plus Jakarta Sans 2"/>
              </a:rPr>
              <a:t>Tack</a:t>
            </a:r>
          </a:p>
        </p:txBody>
      </p:sp>
      <p:sp>
        <p:nvSpPr>
          <p:cNvPr id="3" name="Freeform 3"/>
          <p:cNvSpPr/>
          <p:nvPr/>
        </p:nvSpPr>
        <p:spPr>
          <a:xfrm>
            <a:off x="8239575" y="5098597"/>
            <a:ext cx="10048425" cy="5188403"/>
          </a:xfrm>
          <a:custGeom>
            <a:avLst/>
            <a:gdLst/>
            <a:ahLst/>
            <a:cxnLst/>
            <a:rect l="l" t="t" r="r" b="b"/>
            <a:pathLst>
              <a:path w="10048425" h="5188403">
                <a:moveTo>
                  <a:pt x="0" y="0"/>
                </a:moveTo>
                <a:lnTo>
                  <a:pt x="10048425" y="0"/>
                </a:lnTo>
                <a:lnTo>
                  <a:pt x="10048425" y="5188403"/>
                </a:lnTo>
                <a:lnTo>
                  <a:pt x="0" y="5188403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2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239575" y="5098597"/>
            <a:ext cx="10048425" cy="5188403"/>
          </a:xfrm>
          <a:custGeom>
            <a:avLst/>
            <a:gdLst/>
            <a:ahLst/>
            <a:cxnLst/>
            <a:rect l="l" t="t" r="r" b="b"/>
            <a:pathLst>
              <a:path w="10048425" h="5188403">
                <a:moveTo>
                  <a:pt x="0" y="0"/>
                </a:moveTo>
                <a:lnTo>
                  <a:pt x="10048425" y="0"/>
                </a:lnTo>
                <a:lnTo>
                  <a:pt x="10048425" y="5188403"/>
                </a:lnTo>
                <a:lnTo>
                  <a:pt x="0" y="5188403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0" y="123825"/>
            <a:ext cx="5484205" cy="1741018"/>
          </a:xfrm>
          <a:custGeom>
            <a:avLst/>
            <a:gdLst/>
            <a:ahLst/>
            <a:cxnLst/>
            <a:rect l="l" t="t" r="r" b="b"/>
            <a:pathLst>
              <a:path w="5484205" h="1741018">
                <a:moveTo>
                  <a:pt x="0" y="0"/>
                </a:moveTo>
                <a:lnTo>
                  <a:pt x="5484205" y="0"/>
                </a:lnTo>
                <a:lnTo>
                  <a:pt x="5484205" y="1741018"/>
                </a:lnTo>
                <a:lnTo>
                  <a:pt x="0" y="174101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537605" y="6164675"/>
            <a:ext cx="5484205" cy="16053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859"/>
              </a:lnSpc>
            </a:pPr>
            <a:r>
              <a:rPr lang="sv-SE" sz="9899" dirty="0">
                <a:solidFill>
                  <a:srgbClr val="FFFFFF"/>
                </a:solidFill>
                <a:latin typeface="Plus Jakarta Sans 2"/>
              </a:rPr>
              <a:t>Kontakt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73596" y="8500116"/>
            <a:ext cx="3997028" cy="1508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0"/>
              </a:lnSpc>
              <a:spcBef>
                <a:spcPct val="0"/>
              </a:spcBef>
            </a:pPr>
            <a:r>
              <a:rPr lang="sv-SE" sz="1700" dirty="0" err="1">
                <a:solidFill>
                  <a:srgbClr val="FFFFFF"/>
                </a:solidFill>
                <a:latin typeface="Plus Jakarta Sans 3"/>
              </a:rPr>
              <a:t>Norlys</a:t>
            </a:r>
            <a:r>
              <a:rPr lang="sv-SE" sz="1700" dirty="0">
                <a:solidFill>
                  <a:srgbClr val="FFFFFF"/>
                </a:solidFill>
                <a:latin typeface="Plus Jakarta Sans 3"/>
              </a:rPr>
              <a:t> AS</a:t>
            </a:r>
          </a:p>
          <a:p>
            <a:pPr algn="l">
              <a:lnSpc>
                <a:spcPts val="2380"/>
              </a:lnSpc>
              <a:spcBef>
                <a:spcPct val="0"/>
              </a:spcBef>
            </a:pPr>
            <a:r>
              <a:rPr lang="sv-SE" sz="1700" dirty="0">
                <a:solidFill>
                  <a:srgbClr val="FFFFFF"/>
                </a:solidFill>
                <a:latin typeface="Plus Jakarta Sans 3"/>
              </a:rPr>
              <a:t>Hovfaret 4B, NO-0275 Oslo</a:t>
            </a:r>
          </a:p>
          <a:p>
            <a:pPr algn="l">
              <a:lnSpc>
                <a:spcPts val="2380"/>
              </a:lnSpc>
              <a:spcBef>
                <a:spcPct val="0"/>
              </a:spcBef>
            </a:pPr>
            <a:r>
              <a:rPr lang="sv-SE" sz="1700" dirty="0">
                <a:solidFill>
                  <a:srgbClr val="FFFFFF"/>
                </a:solidFill>
                <a:latin typeface="Plus Jakarta Sans 3"/>
              </a:rPr>
              <a:t>P.B 1014 Hoff, NO-0218 Oslo – Norge</a:t>
            </a:r>
          </a:p>
          <a:p>
            <a:pPr algn="l">
              <a:lnSpc>
                <a:spcPts val="2380"/>
              </a:lnSpc>
              <a:spcBef>
                <a:spcPct val="0"/>
              </a:spcBef>
            </a:pPr>
            <a:r>
              <a:rPr lang="sv-SE" sz="1700" dirty="0">
                <a:solidFill>
                  <a:srgbClr val="FFFFFF"/>
                </a:solidFill>
                <a:latin typeface="Plus Jakarta Sans 3"/>
              </a:rPr>
              <a:t>info@norlys.com    </a:t>
            </a:r>
          </a:p>
          <a:p>
            <a:pPr algn="l">
              <a:lnSpc>
                <a:spcPts val="2380"/>
              </a:lnSpc>
              <a:spcBef>
                <a:spcPct val="0"/>
              </a:spcBef>
            </a:pPr>
            <a:endParaRPr lang="en-US" sz="1700" dirty="0">
              <a:solidFill>
                <a:srgbClr val="FFFFFF"/>
              </a:solidFill>
              <a:latin typeface="Plus Jakarta Sans 3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8214952" y="143876"/>
            <a:ext cx="9919646" cy="9963279"/>
          </a:xfrm>
          <a:custGeom>
            <a:avLst/>
            <a:gdLst/>
            <a:ahLst/>
            <a:cxnLst/>
            <a:rect l="l" t="t" r="r" b="b"/>
            <a:pathLst>
              <a:path w="9919646" h="9963279">
                <a:moveTo>
                  <a:pt x="9919647" y="0"/>
                </a:moveTo>
                <a:lnTo>
                  <a:pt x="0" y="0"/>
                </a:lnTo>
                <a:lnTo>
                  <a:pt x="0" y="9963279"/>
                </a:lnTo>
                <a:lnTo>
                  <a:pt x="9919647" y="9963279"/>
                </a:lnTo>
                <a:lnTo>
                  <a:pt x="9919647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-27991" y="8552"/>
            <a:ext cx="8090608" cy="10849948"/>
            <a:chOff x="-7372" y="-148266"/>
            <a:chExt cx="2130860" cy="2857599"/>
          </a:xfrm>
        </p:grpSpPr>
        <p:sp>
          <p:nvSpPr>
            <p:cNvPr id="4" name="Freeform 4"/>
            <p:cNvSpPr/>
            <p:nvPr/>
          </p:nvSpPr>
          <p:spPr>
            <a:xfrm>
              <a:off x="-7372" y="-148266"/>
              <a:ext cx="2123488" cy="2709333"/>
            </a:xfrm>
            <a:custGeom>
              <a:avLst/>
              <a:gdLst/>
              <a:ahLst/>
              <a:cxnLst/>
              <a:rect l="l" t="t" r="r" b="b"/>
              <a:pathLst>
                <a:path w="2123488" h="2709333">
                  <a:moveTo>
                    <a:pt x="0" y="0"/>
                  </a:moveTo>
                  <a:lnTo>
                    <a:pt x="2123488" y="0"/>
                  </a:lnTo>
                  <a:lnTo>
                    <a:pt x="212348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CEDE7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2123488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6656624" y="9063468"/>
            <a:ext cx="1631376" cy="1223532"/>
          </a:xfrm>
          <a:custGeom>
            <a:avLst/>
            <a:gdLst/>
            <a:ahLst/>
            <a:cxnLst/>
            <a:rect l="l" t="t" r="r" b="b"/>
            <a:pathLst>
              <a:path w="1631376" h="1223532">
                <a:moveTo>
                  <a:pt x="0" y="0"/>
                </a:moveTo>
                <a:lnTo>
                  <a:pt x="1631376" y="0"/>
                </a:lnTo>
                <a:lnTo>
                  <a:pt x="1631376" y="1223532"/>
                </a:lnTo>
                <a:lnTo>
                  <a:pt x="0" y="122353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7" name="Group 7"/>
          <p:cNvGrpSpPr/>
          <p:nvPr/>
        </p:nvGrpSpPr>
        <p:grpSpPr>
          <a:xfrm>
            <a:off x="1028700" y="971550"/>
            <a:ext cx="6007729" cy="8138070"/>
            <a:chOff x="0" y="-76200"/>
            <a:chExt cx="8010306" cy="10850765"/>
          </a:xfrm>
        </p:grpSpPr>
        <p:sp>
          <p:nvSpPr>
            <p:cNvPr id="8" name="TextBox 8"/>
            <p:cNvSpPr txBox="1"/>
            <p:nvPr/>
          </p:nvSpPr>
          <p:spPr>
            <a:xfrm>
              <a:off x="1675" y="-76200"/>
              <a:ext cx="7677821" cy="16262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040"/>
                </a:lnSpc>
              </a:pPr>
              <a:r>
                <a:rPr lang="sv-SE" sz="3600">
                  <a:solidFill>
                    <a:srgbClr val="9D5E39"/>
                  </a:solidFill>
                  <a:latin typeface="Plus Jakarta Sans 2"/>
                </a:rPr>
                <a:t>KORROSIONSSKYDD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2027978"/>
              <a:ext cx="8010306" cy="87465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00"/>
                </a:lnSpc>
              </a:pPr>
              <a:r>
                <a:rPr lang="sv-SE" sz="2400" cap="small" noProof="0">
                  <a:latin typeface="Plus Jakarta Sans 1"/>
                </a:rPr>
                <a:t>Norlys</a:t>
              </a:r>
              <a:r>
                <a:rPr lang="sv-SE" sz="2400" noProof="0">
                  <a:solidFill>
                    <a:srgbClr val="121212"/>
                  </a:solidFill>
                  <a:latin typeface="Plus Jakarta Sans 1"/>
                </a:rPr>
                <a:t> använder </a:t>
              </a:r>
              <a:r>
                <a:rPr lang="sv-SE" sz="2400" noProof="0">
                  <a:solidFill>
                    <a:srgbClr val="9D5E39"/>
                  </a:solidFill>
                  <a:latin typeface="Plus Jakarta Sans 2"/>
                </a:rPr>
                <a:t>robusta och beprövade tekniska processer</a:t>
              </a:r>
              <a:r>
                <a:rPr lang="sv-SE" sz="2400" noProof="0">
                  <a:solidFill>
                    <a:srgbClr val="121212"/>
                  </a:solidFill>
                  <a:latin typeface="Plus Jakarta Sans 1"/>
                </a:rPr>
                <a:t>, för att säkerställa bästa möjliga </a:t>
              </a:r>
              <a:r>
                <a:rPr lang="sv-SE" sz="2400" noProof="0">
                  <a:solidFill>
                    <a:srgbClr val="9D5E39"/>
                  </a:solidFill>
                  <a:latin typeface="Plus Jakarta Sans 2"/>
                </a:rPr>
                <a:t>korrosionsskydd </a:t>
              </a:r>
              <a:r>
                <a:rPr lang="sv-SE" sz="2400" noProof="0">
                  <a:solidFill>
                    <a:srgbClr val="121212"/>
                  </a:solidFill>
                  <a:latin typeface="Plus Jakarta Sans 1"/>
                </a:rPr>
                <a:t>för sina produkter.</a:t>
              </a:r>
            </a:p>
            <a:p>
              <a:pPr algn="l">
                <a:lnSpc>
                  <a:spcPts val="3000"/>
                </a:lnSpc>
              </a:pPr>
              <a:endParaRPr lang="pl-PL" sz="2400" noProof="0" dirty="0">
                <a:solidFill>
                  <a:srgbClr val="121212"/>
                </a:solidFill>
                <a:latin typeface="Plus Jakarta Sans 1"/>
              </a:endParaRPr>
            </a:p>
            <a:p>
              <a:pPr>
                <a:lnSpc>
                  <a:spcPts val="3000"/>
                </a:lnSpc>
              </a:pPr>
              <a:r>
                <a:rPr lang="sv-SE" sz="2400" noProof="0">
                  <a:solidFill>
                    <a:srgbClr val="121212"/>
                  </a:solidFill>
                  <a:latin typeface="Plus Jakarta Sans 1"/>
                </a:rPr>
                <a:t>Vi har en </a:t>
              </a:r>
              <a:r>
                <a:rPr lang="sv-SE" sz="2400" noProof="0">
                  <a:solidFill>
                    <a:srgbClr val="9D5E39"/>
                  </a:solidFill>
                  <a:latin typeface="Plus Jakarta Sans 2"/>
                </a:rPr>
                <a:t>laboratoriebas</a:t>
              </a:r>
              <a:r>
                <a:rPr lang="sv-SE" sz="2400">
                  <a:solidFill>
                    <a:srgbClr val="121212"/>
                  </a:solidFill>
                  <a:latin typeface="Plus Jakarta Sans 1"/>
                </a:rPr>
                <a:t> som gör det möjligt för oss att kontinuerligt utföra kontrolltester (materialets sammansättning, densitet, tjocklek på skyddande beläggningar av zink och polymerfärg) tillsammans med </a:t>
              </a:r>
              <a:r>
                <a:rPr lang="sv-SE" sz="2400" noProof="0">
                  <a:solidFill>
                    <a:srgbClr val="9D5E39"/>
                  </a:solidFill>
                  <a:latin typeface="Plus Jakarta Sans 2"/>
                </a:rPr>
                <a:t>slutliga åldringstester och tester i saltkammare</a:t>
              </a:r>
              <a:r>
                <a:rPr lang="sv-SE" sz="2400" noProof="0">
                  <a:solidFill>
                    <a:srgbClr val="121212"/>
                  </a:solidFill>
                  <a:latin typeface="Plus Jakarta Sans 1"/>
                </a:rPr>
                <a:t> för att kontrollera hållbarheten hos de använda materialen och teknikerna för korrosionsskydd av ytor.</a:t>
              </a:r>
            </a:p>
            <a:p>
              <a:pPr algn="l">
                <a:lnSpc>
                  <a:spcPts val="3499"/>
                </a:lnSpc>
              </a:pPr>
              <a:endParaRPr lang="en-US" sz="2499" dirty="0">
                <a:solidFill>
                  <a:srgbClr val="121212"/>
                </a:solidFill>
                <a:latin typeface="Plus Jakarta Sans 1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00" y="0"/>
            <a:ext cx="8062617" cy="10287000"/>
            <a:chOff x="0" y="0"/>
            <a:chExt cx="2123488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23488" cy="2709333"/>
            </a:xfrm>
            <a:custGeom>
              <a:avLst/>
              <a:gdLst/>
              <a:ahLst/>
              <a:cxnLst/>
              <a:rect l="l" t="t" r="r" b="b"/>
              <a:pathLst>
                <a:path w="2123488" h="2709333">
                  <a:moveTo>
                    <a:pt x="0" y="0"/>
                  </a:moveTo>
                  <a:lnTo>
                    <a:pt x="2123488" y="0"/>
                  </a:lnTo>
                  <a:lnTo>
                    <a:pt x="212348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CEDE7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123488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656624" y="9063468"/>
            <a:ext cx="1631376" cy="1223532"/>
          </a:xfrm>
          <a:custGeom>
            <a:avLst/>
            <a:gdLst/>
            <a:ahLst/>
            <a:cxnLst/>
            <a:rect l="l" t="t" r="r" b="b"/>
            <a:pathLst>
              <a:path w="1631376" h="1223532">
                <a:moveTo>
                  <a:pt x="0" y="0"/>
                </a:moveTo>
                <a:lnTo>
                  <a:pt x="1631376" y="0"/>
                </a:lnTo>
                <a:lnTo>
                  <a:pt x="1631376" y="1223532"/>
                </a:lnTo>
                <a:lnTo>
                  <a:pt x="0" y="122353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1002982" y="952500"/>
            <a:ext cx="6007418" cy="578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</a:pPr>
            <a:r>
              <a:rPr lang="sv-SE" sz="3599">
                <a:solidFill>
                  <a:srgbClr val="9D5E39"/>
                </a:solidFill>
                <a:latin typeface="Plus Jakarta Sans 2"/>
              </a:rPr>
              <a:t>MATERIALFÖRTECKNING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85800" y="2019300"/>
            <a:ext cx="7086600" cy="80672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sv-SE" sz="2400">
                <a:solidFill>
                  <a:srgbClr val="9D5E39"/>
                </a:solidFill>
                <a:latin typeface="Plus Jakarta Sans 2"/>
              </a:rPr>
              <a:t>ALUMINIUM</a:t>
            </a:r>
            <a:r>
              <a:rPr lang="sv-SE" sz="2400">
                <a:solidFill>
                  <a:srgbClr val="121212"/>
                </a:solidFill>
                <a:latin typeface="Plus Jakarta Sans 1"/>
              </a:rPr>
              <a:t>  – gjutlegeringar, profiler, skivor, rör</a:t>
            </a:r>
          </a:p>
          <a:p>
            <a:pPr algn="l">
              <a:lnSpc>
                <a:spcPct val="150000"/>
              </a:lnSpc>
            </a:pPr>
            <a:endParaRPr lang="en-GB" sz="2400" dirty="0">
              <a:solidFill>
                <a:srgbClr val="121212"/>
              </a:solidFill>
              <a:latin typeface="Plus Jakarta Sans 1"/>
            </a:endParaRP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sv-SE" sz="2400">
                <a:solidFill>
                  <a:srgbClr val="9D5E39"/>
                </a:solidFill>
                <a:latin typeface="Plus Jakarta Sans 2"/>
              </a:rPr>
              <a:t>STÅL</a:t>
            </a:r>
            <a:r>
              <a:rPr lang="sv-SE" sz="2400">
                <a:solidFill>
                  <a:srgbClr val="121212"/>
                </a:solidFill>
                <a:latin typeface="Plus Jakarta Sans 1"/>
              </a:rPr>
              <a:t> – skivor, profiler, rör – både pulverlackerade och galvaniserade</a:t>
            </a: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§"/>
            </a:pPr>
            <a:endParaRPr lang="en-GB" sz="2400" dirty="0">
              <a:solidFill>
                <a:srgbClr val="121212"/>
              </a:solidFill>
              <a:latin typeface="Plus Jakarta Sans 1"/>
            </a:endParaRP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sv-SE" sz="2400">
                <a:solidFill>
                  <a:srgbClr val="9D5E39"/>
                </a:solidFill>
                <a:latin typeface="Plus Jakarta Sans 2"/>
              </a:rPr>
              <a:t>ROSTFRITT STÅA </a:t>
            </a:r>
            <a:r>
              <a:rPr lang="sv-SE" sz="2400">
                <a:solidFill>
                  <a:srgbClr val="121212"/>
                </a:solidFill>
                <a:latin typeface="Plus Jakarta Sans 1"/>
              </a:rPr>
              <a:t>– skivor, fästelement och dekorativa element</a:t>
            </a:r>
          </a:p>
          <a:p>
            <a:pPr algn="l">
              <a:lnSpc>
                <a:spcPct val="150000"/>
              </a:lnSpc>
            </a:pPr>
            <a:endParaRPr lang="en-GB" sz="2400" dirty="0">
              <a:solidFill>
                <a:srgbClr val="121212"/>
              </a:solidFill>
              <a:latin typeface="Plus Jakarta Sans 1"/>
            </a:endParaRP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sv-SE" sz="2400">
                <a:solidFill>
                  <a:srgbClr val="9D5E39"/>
                </a:solidFill>
                <a:latin typeface="Plus Jakarta Sans 2"/>
              </a:rPr>
              <a:t>KOPPAR</a:t>
            </a:r>
            <a:r>
              <a:rPr lang="sv-SE" sz="2400">
                <a:solidFill>
                  <a:srgbClr val="121212"/>
                </a:solidFill>
                <a:latin typeface="Plus Jakarta Sans 1"/>
              </a:rPr>
              <a:t> – skivor, rör, fästelement och dekorativa element</a:t>
            </a:r>
          </a:p>
          <a:p>
            <a:pPr algn="l">
              <a:lnSpc>
                <a:spcPct val="150000"/>
              </a:lnSpc>
            </a:pPr>
            <a:endParaRPr lang="en-GB" sz="2400" dirty="0">
              <a:solidFill>
                <a:srgbClr val="121212"/>
              </a:solidFill>
              <a:latin typeface="Plus Jakarta Sans 1"/>
            </a:endParaRP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sv-SE" sz="2400">
                <a:solidFill>
                  <a:srgbClr val="9D5E39"/>
                </a:solidFill>
                <a:latin typeface="Plus Jakarta Sans 2"/>
              </a:rPr>
              <a:t>TRÄ </a:t>
            </a:r>
            <a:r>
              <a:rPr lang="sv-SE" sz="2400">
                <a:solidFill>
                  <a:srgbClr val="121212"/>
                </a:solidFill>
                <a:latin typeface="Plus Jakarta Sans 1"/>
              </a:rPr>
              <a:t>– skandinavisk furu som stomelement i stolparnas beslag.</a:t>
            </a:r>
          </a:p>
          <a:p>
            <a:pPr algn="l">
              <a:lnSpc>
                <a:spcPts val="2660"/>
              </a:lnSpc>
            </a:pPr>
            <a:endParaRPr lang="en-US" sz="1900" dirty="0">
              <a:solidFill>
                <a:srgbClr val="121212"/>
              </a:solidFill>
              <a:latin typeface="Plus Jakarta Sans 1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CBE04B5-B9F6-4081-9946-EC509D99B9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49816" y="190500"/>
            <a:ext cx="9885784" cy="478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C5C518-AFFE-4D3B-94E8-167F6F1FF7E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9816" y="5143500"/>
            <a:ext cx="4790732" cy="4901194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06D80472-4EF4-4F4E-9442-28FD4F487F6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27747" y="5143500"/>
            <a:ext cx="4907853" cy="4901194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D88E7D71-83F3-4678-A1AF-811A6F1CAAB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9816" y="5136841"/>
            <a:ext cx="4790732" cy="4907853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F46BC233-25BE-408D-8C4A-A4E2F1AC6BA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9816" y="190500"/>
            <a:ext cx="9885784" cy="4790891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BFE98570-A2C2-4031-9E75-1D2DA4AE437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26646" y="5143500"/>
            <a:ext cx="4908953" cy="490119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214952" y="143876"/>
            <a:ext cx="9919646" cy="9963279"/>
          </a:xfrm>
          <a:custGeom>
            <a:avLst/>
            <a:gdLst/>
            <a:ahLst/>
            <a:cxnLst/>
            <a:rect l="l" t="t" r="r" b="b"/>
            <a:pathLst>
              <a:path w="9919646" h="9963279">
                <a:moveTo>
                  <a:pt x="0" y="0"/>
                </a:moveTo>
                <a:lnTo>
                  <a:pt x="9919647" y="0"/>
                </a:lnTo>
                <a:lnTo>
                  <a:pt x="9919647" y="9963279"/>
                </a:lnTo>
                <a:lnTo>
                  <a:pt x="0" y="996327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8062617" cy="10287000"/>
            <a:chOff x="0" y="0"/>
            <a:chExt cx="2123488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23488" cy="2709333"/>
            </a:xfrm>
            <a:custGeom>
              <a:avLst/>
              <a:gdLst/>
              <a:ahLst/>
              <a:cxnLst/>
              <a:rect l="l" t="t" r="r" b="b"/>
              <a:pathLst>
                <a:path w="2123488" h="2709333">
                  <a:moveTo>
                    <a:pt x="0" y="0"/>
                  </a:moveTo>
                  <a:lnTo>
                    <a:pt x="2123488" y="0"/>
                  </a:lnTo>
                  <a:lnTo>
                    <a:pt x="212348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CEDE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2123488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762000" y="571500"/>
            <a:ext cx="6007418" cy="622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</a:pPr>
            <a:r>
              <a:rPr lang="sv-SE" sz="3599">
                <a:solidFill>
                  <a:srgbClr val="9D5E39"/>
                </a:solidFill>
                <a:latin typeface="Plus Jakarta Sans 2"/>
              </a:rPr>
              <a:t>ALUMINIUM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62000" y="1551494"/>
            <a:ext cx="7086600" cy="86212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660"/>
              </a:lnSpc>
            </a:pPr>
            <a:r>
              <a:rPr lang="sv-SE" sz="2400" cap="small">
                <a:latin typeface="Plus Jakarta Sans 1"/>
              </a:rPr>
              <a:t>NORYLS har en egen</a:t>
            </a:r>
            <a:r>
              <a:rPr lang="sv-SE" sz="2400">
                <a:solidFill>
                  <a:srgbClr val="121212"/>
                </a:solidFill>
                <a:latin typeface="Plus Jakarta Sans 1"/>
              </a:rPr>
              <a:t> </a:t>
            </a:r>
            <a:r>
              <a:rPr lang="sv-SE" sz="2400">
                <a:solidFill>
                  <a:srgbClr val="9D5E39"/>
                </a:solidFill>
                <a:latin typeface="Plus Jakarta Sans 2"/>
              </a:rPr>
              <a:t>verktygsverkstad</a:t>
            </a:r>
            <a:r>
              <a:rPr lang="sv-SE" sz="2400">
                <a:solidFill>
                  <a:srgbClr val="121212"/>
                </a:solidFill>
                <a:latin typeface="Plus Jakarta Sans 1"/>
              </a:rPr>
              <a:t> som används för tillverkning och kontinuerlig underhåll av </a:t>
            </a:r>
            <a:r>
              <a:rPr lang="sv-SE" sz="2400">
                <a:solidFill>
                  <a:srgbClr val="9D5E39"/>
                </a:solidFill>
                <a:latin typeface="Plus Jakarta Sans 2"/>
              </a:rPr>
              <a:t>precisionsgjutformar för aluminium.</a:t>
            </a:r>
            <a:r>
              <a:rPr lang="sv-SE" sz="2400">
                <a:solidFill>
                  <a:srgbClr val="121212"/>
                </a:solidFill>
                <a:latin typeface="Plus Jakarta Sans 1"/>
              </a:rPr>
              <a:t> I vår egen </a:t>
            </a:r>
            <a:r>
              <a:rPr lang="sv-SE" sz="2400">
                <a:solidFill>
                  <a:srgbClr val="9D5E39"/>
                </a:solidFill>
                <a:latin typeface="Plus Jakarta Sans 2"/>
              </a:rPr>
              <a:t>högtrycksgjuteri för aluminium</a:t>
            </a:r>
            <a:r>
              <a:rPr lang="sv-SE" sz="2400">
                <a:solidFill>
                  <a:srgbClr val="121212"/>
                </a:solidFill>
                <a:latin typeface="Plus Jakarta Sans 1"/>
              </a:rPr>
              <a:t> som drivs enligt ”automotive”-principen, kan vi garantera full kontroll över hela gjutningsprocessen.</a:t>
            </a:r>
          </a:p>
          <a:p>
            <a:pPr algn="l">
              <a:lnSpc>
                <a:spcPts val="2660"/>
              </a:lnSpc>
            </a:pPr>
            <a:endParaRPr lang="en-GB" sz="2400" dirty="0">
              <a:solidFill>
                <a:srgbClr val="121212"/>
              </a:solidFill>
              <a:latin typeface="Plus Jakarta Sans 1"/>
            </a:endParaRPr>
          </a:p>
          <a:p>
            <a:pPr algn="l">
              <a:lnSpc>
                <a:spcPts val="2660"/>
              </a:lnSpc>
            </a:pPr>
            <a:r>
              <a:rPr lang="sv-SE" sz="2400">
                <a:solidFill>
                  <a:srgbClr val="121212"/>
                </a:solidFill>
                <a:latin typeface="Plus Jakarta Sans 1"/>
              </a:rPr>
              <a:t>Vi använder tre huvudtyper (legeringar) av aluminium i våra produkter:</a:t>
            </a:r>
          </a:p>
          <a:p>
            <a:pPr algn="l">
              <a:lnSpc>
                <a:spcPts val="2660"/>
              </a:lnSpc>
            </a:pPr>
            <a:endParaRPr lang="en-GB" sz="2400" dirty="0">
              <a:solidFill>
                <a:srgbClr val="121212"/>
              </a:solidFill>
              <a:latin typeface="Plus Jakarta Sans 1"/>
            </a:endParaRPr>
          </a:p>
          <a:p>
            <a:pPr marL="342900" indent="-342900" algn="l">
              <a:lnSpc>
                <a:spcPts val="2660"/>
              </a:lnSpc>
              <a:buFont typeface="Wingdings" pitchFamily="2" charset="2"/>
              <a:buChar char="§"/>
            </a:pPr>
            <a:r>
              <a:rPr lang="sv-SE" sz="2400">
                <a:solidFill>
                  <a:srgbClr val="9D5E39"/>
                </a:solidFill>
                <a:latin typeface="Plus Jakarta Sans 2"/>
              </a:rPr>
              <a:t>aluminium DIN 231, </a:t>
            </a:r>
            <a:r>
              <a:rPr lang="sv-SE" sz="2400">
                <a:solidFill>
                  <a:srgbClr val="121212"/>
                </a:solidFill>
                <a:latin typeface="Plus Jakarta Sans 1"/>
              </a:rPr>
              <a:t>en legering med reducerat kopparinnehåll, med sådana korrosionsskyddande egenskaper att den används allmänt inom fordonsindustrin.</a:t>
            </a:r>
          </a:p>
          <a:p>
            <a:pPr marL="342900" indent="-342900">
              <a:lnSpc>
                <a:spcPts val="2660"/>
              </a:lnSpc>
              <a:buFont typeface="Wingdings" pitchFamily="2" charset="2"/>
              <a:buChar char="§"/>
            </a:pPr>
            <a:r>
              <a:rPr lang="sv-SE" sz="2400">
                <a:solidFill>
                  <a:srgbClr val="9D5E39"/>
                </a:solidFill>
                <a:latin typeface="Plus Jakarta Sans 2"/>
              </a:rPr>
              <a:t>aluminium DIN 230</a:t>
            </a:r>
            <a:r>
              <a:rPr lang="sv-SE" sz="2400">
                <a:solidFill>
                  <a:srgbClr val="121212"/>
                </a:solidFill>
                <a:latin typeface="Plus Jakarta Sans 1"/>
              </a:rPr>
              <a:t>, en legering som ger utmärkta korrosionsskyddande egenskaper och används.</a:t>
            </a:r>
          </a:p>
          <a:p>
            <a:pPr marL="342900" indent="-342900">
              <a:lnSpc>
                <a:spcPts val="2660"/>
              </a:lnSpc>
              <a:buFont typeface="Wingdings" pitchFamily="2" charset="2"/>
              <a:buChar char="§"/>
            </a:pPr>
            <a:r>
              <a:rPr lang="sv-SE" sz="2400">
                <a:solidFill>
                  <a:srgbClr val="9D5E39"/>
                </a:solidFill>
                <a:latin typeface="Plus Jakarta Sans 2"/>
              </a:rPr>
              <a:t>PA38 och PA11, </a:t>
            </a:r>
            <a:r>
              <a:rPr lang="sv-SE" sz="2400">
                <a:solidFill>
                  <a:srgbClr val="121212"/>
                </a:solidFill>
                <a:latin typeface="Plus Jakarta Sans 1"/>
              </a:rPr>
              <a:t>används för aluminiumrör och profiler – har utmärkta korrosionsskyddande egenskaper.</a:t>
            </a:r>
          </a:p>
          <a:p>
            <a:pPr algn="l">
              <a:lnSpc>
                <a:spcPts val="2660"/>
              </a:lnSpc>
            </a:pPr>
            <a:endParaRPr lang="en-US" sz="1900" dirty="0">
              <a:solidFill>
                <a:srgbClr val="121212"/>
              </a:solidFill>
              <a:latin typeface="Plus Jakarta Sans 1"/>
            </a:endParaRPr>
          </a:p>
          <a:p>
            <a:pPr algn="l">
              <a:lnSpc>
                <a:spcPts val="2660"/>
              </a:lnSpc>
            </a:pPr>
            <a:endParaRPr lang="en-US" sz="1900" dirty="0">
              <a:solidFill>
                <a:srgbClr val="121212"/>
              </a:solidFill>
              <a:latin typeface="Plus Jakarta Sans 1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6656624" y="9063468"/>
            <a:ext cx="1631376" cy="1223532"/>
          </a:xfrm>
          <a:custGeom>
            <a:avLst/>
            <a:gdLst/>
            <a:ahLst/>
            <a:cxnLst/>
            <a:rect l="l" t="t" r="r" b="b"/>
            <a:pathLst>
              <a:path w="1631376" h="1223532">
                <a:moveTo>
                  <a:pt x="0" y="0"/>
                </a:moveTo>
                <a:lnTo>
                  <a:pt x="1631376" y="0"/>
                </a:lnTo>
                <a:lnTo>
                  <a:pt x="1631376" y="1223532"/>
                </a:lnTo>
                <a:lnTo>
                  <a:pt x="0" y="122353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8062617" cy="10287000"/>
            <a:chOff x="0" y="0"/>
            <a:chExt cx="2123488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23488" cy="2709333"/>
            </a:xfrm>
            <a:custGeom>
              <a:avLst/>
              <a:gdLst/>
              <a:ahLst/>
              <a:cxnLst/>
              <a:rect l="l" t="t" r="r" b="b"/>
              <a:pathLst>
                <a:path w="2123488" h="2709333">
                  <a:moveTo>
                    <a:pt x="0" y="0"/>
                  </a:moveTo>
                  <a:lnTo>
                    <a:pt x="2123488" y="0"/>
                  </a:lnTo>
                  <a:lnTo>
                    <a:pt x="212348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CEDE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123488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656624" y="9063468"/>
            <a:ext cx="1631376" cy="1223532"/>
          </a:xfrm>
          <a:custGeom>
            <a:avLst/>
            <a:gdLst/>
            <a:ahLst/>
            <a:cxnLst/>
            <a:rect l="l" t="t" r="r" b="b"/>
            <a:pathLst>
              <a:path w="1631376" h="1223532">
                <a:moveTo>
                  <a:pt x="0" y="0"/>
                </a:moveTo>
                <a:lnTo>
                  <a:pt x="1631376" y="0"/>
                </a:lnTo>
                <a:lnTo>
                  <a:pt x="1631376" y="1223532"/>
                </a:lnTo>
                <a:lnTo>
                  <a:pt x="0" y="122353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914400" y="647700"/>
            <a:ext cx="5305036" cy="578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sv-SE" sz="3600">
                <a:solidFill>
                  <a:srgbClr val="9D5E39"/>
                </a:solidFill>
                <a:latin typeface="Plus Jakarta Sans 2"/>
              </a:rPr>
              <a:t>STÅL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14400" y="1638300"/>
            <a:ext cx="6515100" cy="8390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sv-SE" sz="2400" cap="small" noProof="0" dirty="0">
                <a:solidFill>
                  <a:srgbClr val="121212"/>
                </a:solidFill>
                <a:latin typeface="Plus Jakarta Sans 1"/>
              </a:rPr>
              <a:t>I sin tillverkning använder </a:t>
            </a:r>
            <a:r>
              <a:rPr lang="sv-SE" sz="2400" cap="small" noProof="0" dirty="0" err="1">
                <a:solidFill>
                  <a:srgbClr val="121212"/>
                </a:solidFill>
                <a:latin typeface="Plus Jakarta Sans 1"/>
              </a:rPr>
              <a:t>Norlys</a:t>
            </a:r>
            <a:r>
              <a:rPr lang="sv-SE" sz="2400" cap="small" noProof="0" dirty="0">
                <a:solidFill>
                  <a:srgbClr val="121212"/>
                </a:solidFill>
                <a:latin typeface="Plus Jakarta Sans 1"/>
              </a:rPr>
              <a:t> stålplåt, rör, profiler och fästelement från </a:t>
            </a:r>
            <a:r>
              <a:rPr lang="sv-SE" sz="2400" noProof="0" dirty="0">
                <a:solidFill>
                  <a:srgbClr val="9D5E39"/>
                </a:solidFill>
                <a:latin typeface="Plus Jakarta Sans 2"/>
              </a:rPr>
              <a:t>europeiska tillverkare</a:t>
            </a:r>
            <a:r>
              <a:rPr lang="sv-SE" sz="2400" noProof="0" dirty="0">
                <a:solidFill>
                  <a:srgbClr val="121212"/>
                </a:solidFill>
                <a:latin typeface="Plus Jakarta Sans 1"/>
              </a:rPr>
              <a:t>.</a:t>
            </a:r>
          </a:p>
          <a:p>
            <a:pPr algn="l">
              <a:lnSpc>
                <a:spcPts val="3000"/>
              </a:lnSpc>
            </a:pPr>
            <a:endParaRPr lang="pl-PL" sz="2400" noProof="0" dirty="0">
              <a:solidFill>
                <a:srgbClr val="121212"/>
              </a:solidFill>
              <a:latin typeface="Plus Jakarta Sans 1"/>
            </a:endParaRPr>
          </a:p>
          <a:p>
            <a:pPr algn="l">
              <a:lnSpc>
                <a:spcPts val="3000"/>
              </a:lnSpc>
            </a:pPr>
            <a:r>
              <a:rPr lang="sv-SE" sz="2400" noProof="0" dirty="0">
                <a:solidFill>
                  <a:srgbClr val="121212"/>
                </a:solidFill>
                <a:latin typeface="Plus Jakarta Sans 1"/>
              </a:rPr>
              <a:t>Förutom vanliga ”svarta” stålplåtar använder vi </a:t>
            </a:r>
            <a:r>
              <a:rPr lang="sv-SE" sz="2400" noProof="0" dirty="0">
                <a:solidFill>
                  <a:srgbClr val="9D5E39"/>
                </a:solidFill>
                <a:latin typeface="Plus Jakarta Sans 2"/>
              </a:rPr>
              <a:t>högkvalitativa plåtar av djupdraget stål</a:t>
            </a:r>
            <a:r>
              <a:rPr lang="sv-SE" sz="2400" noProof="0" dirty="0">
                <a:solidFill>
                  <a:srgbClr val="121212"/>
                </a:solidFill>
                <a:latin typeface="Plus Jakarta Sans 1"/>
              </a:rPr>
              <a:t> för att tillverka vissa av våra produkter.</a:t>
            </a:r>
          </a:p>
          <a:p>
            <a:pPr algn="l">
              <a:lnSpc>
                <a:spcPts val="3000"/>
              </a:lnSpc>
            </a:pPr>
            <a:endParaRPr lang="pl-PL" sz="2400" noProof="0" dirty="0">
              <a:solidFill>
                <a:srgbClr val="121212"/>
              </a:solidFill>
              <a:latin typeface="Plus Jakarta Sans 1"/>
            </a:endParaRPr>
          </a:p>
          <a:p>
            <a:pPr algn="l">
              <a:lnSpc>
                <a:spcPts val="3000"/>
              </a:lnSpc>
            </a:pPr>
            <a:r>
              <a:rPr lang="sv-SE" sz="2400" noProof="0" dirty="0">
                <a:solidFill>
                  <a:srgbClr val="121212"/>
                </a:solidFill>
                <a:latin typeface="Plus Jakarta Sans 1"/>
              </a:rPr>
              <a:t>För att säkerställa långvarigt korrosionsskydd av stål genomför </a:t>
            </a:r>
            <a:r>
              <a:rPr lang="sv-SE" sz="2400" cap="small" noProof="0" dirty="0" err="1">
                <a:solidFill>
                  <a:srgbClr val="121212"/>
                </a:solidFill>
                <a:latin typeface="Plus Jakarta Sans 1"/>
              </a:rPr>
              <a:t>Norlys</a:t>
            </a:r>
            <a:r>
              <a:rPr lang="sv-SE" sz="2400" noProof="0" dirty="0">
                <a:solidFill>
                  <a:srgbClr val="121212"/>
                </a:solidFill>
                <a:latin typeface="Plus Jakarta Sans 1"/>
              </a:rPr>
              <a:t> en </a:t>
            </a:r>
            <a:r>
              <a:rPr lang="sv-SE" sz="2400" noProof="0" dirty="0">
                <a:solidFill>
                  <a:srgbClr val="9D5E39"/>
                </a:solidFill>
                <a:latin typeface="Plus Jakarta Sans 2"/>
              </a:rPr>
              <a:t>flerstegsprocess med fysisk och kemisk ytbehandling</a:t>
            </a:r>
            <a:r>
              <a:rPr lang="sv-SE" sz="2400" noProof="0" dirty="0">
                <a:solidFill>
                  <a:srgbClr val="121212"/>
                </a:solidFill>
                <a:latin typeface="Plus Jakarta Sans 1"/>
              </a:rPr>
              <a:t>, </a:t>
            </a:r>
            <a:r>
              <a:rPr lang="sv-SE" sz="2400" dirty="0">
                <a:solidFill>
                  <a:srgbClr val="121212"/>
                </a:solidFill>
                <a:latin typeface="Plus Jakarta Sans 1"/>
              </a:rPr>
              <a:t>varefter en vald färgbeläggning appliceras</a:t>
            </a:r>
            <a:r>
              <a:rPr lang="sv-SE" sz="2400" noProof="0" dirty="0">
                <a:solidFill>
                  <a:srgbClr val="121212"/>
                </a:solidFill>
                <a:latin typeface="Plus Jakarta Sans 1"/>
              </a:rPr>
              <a:t>.</a:t>
            </a:r>
          </a:p>
          <a:p>
            <a:pPr algn="l">
              <a:lnSpc>
                <a:spcPts val="3000"/>
              </a:lnSpc>
            </a:pPr>
            <a:r>
              <a:rPr lang="sv-SE" sz="2400" noProof="0" dirty="0">
                <a:solidFill>
                  <a:srgbClr val="121212"/>
                </a:solidFill>
                <a:latin typeface="Plus Jakarta Sans 1"/>
              </a:rPr>
              <a:t> </a:t>
            </a:r>
          </a:p>
          <a:p>
            <a:pPr algn="l">
              <a:lnSpc>
                <a:spcPts val="3000"/>
              </a:lnSpc>
            </a:pPr>
            <a:r>
              <a:rPr lang="sv-SE" sz="2400" noProof="0" dirty="0">
                <a:solidFill>
                  <a:srgbClr val="121212"/>
                </a:solidFill>
                <a:latin typeface="Plus Jakarta Sans 1"/>
              </a:rPr>
              <a:t>För vissa stålkomponenter använder </a:t>
            </a:r>
            <a:r>
              <a:rPr lang="sv-SE" sz="2400" noProof="0" dirty="0" err="1">
                <a:solidFill>
                  <a:srgbClr val="121212"/>
                </a:solidFill>
                <a:latin typeface="Plus Jakarta Sans 1"/>
              </a:rPr>
              <a:t>Norlys</a:t>
            </a:r>
            <a:r>
              <a:rPr lang="sv-SE" sz="2400" noProof="0" dirty="0">
                <a:solidFill>
                  <a:srgbClr val="121212"/>
                </a:solidFill>
                <a:latin typeface="Plus Jakarta Sans 1"/>
              </a:rPr>
              <a:t> en annan metod för </a:t>
            </a:r>
            <a:r>
              <a:rPr lang="sv-SE" sz="2400" noProof="0" dirty="0" err="1">
                <a:solidFill>
                  <a:srgbClr val="121212"/>
                </a:solidFill>
                <a:latin typeface="Plus Jakarta Sans 1"/>
              </a:rPr>
              <a:t>ytskydd</a:t>
            </a:r>
            <a:r>
              <a:rPr lang="sv-SE" sz="2400" noProof="0" dirty="0">
                <a:solidFill>
                  <a:srgbClr val="121212"/>
                </a:solidFill>
                <a:latin typeface="Plus Jakarta Sans 1"/>
              </a:rPr>
              <a:t> –</a:t>
            </a:r>
          </a:p>
          <a:p>
            <a:pPr algn="l">
              <a:lnSpc>
                <a:spcPts val="3000"/>
              </a:lnSpc>
            </a:pPr>
            <a:r>
              <a:rPr lang="sv-SE" sz="2400" noProof="0" dirty="0">
                <a:solidFill>
                  <a:srgbClr val="9D5E39"/>
                </a:solidFill>
                <a:latin typeface="Plus Jakarta Sans 2"/>
              </a:rPr>
              <a:t>- varmförzinkning</a:t>
            </a:r>
            <a:r>
              <a:rPr lang="sv-SE" sz="2400" noProof="0" dirty="0">
                <a:solidFill>
                  <a:srgbClr val="121212"/>
                </a:solidFill>
                <a:latin typeface="Plus Jakarta Sans 1"/>
              </a:rPr>
              <a:t>.</a:t>
            </a:r>
          </a:p>
          <a:p>
            <a:pPr algn="l">
              <a:lnSpc>
                <a:spcPts val="2659"/>
              </a:lnSpc>
            </a:pPr>
            <a:endParaRPr lang="en-US" sz="1899" dirty="0">
              <a:solidFill>
                <a:srgbClr val="121212"/>
              </a:solidFill>
              <a:latin typeface="Plus Jakarta Sans 1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83BB12D-7F3B-7830-606E-24EFCD10E7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49816" y="190500"/>
            <a:ext cx="9885784" cy="478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B31982-B605-E840-C9F2-11BF51695D3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9816" y="5143500"/>
            <a:ext cx="4790732" cy="49011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936804F-1273-7233-FDC2-5F116C409FC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27747" y="5143500"/>
            <a:ext cx="4907853" cy="490119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259295" y="143876"/>
            <a:ext cx="4875304" cy="9963279"/>
          </a:xfrm>
          <a:custGeom>
            <a:avLst/>
            <a:gdLst/>
            <a:ahLst/>
            <a:cxnLst/>
            <a:rect l="l" t="t" r="r" b="b"/>
            <a:pathLst>
              <a:path w="4875304" h="9963279">
                <a:moveTo>
                  <a:pt x="0" y="0"/>
                </a:moveTo>
                <a:lnTo>
                  <a:pt x="4875304" y="0"/>
                </a:lnTo>
                <a:lnTo>
                  <a:pt x="4875304" y="9963279"/>
                </a:lnTo>
                <a:lnTo>
                  <a:pt x="0" y="996327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6656624" y="9063468"/>
            <a:ext cx="1631376" cy="1223532"/>
          </a:xfrm>
          <a:custGeom>
            <a:avLst/>
            <a:gdLst/>
            <a:ahLst/>
            <a:cxnLst/>
            <a:rect l="l" t="t" r="r" b="b"/>
            <a:pathLst>
              <a:path w="1631376" h="1223532">
                <a:moveTo>
                  <a:pt x="0" y="0"/>
                </a:moveTo>
                <a:lnTo>
                  <a:pt x="1631376" y="0"/>
                </a:lnTo>
                <a:lnTo>
                  <a:pt x="1631376" y="1223532"/>
                </a:lnTo>
                <a:lnTo>
                  <a:pt x="0" y="122353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8062617" cy="10287000"/>
            <a:chOff x="0" y="0"/>
            <a:chExt cx="2123488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23488" cy="2709333"/>
            </a:xfrm>
            <a:custGeom>
              <a:avLst/>
              <a:gdLst/>
              <a:ahLst/>
              <a:cxnLst/>
              <a:rect l="l" t="t" r="r" b="b"/>
              <a:pathLst>
                <a:path w="2123488" h="2709333">
                  <a:moveTo>
                    <a:pt x="0" y="0"/>
                  </a:moveTo>
                  <a:lnTo>
                    <a:pt x="2123488" y="0"/>
                  </a:lnTo>
                  <a:lnTo>
                    <a:pt x="212348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CEDE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2123488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8214952" y="143876"/>
            <a:ext cx="4882418" cy="9963279"/>
          </a:xfrm>
          <a:custGeom>
            <a:avLst/>
            <a:gdLst/>
            <a:ahLst/>
            <a:cxnLst/>
            <a:rect l="l" t="t" r="r" b="b"/>
            <a:pathLst>
              <a:path w="4882418" h="9963279">
                <a:moveTo>
                  <a:pt x="0" y="0"/>
                </a:moveTo>
                <a:lnTo>
                  <a:pt x="4882418" y="0"/>
                </a:lnTo>
                <a:lnTo>
                  <a:pt x="4882418" y="9963279"/>
                </a:lnTo>
                <a:lnTo>
                  <a:pt x="0" y="996327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TextBox 8"/>
          <p:cNvSpPr txBox="1"/>
          <p:nvPr/>
        </p:nvSpPr>
        <p:spPr>
          <a:xfrm>
            <a:off x="1028700" y="952500"/>
            <a:ext cx="5745168" cy="1219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sv-SE" sz="3600">
                <a:solidFill>
                  <a:srgbClr val="9D5E39"/>
                </a:solidFill>
                <a:latin typeface="Plus Jakarta Sans 2"/>
              </a:rPr>
              <a:t>VARFÖR ANVÄNDER VI ALUMINIUM OCH STÅL?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7600" y="2695565"/>
            <a:ext cx="6007418" cy="5354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sv-SE" sz="2400" dirty="0">
                <a:solidFill>
                  <a:srgbClr val="121212"/>
                </a:solidFill>
                <a:latin typeface="Plus Jakarta Sans 1"/>
              </a:rPr>
              <a:t>Det finns en månghundraårig tradition av bearbetning av stål, som är ett extremt hållbart  och samtidigt formbart material. Välkänd teknik och metoder för </a:t>
            </a:r>
            <a:r>
              <a:rPr lang="sv-SE" sz="2400" dirty="0" err="1">
                <a:solidFill>
                  <a:srgbClr val="121212"/>
                </a:solidFill>
                <a:latin typeface="Plus Jakarta Sans 1"/>
              </a:rPr>
              <a:t>ytskydd</a:t>
            </a:r>
            <a:endParaRPr lang="sv-SE" sz="2400" dirty="0">
              <a:solidFill>
                <a:srgbClr val="121212"/>
              </a:solidFill>
              <a:latin typeface="Plus Jakarta Sans 1"/>
            </a:endParaRPr>
          </a:p>
          <a:p>
            <a:pPr algn="l">
              <a:lnSpc>
                <a:spcPts val="3000"/>
              </a:lnSpc>
            </a:pPr>
            <a:endParaRPr lang="pl-PL" sz="2400" dirty="0">
              <a:solidFill>
                <a:srgbClr val="121212"/>
              </a:solidFill>
              <a:latin typeface="Plus Jakarta Sans 1"/>
            </a:endParaRPr>
          </a:p>
          <a:p>
            <a:pPr algn="l">
              <a:lnSpc>
                <a:spcPts val="3000"/>
              </a:lnSpc>
            </a:pPr>
            <a:r>
              <a:rPr lang="sv-SE" sz="2400" dirty="0">
                <a:solidFill>
                  <a:srgbClr val="121212"/>
                </a:solidFill>
                <a:latin typeface="Plus Jakarta Sans 1"/>
              </a:rPr>
              <a:t>Införandet av aluminiumgjutningar har möjliggjort tillverkning av lätta och mycket hållbara belysningsarmaturer i praktiskt taget valfri form.</a:t>
            </a:r>
          </a:p>
          <a:p>
            <a:pPr algn="l">
              <a:lnSpc>
                <a:spcPts val="3000"/>
              </a:lnSpc>
            </a:pPr>
            <a:endParaRPr lang="pl-PL" sz="2400" dirty="0">
              <a:solidFill>
                <a:srgbClr val="121212"/>
              </a:solidFill>
              <a:latin typeface="Plus Jakarta Sans 1"/>
            </a:endParaRPr>
          </a:p>
          <a:p>
            <a:pPr algn="l">
              <a:lnSpc>
                <a:spcPts val="3000"/>
              </a:lnSpc>
            </a:pPr>
            <a:r>
              <a:rPr lang="sv-SE" sz="2400" dirty="0">
                <a:solidFill>
                  <a:srgbClr val="121212"/>
                </a:solidFill>
                <a:latin typeface="Plus Jakarta Sans 1"/>
              </a:rPr>
              <a:t>Både stål och aluminium ger mycket god värmeledning från elektroniska komponenter, vilket inte plast (syntetiska material) gör.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6590FF5-922C-098D-A880-8E6B44123C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"/>
          <a:stretch/>
        </p:blipFill>
        <p:spPr>
          <a:xfrm>
            <a:off x="8229600" y="179845"/>
            <a:ext cx="9919646" cy="992731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8062617" cy="10287000"/>
            <a:chOff x="0" y="0"/>
            <a:chExt cx="2123488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23488" cy="2709333"/>
            </a:xfrm>
            <a:custGeom>
              <a:avLst/>
              <a:gdLst/>
              <a:ahLst/>
              <a:cxnLst/>
              <a:rect l="l" t="t" r="r" b="b"/>
              <a:pathLst>
                <a:path w="2123488" h="2709333">
                  <a:moveTo>
                    <a:pt x="0" y="0"/>
                  </a:moveTo>
                  <a:lnTo>
                    <a:pt x="2123488" y="0"/>
                  </a:lnTo>
                  <a:lnTo>
                    <a:pt x="212348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CEDE7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2123488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6656624" y="9063468"/>
            <a:ext cx="1631376" cy="1223532"/>
          </a:xfrm>
          <a:custGeom>
            <a:avLst/>
            <a:gdLst/>
            <a:ahLst/>
            <a:cxnLst/>
            <a:rect l="l" t="t" r="r" b="b"/>
            <a:pathLst>
              <a:path w="1631376" h="1223532">
                <a:moveTo>
                  <a:pt x="0" y="0"/>
                </a:moveTo>
                <a:lnTo>
                  <a:pt x="1631376" y="0"/>
                </a:lnTo>
                <a:lnTo>
                  <a:pt x="1631376" y="1223532"/>
                </a:lnTo>
                <a:lnTo>
                  <a:pt x="0" y="122353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1028700" y="952500"/>
            <a:ext cx="6230994" cy="578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</a:pPr>
            <a:r>
              <a:rPr lang="sv-SE" sz="3599">
                <a:solidFill>
                  <a:srgbClr val="9D5E39"/>
                </a:solidFill>
                <a:latin typeface="Plus Jakarta Sans 2"/>
              </a:rPr>
              <a:t>PULVERLACKERING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2055722"/>
            <a:ext cx="6007418" cy="7008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sv-SE" sz="2400" noProof="0">
                <a:solidFill>
                  <a:srgbClr val="121212"/>
                </a:solidFill>
                <a:latin typeface="Plus Jakarta Sans 1"/>
              </a:rPr>
              <a:t>De flesta </a:t>
            </a:r>
            <a:r>
              <a:rPr lang="sv-SE" sz="2400" noProof="0">
                <a:solidFill>
                  <a:srgbClr val="9D5E39"/>
                </a:solidFill>
                <a:latin typeface="Plus Jakarta Sans 2"/>
              </a:rPr>
              <a:t>stål- </a:t>
            </a:r>
          </a:p>
          <a:p>
            <a:pPr algn="l">
              <a:lnSpc>
                <a:spcPts val="3000"/>
              </a:lnSpc>
            </a:pPr>
            <a:r>
              <a:rPr lang="sv-SE" sz="2400" noProof="0">
                <a:solidFill>
                  <a:srgbClr val="9D5E39"/>
                </a:solidFill>
                <a:latin typeface="Plus Jakarta Sans 2"/>
              </a:rPr>
              <a:t>och aluminiumelement lackeras </a:t>
            </a:r>
            <a:r>
              <a:rPr lang="sv-SE" sz="2400" noProof="0">
                <a:solidFill>
                  <a:srgbClr val="121212"/>
                </a:solidFill>
                <a:latin typeface="Plus Jakarta Sans 1"/>
              </a:rPr>
              <a:t>för att garantera maximalt </a:t>
            </a:r>
          </a:p>
          <a:p>
            <a:pPr algn="l">
              <a:lnSpc>
                <a:spcPts val="3000"/>
              </a:lnSpc>
            </a:pPr>
            <a:r>
              <a:rPr lang="sv-SE" sz="2400" noProof="0">
                <a:solidFill>
                  <a:srgbClr val="121212"/>
                </a:solidFill>
                <a:latin typeface="Plus Jakarta Sans 1"/>
              </a:rPr>
              <a:t>och långvarigt korrosionsskydd. </a:t>
            </a:r>
          </a:p>
          <a:p>
            <a:pPr algn="l">
              <a:lnSpc>
                <a:spcPts val="3000"/>
              </a:lnSpc>
            </a:pPr>
            <a:endParaRPr lang="pl-PL" sz="2400" noProof="0" dirty="0">
              <a:solidFill>
                <a:srgbClr val="121212"/>
              </a:solidFill>
              <a:latin typeface="Plus Jakarta Sans 1"/>
            </a:endParaRPr>
          </a:p>
          <a:p>
            <a:pPr>
              <a:lnSpc>
                <a:spcPts val="3000"/>
              </a:lnSpc>
            </a:pPr>
            <a:r>
              <a:rPr lang="sv-SE" sz="2400" noProof="0">
                <a:solidFill>
                  <a:srgbClr val="121212"/>
                </a:solidFill>
                <a:latin typeface="Plus Jakarta Sans 1"/>
              </a:rPr>
              <a:t>I  vår lackeringsanläggning använder vi pulverlack som sprutas på med </a:t>
            </a:r>
            <a:r>
              <a:rPr lang="sv-SE" sz="2400" noProof="0">
                <a:solidFill>
                  <a:srgbClr val="9D5E39"/>
                </a:solidFill>
                <a:latin typeface="Plus Jakarta Sans 2"/>
              </a:rPr>
              <a:t>metodą TRIBO-metoden</a:t>
            </a:r>
            <a:r>
              <a:rPr lang="sv-SE" sz="2400" noProof="0">
                <a:solidFill>
                  <a:srgbClr val="121212"/>
                </a:solidFill>
                <a:latin typeface="Plus Jakarta Sans 1"/>
              </a:rPr>
              <a:t>.</a:t>
            </a:r>
          </a:p>
          <a:p>
            <a:pPr algn="l">
              <a:lnSpc>
                <a:spcPts val="3000"/>
              </a:lnSpc>
            </a:pPr>
            <a:endParaRPr lang="pl-PL" sz="2400" noProof="0" dirty="0">
              <a:solidFill>
                <a:srgbClr val="121212"/>
              </a:solidFill>
              <a:latin typeface="Plus Jakarta Sans 1"/>
            </a:endParaRPr>
          </a:p>
          <a:p>
            <a:pPr>
              <a:lnSpc>
                <a:spcPts val="3000"/>
              </a:lnSpc>
            </a:pPr>
            <a:r>
              <a:rPr lang="sv-SE" sz="2400" noProof="0">
                <a:solidFill>
                  <a:srgbClr val="121212"/>
                </a:solidFill>
                <a:latin typeface="Plus Jakarta Sans 1"/>
              </a:rPr>
              <a:t>Omedelbart efter applicering av pulverlack på ytan placeras de förberedda elementen i specialugnar, där pulverlacken under strikt kontrollerade förhållanden (tid + temperatur) genomgår en </a:t>
            </a:r>
            <a:r>
              <a:rPr lang="sv-SE" sz="2400" noProof="0">
                <a:solidFill>
                  <a:srgbClr val="9D5E39"/>
                </a:solidFill>
                <a:latin typeface="Plus Jakarta Sans 2"/>
              </a:rPr>
              <a:t>polymerisationsprocess</a:t>
            </a:r>
            <a:r>
              <a:rPr lang="sv-SE" sz="2400" noProof="0">
                <a:solidFill>
                  <a:srgbClr val="121212"/>
                </a:solidFill>
                <a:latin typeface="Plus Jakarta Sans 1"/>
              </a:rPr>
              <a:t> och bildar en attraktiv, enhetlig yta.</a:t>
            </a:r>
          </a:p>
          <a:p>
            <a:pPr algn="l">
              <a:lnSpc>
                <a:spcPts val="3499"/>
              </a:lnSpc>
            </a:pPr>
            <a:endParaRPr lang="en-US" sz="2499" dirty="0">
              <a:solidFill>
                <a:srgbClr val="121212"/>
              </a:solidFill>
              <a:latin typeface="Plus Jakarta Sans 1"/>
            </a:endParaRPr>
          </a:p>
          <a:p>
            <a:pPr algn="l">
              <a:lnSpc>
                <a:spcPts val="3499"/>
              </a:lnSpc>
            </a:pPr>
            <a:endParaRPr lang="en-US" sz="2499" dirty="0">
              <a:solidFill>
                <a:srgbClr val="121212"/>
              </a:solidFill>
              <a:latin typeface="Plus Jakarta Sans 1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0"/>
            <a:ext cx="8062617" cy="10287000"/>
            <a:chOff x="0" y="0"/>
            <a:chExt cx="2123488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23488" cy="2709333"/>
            </a:xfrm>
            <a:custGeom>
              <a:avLst/>
              <a:gdLst/>
              <a:ahLst/>
              <a:cxnLst/>
              <a:rect l="l" t="t" r="r" b="b"/>
              <a:pathLst>
                <a:path w="2123488" h="2709333">
                  <a:moveTo>
                    <a:pt x="0" y="0"/>
                  </a:moveTo>
                  <a:lnTo>
                    <a:pt x="2123488" y="0"/>
                  </a:lnTo>
                  <a:lnTo>
                    <a:pt x="212348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CEDE7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2123488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8700" y="952500"/>
            <a:ext cx="6230994" cy="578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</a:pPr>
            <a:r>
              <a:rPr lang="sv-SE" sz="3599">
                <a:solidFill>
                  <a:srgbClr val="9D5E39"/>
                </a:solidFill>
                <a:latin typeface="Plus Jakarta Sans 2"/>
              </a:rPr>
              <a:t>FÄRGPALETT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2055722"/>
            <a:ext cx="6362700" cy="70779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sv-SE" sz="2400">
                <a:solidFill>
                  <a:srgbClr val="121212"/>
                </a:solidFill>
                <a:latin typeface="Plus Jakarta Sans 1"/>
              </a:rPr>
              <a:t>Aktuell standardfärgpalett:</a:t>
            </a: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sv-SE" sz="2400">
                <a:solidFill>
                  <a:srgbClr val="9D5E39"/>
                </a:solidFill>
                <a:latin typeface="Plus Jakarta Sans 2"/>
              </a:rPr>
              <a:t>SVART</a:t>
            </a:r>
            <a:r>
              <a:rPr lang="sv-SE" sz="2400">
                <a:solidFill>
                  <a:srgbClr val="121212"/>
                </a:solidFill>
                <a:latin typeface="Plus Jakarta Sans 1"/>
              </a:rPr>
              <a:t> RAL9005</a:t>
            </a: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sv-SE" sz="2400">
                <a:solidFill>
                  <a:srgbClr val="9D5E39"/>
                </a:solidFill>
                <a:latin typeface="Plus Jakarta Sans 2"/>
              </a:rPr>
              <a:t>GRAFITGRÅ</a:t>
            </a:r>
            <a:r>
              <a:rPr lang="sv-SE" sz="2400">
                <a:solidFill>
                  <a:srgbClr val="121212"/>
                </a:solidFill>
                <a:latin typeface="Plus Jakarta Sans 1"/>
              </a:rPr>
              <a:t> RAL7016</a:t>
            </a: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sv-SE" sz="2400">
                <a:solidFill>
                  <a:srgbClr val="9D5E39"/>
                </a:solidFill>
                <a:latin typeface="Plus Jakarta Sans 2"/>
              </a:rPr>
              <a:t>ALUMINIUM</a:t>
            </a:r>
            <a:r>
              <a:rPr lang="sv-SE" sz="2400">
                <a:solidFill>
                  <a:srgbClr val="121212"/>
                </a:solidFill>
                <a:latin typeface="Plus Jakarta Sans 1"/>
              </a:rPr>
              <a:t> RAL9006</a:t>
            </a: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sv-SE" sz="2400">
                <a:solidFill>
                  <a:srgbClr val="9D5E39"/>
                </a:solidFill>
                <a:latin typeface="Plus Jakarta Sans 2"/>
              </a:rPr>
              <a:t>VIT </a:t>
            </a:r>
            <a:r>
              <a:rPr lang="sv-SE" sz="2400">
                <a:solidFill>
                  <a:srgbClr val="121212"/>
                </a:solidFill>
                <a:latin typeface="Plus Jakarta Sans 1"/>
              </a:rPr>
              <a:t>RAL9003</a:t>
            </a: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sv-SE" sz="2400">
                <a:solidFill>
                  <a:srgbClr val="9D5E39"/>
                </a:solidFill>
                <a:latin typeface="Plus Jakarta Sans 2"/>
              </a:rPr>
              <a:t>ROSTTRÖGT STÅL (CORTÉNSTÅL) </a:t>
            </a:r>
            <a:r>
              <a:rPr lang="sv-SE" sz="2400">
                <a:solidFill>
                  <a:srgbClr val="121212"/>
                </a:solidFill>
                <a:latin typeface="Plus Jakarta Sans 1"/>
              </a:rPr>
              <a:t>(liknar RAL8011)</a:t>
            </a: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sv-SE" sz="2400">
                <a:solidFill>
                  <a:srgbClr val="9D5E39"/>
                </a:solidFill>
                <a:latin typeface="Plus Jakarta Sans 2"/>
              </a:rPr>
              <a:t>KOPPARBRUN </a:t>
            </a:r>
            <a:r>
              <a:rPr lang="sv-SE" sz="2400">
                <a:solidFill>
                  <a:srgbClr val="121212"/>
                </a:solidFill>
                <a:latin typeface="Plus Jakarta Sans 1"/>
              </a:rPr>
              <a:t>RAL8004</a:t>
            </a: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sv-SE" sz="2400">
                <a:solidFill>
                  <a:srgbClr val="9D5E39"/>
                </a:solidFill>
                <a:latin typeface="Plus Jakarta Sans 2"/>
              </a:rPr>
              <a:t>CEMENTGRÅ </a:t>
            </a:r>
            <a:r>
              <a:rPr lang="sv-SE" sz="2400">
                <a:solidFill>
                  <a:srgbClr val="121212"/>
                </a:solidFill>
                <a:latin typeface="Plus Jakarta Sans 1"/>
              </a:rPr>
              <a:t>RAL7033</a:t>
            </a: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sv-SE" sz="2400">
                <a:solidFill>
                  <a:srgbClr val="9D5E39"/>
                </a:solidFill>
                <a:latin typeface="Plus Jakarta Sans 2"/>
              </a:rPr>
              <a:t>BEIGEGRÅ </a:t>
            </a:r>
            <a:r>
              <a:rPr lang="sv-SE" sz="2400">
                <a:solidFill>
                  <a:srgbClr val="121212"/>
                </a:solidFill>
                <a:latin typeface="Plus Jakarta Sans 1"/>
              </a:rPr>
              <a:t>RAL 7006</a:t>
            </a:r>
          </a:p>
          <a:p>
            <a:pPr algn="l">
              <a:lnSpc>
                <a:spcPts val="3499"/>
              </a:lnSpc>
            </a:pPr>
            <a:endParaRPr lang="en-GB" sz="1900" dirty="0">
              <a:solidFill>
                <a:srgbClr val="121212"/>
              </a:solidFill>
              <a:latin typeface="Plus Jakarta Sans 1"/>
            </a:endParaRPr>
          </a:p>
          <a:p>
            <a:pPr algn="l">
              <a:lnSpc>
                <a:spcPts val="3499"/>
              </a:lnSpc>
            </a:pPr>
            <a:r>
              <a:rPr lang="sv-SE" sz="2400">
                <a:solidFill>
                  <a:srgbClr val="121212"/>
                </a:solidFill>
                <a:latin typeface="Plus Jakarta Sans 1"/>
              </a:rPr>
              <a:t>På särskild begäran, efter att tekniska och kommersiella villkor har uppfyllts, finns det möjlighet att få produkter målade i valfri RAL-färg.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D700972-0E88-26FD-55BA-C15E5F8A5B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582155">
            <a:off x="7205921" y="-223579"/>
            <a:ext cx="10687727" cy="10687727"/>
          </a:xfrm>
          <a:prstGeom prst="rect">
            <a:avLst/>
          </a:prstGeom>
        </p:spPr>
      </p:pic>
      <p:sp>
        <p:nvSpPr>
          <p:cNvPr id="2" name="Freeform 5">
            <a:extLst>
              <a:ext uri="{FF2B5EF4-FFF2-40B4-BE49-F238E27FC236}">
                <a16:creationId xmlns:a16="http://schemas.microsoft.com/office/drawing/2014/main" id="{4115F9B7-CDED-35B9-CBBC-5DA1AAA28C21}"/>
              </a:ext>
            </a:extLst>
          </p:cNvPr>
          <p:cNvSpPr/>
          <p:nvPr/>
        </p:nvSpPr>
        <p:spPr>
          <a:xfrm>
            <a:off x="16656624" y="9063468"/>
            <a:ext cx="1631376" cy="1223532"/>
          </a:xfrm>
          <a:custGeom>
            <a:avLst/>
            <a:gdLst/>
            <a:ahLst/>
            <a:cxnLst/>
            <a:rect l="l" t="t" r="r" b="b"/>
            <a:pathLst>
              <a:path w="1631376" h="1223532">
                <a:moveTo>
                  <a:pt x="0" y="0"/>
                </a:moveTo>
                <a:lnTo>
                  <a:pt x="1631376" y="0"/>
                </a:lnTo>
                <a:lnTo>
                  <a:pt x="1631376" y="1223532"/>
                </a:lnTo>
                <a:lnTo>
                  <a:pt x="0" y="122353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652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8062617" cy="10287000"/>
            <a:chOff x="0" y="0"/>
            <a:chExt cx="2123488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23488" cy="2709333"/>
            </a:xfrm>
            <a:custGeom>
              <a:avLst/>
              <a:gdLst/>
              <a:ahLst/>
              <a:cxnLst/>
              <a:rect l="l" t="t" r="r" b="b"/>
              <a:pathLst>
                <a:path w="2123488" h="2709333">
                  <a:moveTo>
                    <a:pt x="0" y="0"/>
                  </a:moveTo>
                  <a:lnTo>
                    <a:pt x="2123488" y="0"/>
                  </a:lnTo>
                  <a:lnTo>
                    <a:pt x="212348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CEDE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123488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214952" y="143876"/>
            <a:ext cx="9919646" cy="9963279"/>
          </a:xfrm>
          <a:custGeom>
            <a:avLst/>
            <a:gdLst/>
            <a:ahLst/>
            <a:cxnLst/>
            <a:rect l="l" t="t" r="r" b="b"/>
            <a:pathLst>
              <a:path w="9919646" h="9963279">
                <a:moveTo>
                  <a:pt x="0" y="0"/>
                </a:moveTo>
                <a:lnTo>
                  <a:pt x="9919647" y="0"/>
                </a:lnTo>
                <a:lnTo>
                  <a:pt x="9919647" y="9963279"/>
                </a:lnTo>
                <a:lnTo>
                  <a:pt x="0" y="996327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6656624" y="9063468"/>
            <a:ext cx="1631376" cy="1223532"/>
          </a:xfrm>
          <a:custGeom>
            <a:avLst/>
            <a:gdLst/>
            <a:ahLst/>
            <a:cxnLst/>
            <a:rect l="l" t="t" r="r" b="b"/>
            <a:pathLst>
              <a:path w="1631376" h="1223532">
                <a:moveTo>
                  <a:pt x="0" y="0"/>
                </a:moveTo>
                <a:lnTo>
                  <a:pt x="1631376" y="0"/>
                </a:lnTo>
                <a:lnTo>
                  <a:pt x="1631376" y="1223532"/>
                </a:lnTo>
                <a:lnTo>
                  <a:pt x="0" y="122353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1027600" y="571007"/>
            <a:ext cx="5305036" cy="1219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sv-SE" sz="3600">
                <a:solidFill>
                  <a:srgbClr val="9D5E39"/>
                </a:solidFill>
                <a:latin typeface="Plus Jakarta Sans 2"/>
              </a:rPr>
              <a:t>VARMFÖRZINKAT STÅL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7600" y="2136580"/>
            <a:ext cx="6363800" cy="74265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sv-SE" sz="2300" dirty="0">
                <a:solidFill>
                  <a:srgbClr val="121212"/>
                </a:solidFill>
                <a:latin typeface="Plus Jakarta Sans 1"/>
              </a:rPr>
              <a:t>Ett av de bästa sätten att säkerställa långvarigt korrosionsskydd för stålkomponenter är tillämpning av </a:t>
            </a:r>
            <a:r>
              <a:rPr lang="sv-SE" sz="2300" dirty="0">
                <a:solidFill>
                  <a:srgbClr val="9D5E39"/>
                </a:solidFill>
                <a:latin typeface="Plus Jakarta Sans 2"/>
              </a:rPr>
              <a:t>varmförzinkning</a:t>
            </a:r>
            <a:r>
              <a:rPr lang="sv-SE" sz="2300" dirty="0">
                <a:solidFill>
                  <a:srgbClr val="121212"/>
                </a:solidFill>
                <a:latin typeface="Plus Jakarta Sans 1"/>
              </a:rPr>
              <a:t>. Denna process kan användas både som sista steg i ytbehandlingen och som ett av stegen före pulverlackering. </a:t>
            </a:r>
          </a:p>
          <a:p>
            <a:pPr algn="l">
              <a:lnSpc>
                <a:spcPts val="3079"/>
              </a:lnSpc>
            </a:pPr>
            <a:endParaRPr lang="en-GB" sz="2300" dirty="0">
              <a:solidFill>
                <a:srgbClr val="121212"/>
              </a:solidFill>
              <a:latin typeface="Plus Jakarta Sans 1"/>
            </a:endParaRPr>
          </a:p>
          <a:p>
            <a:pPr algn="l">
              <a:lnSpc>
                <a:spcPts val="3079"/>
              </a:lnSpc>
            </a:pPr>
            <a:r>
              <a:rPr lang="sv-SE" sz="2300" dirty="0">
                <a:solidFill>
                  <a:srgbClr val="9D5E39"/>
                </a:solidFill>
                <a:latin typeface="Plus Jakarta Sans 2"/>
              </a:rPr>
              <a:t>Processen sker ”på plats”</a:t>
            </a:r>
            <a:r>
              <a:rPr lang="sv-SE" sz="2300" dirty="0">
                <a:solidFill>
                  <a:srgbClr val="121212"/>
                </a:solidFill>
                <a:latin typeface="Plus Jakarta Sans 1"/>
              </a:rPr>
              <a:t> i ett av de minsta </a:t>
            </a:r>
            <a:r>
              <a:rPr lang="sv-SE" sz="2300" dirty="0">
                <a:solidFill>
                  <a:srgbClr val="9D5E39"/>
                </a:solidFill>
                <a:latin typeface="Plus Jakarta Sans 2"/>
              </a:rPr>
              <a:t>bad för varmförzinkning</a:t>
            </a:r>
            <a:r>
              <a:rPr lang="sv-SE" sz="2300" dirty="0">
                <a:solidFill>
                  <a:srgbClr val="121212"/>
                </a:solidFill>
                <a:latin typeface="Plus Jakarta Sans 1"/>
              </a:rPr>
              <a:t>, vilket gör att vi kan anpassa och kontrollera förhållandena noggrant för att uppnå högsta kvalitet på de förzinkade produkterna.</a:t>
            </a:r>
          </a:p>
          <a:p>
            <a:pPr algn="l">
              <a:lnSpc>
                <a:spcPts val="3079"/>
              </a:lnSpc>
            </a:pPr>
            <a:endParaRPr lang="en-GB" sz="2300" dirty="0">
              <a:solidFill>
                <a:srgbClr val="121212"/>
              </a:solidFill>
              <a:latin typeface="Plus Jakarta Sans 1"/>
            </a:endParaRPr>
          </a:p>
          <a:p>
            <a:pPr algn="l">
              <a:lnSpc>
                <a:spcPts val="3079"/>
              </a:lnSpc>
            </a:pPr>
            <a:r>
              <a:rPr lang="sv-SE" sz="2300" dirty="0">
                <a:solidFill>
                  <a:srgbClr val="121212"/>
                </a:solidFill>
                <a:latin typeface="Plus Jakarta Sans 1"/>
              </a:rPr>
              <a:t>Under de svåra förhållanden som råder vid Nordsjöns (Atlantens) kust kan varmförzinkade armaturer hålla i över 20 år utan synliga tecken på rost.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777</Words>
  <Application>Microsoft Office PowerPoint</Application>
  <PresentationFormat>Niestandardowy</PresentationFormat>
  <Paragraphs>99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1" baseType="lpstr">
      <vt:lpstr>Wingdings</vt:lpstr>
      <vt:lpstr>Plus Jakarta Sans 3</vt:lpstr>
      <vt:lpstr>Calibri</vt:lpstr>
      <vt:lpstr>Arial</vt:lpstr>
      <vt:lpstr>Plus Jakarta Sans 1</vt:lpstr>
      <vt:lpstr>Plus Jakarta Sans 2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Kopia norlys prezentacja</dc:title>
  <dc:creator>Marcin</dc:creator>
  <cp:lastModifiedBy>LANGEASE</cp:lastModifiedBy>
  <cp:revision>35</cp:revision>
  <dcterms:created xsi:type="dcterms:W3CDTF">2006-08-16T00:00:00Z</dcterms:created>
  <dcterms:modified xsi:type="dcterms:W3CDTF">2025-10-29T12:16:08Z</dcterms:modified>
  <dc:identifier>DAFscqo405I</dc:identifier>
</cp:coreProperties>
</file>