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0" r:id="rId2"/>
    <p:sldId id="269" r:id="rId3"/>
    <p:sldId id="260" r:id="rId4"/>
    <p:sldId id="270" r:id="rId5"/>
    <p:sldId id="271" r:id="rId6"/>
    <p:sldId id="272" r:id="rId7"/>
    <p:sldId id="286" r:id="rId8"/>
    <p:sldId id="267" r:id="rId9"/>
    <p:sldId id="273" r:id="rId10"/>
    <p:sldId id="291" r:id="rId11"/>
    <p:sldId id="275" r:id="rId12"/>
    <p:sldId id="276" r:id="rId13"/>
    <p:sldId id="287" r:id="rId14"/>
    <p:sldId id="268" r:id="rId15"/>
  </p:sldIdLst>
  <p:sldSz cx="18288000" cy="10287000"/>
  <p:notesSz cx="6858000" cy="9144000"/>
  <p:embeddedFontLst>
    <p:embeddedFont>
      <p:font typeface="Plus Jakarta Sans 1" panose="020B0604020202020204" charset="-18"/>
      <p:regular r:id="rId16"/>
      <p:bold r:id="rId17"/>
    </p:embeddedFont>
    <p:embeddedFont>
      <p:font typeface="Plus Jakarta Sans 2" panose="020B0604020202020204" charset="-18"/>
      <p:regular r:id="rId18"/>
      <p:bold r:id="rId19"/>
    </p:embeddedFont>
    <p:embeddedFont>
      <p:font typeface="Plus Jakarta Sans 3" panose="020B0604020202020204" charset="-18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4" autoAdjust="0"/>
  </p:normalViewPr>
  <p:slideViewPr>
    <p:cSldViewPr>
      <p:cViewPr varScale="1">
        <p:scale>
          <a:sx n="44" d="100"/>
          <a:sy n="44" d="100"/>
        </p:scale>
        <p:origin x="4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Paczuska" userId="66a10cd602b6de78" providerId="LiveId" clId="{38B5E917-3F93-4ED3-8CB1-DA8A6FE51398}"/>
    <pc:docChg chg="modSld">
      <pc:chgData name="Anna Paczuska" userId="66a10cd602b6de78" providerId="LiveId" clId="{38B5E917-3F93-4ED3-8CB1-DA8A6FE51398}" dt="2025-10-29T12:13:56.681" v="0" actId="14100"/>
      <pc:docMkLst>
        <pc:docMk/>
      </pc:docMkLst>
      <pc:sldChg chg="modSp mod">
        <pc:chgData name="Anna Paczuska" userId="66a10cd602b6de78" providerId="LiveId" clId="{38B5E917-3F93-4ED3-8CB1-DA8A6FE51398}" dt="2025-10-29T12:13:56.681" v="0" actId="14100"/>
        <pc:sldMkLst>
          <pc:docMk/>
          <pc:sldMk cId="0" sldId="268"/>
        </pc:sldMkLst>
        <pc:spChg chg="mod">
          <ac:chgData name="Anna Paczuska" userId="66a10cd602b6de78" providerId="LiveId" clId="{38B5E917-3F93-4ED3-8CB1-DA8A6FE51398}" dt="2025-10-29T12:13:56.681" v="0" actId="14100"/>
          <ac:spMkLst>
            <pc:docMk/>
            <pc:sldMk cId="0" sldId="268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>
            <a:extLst>
              <a:ext uri="{FF2B5EF4-FFF2-40B4-BE49-F238E27FC236}">
                <a16:creationId xmlns:a16="http://schemas.microsoft.com/office/drawing/2014/main" id="{05022D40-89E8-D8AD-CBE6-5A8E606C85B1}"/>
              </a:ext>
            </a:extLst>
          </p:cNvPr>
          <p:cNvGrpSpPr/>
          <p:nvPr/>
        </p:nvGrpSpPr>
        <p:grpSpPr>
          <a:xfrm>
            <a:off x="-27992" y="8552"/>
            <a:ext cx="18620791" cy="10849948"/>
            <a:chOff x="-7372" y="-148266"/>
            <a:chExt cx="2130860" cy="2857599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3F6A83A-0C88-03A0-0DDD-6AF9BFAAA1DD}"/>
                </a:ext>
              </a:extLst>
            </p:cNvPr>
            <p:cNvSpPr/>
            <p:nvPr/>
          </p:nvSpPr>
          <p:spPr>
            <a:xfrm>
              <a:off x="-7372" y="-148266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0625433C-631E-097E-F934-1A9B149E75AB}"/>
                </a:ext>
              </a:extLst>
            </p:cNvPr>
            <p:cNvSpPr txBox="1"/>
            <p:nvPr/>
          </p:nvSpPr>
          <p:spPr>
            <a:xfrm>
              <a:off x="0" y="-57150"/>
              <a:ext cx="212348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06971" y="6777473"/>
            <a:ext cx="6617829" cy="907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sv-SE" sz="3099">
                <a:latin typeface="Plus Jakarta Sans 1"/>
              </a:rPr>
              <a:t>’COASTAL ZONE’-produkter</a:t>
            </a:r>
          </a:p>
          <a:p>
            <a:r>
              <a:rPr lang="sv-SE" sz="2800">
                <a:latin typeface="Plus Jakarta Sans 1"/>
              </a:rPr>
              <a:t>/varmörzinkningsteknik/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1EAF7-AD62-29B5-9DAB-B33544141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1" t="6710" r="39848" b="63388"/>
          <a:stretch/>
        </p:blipFill>
        <p:spPr>
          <a:xfrm>
            <a:off x="9525000" y="-96955"/>
            <a:ext cx="7288200" cy="1037748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EBD23D9-E278-6250-3AC1-4220D7F22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6667500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00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8670925"/>
            <a:ext cx="1332907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sv-SE" sz="2600">
                <a:solidFill>
                  <a:srgbClr val="121212"/>
                </a:solidFill>
                <a:latin typeface="Plus Jakarta Sans 3"/>
              </a:rPr>
              <a:t>Namsos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3C5254-9C59-5B34-80A5-A40EACABF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r="29224"/>
          <a:stretch/>
        </p:blipFill>
        <p:spPr>
          <a:xfrm>
            <a:off x="1032213" y="1181100"/>
            <a:ext cx="7884000" cy="6866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C79A2B-5A59-EF08-C5A8-FBA86635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r="28086"/>
          <a:stretch/>
        </p:blipFill>
        <p:spPr>
          <a:xfrm>
            <a:off x="9372600" y="1172892"/>
            <a:ext cx="7890230" cy="687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99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9353656" y="8670925"/>
            <a:ext cx="160096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sv-SE" sz="2600">
                <a:solidFill>
                  <a:srgbClr val="121212"/>
                </a:solidFill>
                <a:latin typeface="Plus Jakarta Sans 3"/>
              </a:rPr>
              <a:t>Mandal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670925"/>
            <a:ext cx="133290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sv-SE" sz="2600">
                <a:solidFill>
                  <a:srgbClr val="121212"/>
                </a:solidFill>
                <a:latin typeface="Plus Jakarta Sans 3"/>
              </a:rPr>
              <a:t>Arvika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9353656" y="8670925"/>
            <a:ext cx="1772797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sv-SE" sz="2600">
                <a:solidFill>
                  <a:srgbClr val="121212"/>
                </a:solidFill>
                <a:latin typeface="Plus Jakarta Sans 3"/>
              </a:rPr>
              <a:t>Halmstad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670925"/>
            <a:ext cx="109234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sv-SE" sz="2600">
                <a:solidFill>
                  <a:srgbClr val="121212"/>
                </a:solidFill>
                <a:latin typeface="Plus Jakarta Sans 3"/>
              </a:rPr>
              <a:t>Lund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DC21F382-4BC7-7B1D-E2F8-EBA37CAABBE9}"/>
              </a:ext>
            </a:extLst>
          </p:cNvPr>
          <p:cNvSpPr/>
          <p:nvPr/>
        </p:nvSpPr>
        <p:spPr>
          <a:xfrm>
            <a:off x="9353656" y="1205541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98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20075" y="4416710"/>
            <a:ext cx="4847850" cy="124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7"/>
              </a:lnSpc>
            </a:pPr>
            <a:r>
              <a:rPr lang="sv-SE" sz="7683">
                <a:solidFill>
                  <a:srgbClr val="000000"/>
                </a:solidFill>
                <a:latin typeface="Plus Jakarta Sans 2"/>
              </a:rPr>
              <a:t>Tack</a:t>
            </a:r>
          </a:p>
        </p:txBody>
      </p:sp>
      <p:sp>
        <p:nvSpPr>
          <p:cNvPr id="3" name="Freeform 3"/>
          <p:cNvSpPr/>
          <p:nvPr/>
        </p:nvSpPr>
        <p:spPr>
          <a:xfrm>
            <a:off x="8239575" y="5098597"/>
            <a:ext cx="10048425" cy="5188403"/>
          </a:xfrm>
          <a:custGeom>
            <a:avLst/>
            <a:gdLst/>
            <a:ahLst/>
            <a:cxnLst/>
            <a:rect l="l" t="t" r="r" b="b"/>
            <a:pathLst>
              <a:path w="10048425" h="5188403">
                <a:moveTo>
                  <a:pt x="0" y="0"/>
                </a:moveTo>
                <a:lnTo>
                  <a:pt x="10048425" y="0"/>
                </a:lnTo>
                <a:lnTo>
                  <a:pt x="10048425" y="5188403"/>
                </a:lnTo>
                <a:lnTo>
                  <a:pt x="0" y="51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186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9575" y="5098597"/>
            <a:ext cx="10048425" cy="5188403"/>
          </a:xfrm>
          <a:custGeom>
            <a:avLst/>
            <a:gdLst/>
            <a:ahLst/>
            <a:cxnLst/>
            <a:rect l="l" t="t" r="r" b="b"/>
            <a:pathLst>
              <a:path w="10048425" h="5188403">
                <a:moveTo>
                  <a:pt x="0" y="0"/>
                </a:moveTo>
                <a:lnTo>
                  <a:pt x="10048425" y="0"/>
                </a:lnTo>
                <a:lnTo>
                  <a:pt x="10048425" y="5188403"/>
                </a:lnTo>
                <a:lnTo>
                  <a:pt x="0" y="51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123825"/>
            <a:ext cx="5484205" cy="1741018"/>
          </a:xfrm>
          <a:custGeom>
            <a:avLst/>
            <a:gdLst/>
            <a:ahLst/>
            <a:cxnLst/>
            <a:rect l="l" t="t" r="r" b="b"/>
            <a:pathLst>
              <a:path w="5484205" h="1741018">
                <a:moveTo>
                  <a:pt x="0" y="0"/>
                </a:moveTo>
                <a:lnTo>
                  <a:pt x="5484205" y="0"/>
                </a:lnTo>
                <a:lnTo>
                  <a:pt x="5484205" y="1741018"/>
                </a:lnTo>
                <a:lnTo>
                  <a:pt x="0" y="174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37605" y="6164675"/>
            <a:ext cx="5484205" cy="1605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59"/>
              </a:lnSpc>
            </a:pPr>
            <a:r>
              <a:rPr lang="sv-SE" sz="9899" dirty="0">
                <a:solidFill>
                  <a:srgbClr val="FFFFFF"/>
                </a:solidFill>
                <a:latin typeface="Plus Jakarta Sans 2"/>
              </a:rPr>
              <a:t>Kontakt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3596" y="8500116"/>
            <a:ext cx="3997028" cy="1508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sv-SE" sz="1700" dirty="0" err="1">
                <a:solidFill>
                  <a:srgbClr val="FFFFFF"/>
                </a:solidFill>
                <a:latin typeface="Plus Jakarta Sans 3"/>
              </a:rPr>
              <a:t>Norlys</a:t>
            </a:r>
            <a:r>
              <a:rPr lang="sv-SE" sz="1700" dirty="0">
                <a:solidFill>
                  <a:srgbClr val="FFFFFF"/>
                </a:solidFill>
                <a:latin typeface="Plus Jakarta Sans 3"/>
              </a:rPr>
              <a:t> AS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sv-SE" sz="1700" dirty="0">
                <a:solidFill>
                  <a:srgbClr val="FFFFFF"/>
                </a:solidFill>
                <a:latin typeface="Plus Jakarta Sans 3"/>
              </a:rPr>
              <a:t>Hovfaret 4B, NO-0275 Oslo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sv-SE" sz="1700" dirty="0">
                <a:solidFill>
                  <a:srgbClr val="FFFFFF"/>
                </a:solidFill>
                <a:latin typeface="Plus Jakarta Sans 3"/>
              </a:rPr>
              <a:t>P.B 1014 Hoff, NO-0218 Oslo – Norge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sv-SE" sz="1700" dirty="0">
                <a:solidFill>
                  <a:srgbClr val="FFFFFF"/>
                </a:solidFill>
                <a:latin typeface="Plus Jakarta Sans 3"/>
              </a:rPr>
              <a:t>info@norlys.com   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endParaRPr lang="en-US" sz="1700" dirty="0">
              <a:solidFill>
                <a:srgbClr val="FFFFFF"/>
              </a:solidFill>
              <a:latin typeface="Plus Jakarta Sans 3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7991" y="8552"/>
            <a:ext cx="8090608" cy="10849948"/>
            <a:chOff x="-7372" y="-148266"/>
            <a:chExt cx="2130860" cy="2857599"/>
          </a:xfrm>
        </p:grpSpPr>
        <p:sp>
          <p:nvSpPr>
            <p:cNvPr id="4" name="Freeform 4"/>
            <p:cNvSpPr/>
            <p:nvPr/>
          </p:nvSpPr>
          <p:spPr>
            <a:xfrm>
              <a:off x="-7372" y="-148266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12348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971550"/>
            <a:ext cx="6286500" cy="8045153"/>
            <a:chOff x="0" y="-76200"/>
            <a:chExt cx="8382001" cy="10726877"/>
          </a:xfrm>
        </p:grpSpPr>
        <p:sp>
          <p:nvSpPr>
            <p:cNvPr id="8" name="TextBox 8"/>
            <p:cNvSpPr txBox="1"/>
            <p:nvPr/>
          </p:nvSpPr>
          <p:spPr>
            <a:xfrm>
              <a:off x="1675" y="-76200"/>
              <a:ext cx="7677821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sv-SE" sz="3600">
                  <a:solidFill>
                    <a:srgbClr val="9D5E39"/>
                  </a:solidFill>
                  <a:latin typeface="Plus Jakarta Sans 2"/>
                </a:rPr>
                <a:t>COASTAL  ZONE</a:t>
              </a:r>
            </a:p>
            <a:p>
              <a:pPr algn="l"/>
              <a:r>
                <a:rPr lang="sv-SE" sz="2400">
                  <a:solidFill>
                    <a:srgbClr val="9D5E39"/>
                  </a:solidFill>
                  <a:latin typeface="Plus Jakarta Sans 2"/>
                </a:rPr>
                <a:t>/kustzonen/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65705"/>
              <a:ext cx="8382001" cy="90849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sv-SE" sz="2400" cap="small">
                  <a:latin typeface="Plus Jakarta Sans 1"/>
                </a:rPr>
                <a:t>Norlys </a:t>
              </a:r>
              <a:r>
                <a:rPr lang="sv-SE" sz="2400">
                  <a:latin typeface="Plus Jakarta Sans 1"/>
                </a:rPr>
                <a:t>erbjuder ett brett utbud av produkter som är perfekta för användning i </a:t>
              </a:r>
              <a:r>
                <a:rPr lang="sv-SE" sz="2400">
                  <a:solidFill>
                    <a:srgbClr val="9D5E39"/>
                  </a:solidFill>
                  <a:latin typeface="Plus Jakarta Sans 2"/>
                </a:rPr>
                <a:t>kustzonen</a:t>
              </a:r>
              <a:r>
                <a:rPr lang="sv-SE" sz="2400">
                  <a:solidFill>
                    <a:srgbClr val="121212"/>
                  </a:solidFill>
                  <a:latin typeface="Plus Jakarta Sans 1"/>
                </a:rPr>
                <a:t> tack vare sin exceptionella korrosionsbeständighet.</a:t>
              </a:r>
            </a:p>
            <a:p>
              <a:pPr>
                <a:lnSpc>
                  <a:spcPts val="3000"/>
                </a:lnSpc>
              </a:pPr>
              <a:endParaRPr lang="en-GB" sz="2400" dirty="0">
                <a:solidFill>
                  <a:srgbClr val="121212"/>
                </a:solidFill>
                <a:latin typeface="Plus Jakarta Sans 1"/>
              </a:endParaRPr>
            </a:p>
            <a:p>
              <a:pPr>
                <a:lnSpc>
                  <a:spcPts val="3000"/>
                </a:lnSpc>
              </a:pPr>
              <a:r>
                <a:rPr lang="sv-SE" sz="2400">
                  <a:solidFill>
                    <a:srgbClr val="121212"/>
                  </a:solidFill>
                  <a:latin typeface="Plus Jakarta Sans 1"/>
                </a:rPr>
                <a:t>Av egen erfarenhet vet vi </a:t>
              </a:r>
            </a:p>
            <a:p>
              <a:pPr>
                <a:lnSpc>
                  <a:spcPts val="3000"/>
                </a:lnSpc>
              </a:pPr>
              <a:r>
                <a:rPr lang="sv-SE" sz="2400">
                  <a:solidFill>
                    <a:srgbClr val="121212"/>
                  </a:solidFill>
                  <a:latin typeface="Plus Jakarta Sans 1"/>
                </a:rPr>
                <a:t>att under de svåra förhållanden som råder vid Nordsjöns (Atlantens) kust kan </a:t>
              </a:r>
              <a:r>
                <a:rPr lang="sv-SE" sz="2400">
                  <a:solidFill>
                    <a:srgbClr val="9D5E39"/>
                  </a:solidFill>
                  <a:latin typeface="Plus Jakarta Sans 2"/>
                </a:rPr>
                <a:t>varmförzinkade armaturer hålla i årtionden utan synliga tecken på rost</a:t>
              </a:r>
              <a:r>
                <a:rPr lang="sv-SE" sz="2400">
                  <a:solidFill>
                    <a:srgbClr val="121212"/>
                  </a:solidFill>
                  <a:latin typeface="Plus Jakarta Sans 1"/>
                </a:rPr>
                <a:t>.</a:t>
              </a:r>
            </a:p>
            <a:p>
              <a:pPr algn="l">
                <a:lnSpc>
                  <a:spcPts val="3000"/>
                </a:lnSpc>
              </a:pPr>
              <a:endParaRPr lang="en-GB" sz="2400" dirty="0">
                <a:solidFill>
                  <a:srgbClr val="121212"/>
                </a:solidFill>
                <a:latin typeface="Plus Jakarta Sans 1"/>
              </a:endParaRPr>
            </a:p>
            <a:p>
              <a:pPr>
                <a:lnSpc>
                  <a:spcPts val="3499"/>
                </a:lnSpc>
              </a:pPr>
              <a:r>
                <a:rPr lang="sv-SE" sz="2400">
                  <a:solidFill>
                    <a:srgbClr val="121212"/>
                  </a:solidFill>
                  <a:latin typeface="Plus Jakarta Sans 1"/>
                </a:rPr>
                <a:t>Därför är vi helt övertygade om att vi hjälper våra kunder att fatta rätt beslut genom att ge </a:t>
              </a:r>
              <a:r>
                <a:rPr lang="sv-SE" sz="2400">
                  <a:solidFill>
                    <a:srgbClr val="9D5E39"/>
                  </a:solidFill>
                  <a:latin typeface="Plus Jakarta Sans 2"/>
                </a:rPr>
                <a:t>25 års garanti</a:t>
              </a:r>
              <a:r>
                <a:rPr lang="sv-SE" sz="2400">
                  <a:solidFill>
                    <a:srgbClr val="121212"/>
                  </a:solidFill>
                  <a:latin typeface="Plus Jakarta Sans 1"/>
                </a:rPr>
                <a:t> på korrosionsfrihet för våra armaturer.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AB63972-C548-A6BC-7120-8B77BCA58C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6199" r="264" b="9337"/>
          <a:stretch/>
        </p:blipFill>
        <p:spPr>
          <a:xfrm>
            <a:off x="8235600" y="161860"/>
            <a:ext cx="9900000" cy="9963279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7E2F47EB-F829-E47E-9D6F-8E5AC5A9285E}"/>
              </a:ext>
            </a:extLst>
          </p:cNvPr>
          <p:cNvSpPr/>
          <p:nvPr/>
        </p:nvSpPr>
        <p:spPr>
          <a:xfrm>
            <a:off x="16656624" y="91015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211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12348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800100"/>
            <a:ext cx="6194928" cy="56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sv-SE" sz="3200">
                <a:solidFill>
                  <a:srgbClr val="9D5E39"/>
                </a:solidFill>
                <a:latin typeface="Plus Jakarta Sans 2"/>
              </a:rPr>
              <a:t>STÅL – varför använder vi det?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790700"/>
            <a:ext cx="6194928" cy="8390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sv-SE" sz="2400">
                <a:solidFill>
                  <a:srgbClr val="121212"/>
                </a:solidFill>
                <a:latin typeface="Plus Jakarta Sans 1"/>
              </a:rPr>
              <a:t>Det finns en månghundraårig tradition av tillverkning och användning av stål som är ett extremt hållbart och samtidigt formbart material. Välkänd teknik och metoder för att </a:t>
            </a:r>
            <a:r>
              <a:rPr lang="sv-SE" sz="2400">
                <a:solidFill>
                  <a:srgbClr val="9D5E39"/>
                </a:solidFill>
                <a:latin typeface="Plus Jakarta Sans 2"/>
              </a:rPr>
              <a:t>skydda stålytor mot korrosion</a:t>
            </a:r>
            <a:r>
              <a:rPr lang="sv-SE" sz="2400"/>
              <a:t>.</a:t>
            </a:r>
            <a:r>
              <a:rPr lang="sv-SE" sz="2400">
                <a:solidFill>
                  <a:srgbClr val="121212"/>
                </a:solidFill>
                <a:latin typeface="Plus Jakarta Sans 1"/>
              </a:rPr>
              <a:t> </a:t>
            </a:r>
          </a:p>
          <a:p>
            <a:pPr algn="l">
              <a:lnSpc>
                <a:spcPts val="3000"/>
              </a:lnSpc>
            </a:pPr>
            <a:endParaRPr lang="pl-PL" sz="2400" cap="small" dirty="0">
              <a:solidFill>
                <a:srgbClr val="121212"/>
              </a:solidFill>
              <a:latin typeface="Plus Jakarta Sans 1"/>
            </a:endParaRPr>
          </a:p>
          <a:p>
            <a:pPr algn="l">
              <a:lnSpc>
                <a:spcPts val="3000"/>
              </a:lnSpc>
            </a:pPr>
            <a:r>
              <a:rPr lang="sv-SE" sz="2400" cap="small">
                <a:solidFill>
                  <a:srgbClr val="121212"/>
                </a:solidFill>
                <a:latin typeface="Plus Jakarta Sans 1"/>
              </a:rPr>
              <a:t>I sina tillverkningsprocesser.använder Norlys </a:t>
            </a:r>
            <a:r>
              <a:rPr lang="sv-SE" sz="2400">
                <a:solidFill>
                  <a:srgbClr val="9D5E39"/>
                </a:solidFill>
                <a:latin typeface="Plus Jakarta Sans 2"/>
              </a:rPr>
              <a:t>stålplåt, rör och profiler från Europa</a:t>
            </a:r>
            <a:r>
              <a:rPr lang="sv-SE" sz="2400">
                <a:solidFill>
                  <a:srgbClr val="121212"/>
                </a:solidFill>
                <a:latin typeface="Plus Jakarta Sans 1"/>
              </a:rPr>
              <a:t>.</a:t>
            </a:r>
          </a:p>
          <a:p>
            <a:pPr algn="l">
              <a:lnSpc>
                <a:spcPts val="3000"/>
              </a:lnSpc>
            </a:pPr>
            <a:endParaRPr lang="en-GB" sz="2400" dirty="0">
              <a:solidFill>
                <a:srgbClr val="121212"/>
              </a:solidFill>
              <a:latin typeface="Plus Jakarta Sans 1"/>
            </a:endParaRPr>
          </a:p>
          <a:p>
            <a:pPr>
              <a:lnSpc>
                <a:spcPts val="3000"/>
              </a:lnSpc>
            </a:pPr>
            <a:r>
              <a:rPr lang="sv-SE" sz="2400">
                <a:solidFill>
                  <a:srgbClr val="121212"/>
                </a:solidFill>
                <a:latin typeface="Plus Jakarta Sans 1"/>
              </a:rPr>
              <a:t>För att säkerställa långvarigt korrosionsskydd genomför </a:t>
            </a:r>
            <a:r>
              <a:rPr lang="sv-SE" sz="2400" cap="small">
                <a:solidFill>
                  <a:srgbClr val="121212"/>
                </a:solidFill>
                <a:latin typeface="Plus Jakarta Sans 1"/>
              </a:rPr>
              <a:t>Norlys</a:t>
            </a:r>
            <a:r>
              <a:rPr lang="sv-SE" sz="2400">
                <a:solidFill>
                  <a:srgbClr val="121212"/>
                </a:solidFill>
                <a:latin typeface="Plus Jakarta Sans 1"/>
              </a:rPr>
              <a:t> en </a:t>
            </a:r>
            <a:r>
              <a:rPr lang="sv-SE" sz="2400">
                <a:solidFill>
                  <a:srgbClr val="9D5E39"/>
                </a:solidFill>
                <a:latin typeface="Plus Jakarta Sans 2"/>
              </a:rPr>
              <a:t>flerstegsprocess med fysisk och kemisk ytbehandling</a:t>
            </a:r>
            <a:r>
              <a:rPr lang="sv-SE" sz="2400">
                <a:solidFill>
                  <a:srgbClr val="121212"/>
                </a:solidFill>
                <a:latin typeface="Plus Jakarta Sans 1"/>
              </a:rPr>
              <a:t> varpå ytan målas till önskad färg.</a:t>
            </a:r>
          </a:p>
          <a:p>
            <a:pPr algn="l">
              <a:lnSpc>
                <a:spcPts val="3000"/>
              </a:lnSpc>
            </a:pPr>
            <a:endParaRPr lang="en-GB" sz="2400" dirty="0">
              <a:solidFill>
                <a:srgbClr val="121212"/>
              </a:solidFill>
              <a:latin typeface="Plus Jakarta Sans 1"/>
            </a:endParaRPr>
          </a:p>
          <a:p>
            <a:pPr>
              <a:lnSpc>
                <a:spcPts val="3000"/>
              </a:lnSpc>
            </a:pPr>
            <a:r>
              <a:rPr lang="sv-SE" sz="2400">
                <a:solidFill>
                  <a:srgbClr val="121212"/>
                </a:solidFill>
                <a:latin typeface="Plus Jakarta Sans 1"/>
              </a:rPr>
              <a:t>För vissa stålkomponenter använder Norlys en annan, lika effektiv ytbehandlingsmetod – </a:t>
            </a:r>
            <a:r>
              <a:rPr lang="sv-SE" sz="2400">
                <a:solidFill>
                  <a:srgbClr val="9D5E39"/>
                </a:solidFill>
                <a:latin typeface="Plus Jakarta Sans 2"/>
              </a:rPr>
              <a:t>vamförzinkning</a:t>
            </a:r>
            <a:r>
              <a:rPr lang="sv-SE" sz="2400">
                <a:solidFill>
                  <a:srgbClr val="121212"/>
                </a:solidFill>
                <a:latin typeface="Plus Jakarta Sans 1"/>
              </a:rPr>
              <a:t>.</a:t>
            </a: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121212"/>
              </a:solidFill>
              <a:latin typeface="Plus Jakarta Sans 1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3BB12D-7F3B-7830-606E-24EFCD10E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49816" y="190500"/>
            <a:ext cx="9885784" cy="478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31982-B605-E840-C9F2-11BF51695D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816" y="5143500"/>
            <a:ext cx="4790732" cy="4901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36804F-1273-7233-FDC2-5F116C409F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7747" y="5143500"/>
            <a:ext cx="4907853" cy="49011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0974"/>
            <a:ext cx="8133990" cy="11010901"/>
            <a:chOff x="0" y="-190657"/>
            <a:chExt cx="2142286" cy="2899990"/>
          </a:xfrm>
        </p:grpSpPr>
        <p:sp>
          <p:nvSpPr>
            <p:cNvPr id="3" name="Freeform 3"/>
            <p:cNvSpPr/>
            <p:nvPr/>
          </p:nvSpPr>
          <p:spPr>
            <a:xfrm>
              <a:off x="18798" y="-190657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12348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E171DF-5F7C-E764-97B0-7526A98CC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5" r="5612"/>
          <a:stretch/>
        </p:blipFill>
        <p:spPr>
          <a:xfrm>
            <a:off x="13289668" y="142436"/>
            <a:ext cx="4860000" cy="9963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902381-F0FF-428B-7E43-243443709D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29419"/>
          <a:stretch/>
        </p:blipFill>
        <p:spPr>
          <a:xfrm>
            <a:off x="8274536" y="156504"/>
            <a:ext cx="4860000" cy="9963279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B8F86A6B-832C-AAE1-F4B5-2FF7D8D88711}"/>
              </a:ext>
            </a:extLst>
          </p:cNvPr>
          <p:cNvSpPr txBox="1"/>
          <p:nvPr/>
        </p:nvSpPr>
        <p:spPr>
          <a:xfrm>
            <a:off x="1027600" y="952500"/>
            <a:ext cx="6287600" cy="56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sv-SE" sz="3200">
                <a:solidFill>
                  <a:srgbClr val="9D5E39"/>
                </a:solidFill>
                <a:latin typeface="Plus Jakarta Sans 2"/>
              </a:rPr>
              <a:t>VARMFÖRZINKAT STÅL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4F6F110-B6BA-769A-B19C-7780B223B4C1}"/>
              </a:ext>
            </a:extLst>
          </p:cNvPr>
          <p:cNvSpPr txBox="1"/>
          <p:nvPr/>
        </p:nvSpPr>
        <p:spPr>
          <a:xfrm>
            <a:off x="1027600" y="2019300"/>
            <a:ext cx="6440000" cy="8211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sv-SE" sz="2400">
                <a:solidFill>
                  <a:srgbClr val="121212"/>
                </a:solidFill>
                <a:latin typeface="Plus Jakarta Sans 1"/>
              </a:rPr>
              <a:t>Ett av de bästa sätten att säkerställa långvarigt korrosionsskydd stålkomponenter är tillämpning av </a:t>
            </a:r>
            <a:r>
              <a:rPr lang="sv-SE" sz="2400">
                <a:solidFill>
                  <a:srgbClr val="9D5E39"/>
                </a:solidFill>
                <a:latin typeface="Plus Jakarta Sans 2"/>
              </a:rPr>
              <a:t>varmförzinkning</a:t>
            </a:r>
            <a:r>
              <a:rPr lang="sv-SE" sz="2400">
                <a:solidFill>
                  <a:srgbClr val="121212"/>
                </a:solidFill>
                <a:latin typeface="Plus Jakarta Sans 1"/>
              </a:rPr>
              <a:t>. Denna process kan användas både som sista steg i ytbehandlingen och </a:t>
            </a:r>
          </a:p>
          <a:p>
            <a:pPr>
              <a:lnSpc>
                <a:spcPts val="3000"/>
              </a:lnSpc>
            </a:pPr>
            <a:r>
              <a:rPr lang="sv-SE" sz="2400">
                <a:solidFill>
                  <a:srgbClr val="121212"/>
                </a:solidFill>
                <a:latin typeface="Plus Jakarta Sans 1"/>
              </a:rPr>
              <a:t>som ett av stegen före den slutliga pulverlackeringen. </a:t>
            </a:r>
          </a:p>
          <a:p>
            <a:pPr algn="l">
              <a:lnSpc>
                <a:spcPts val="3079"/>
              </a:lnSpc>
            </a:pPr>
            <a:endParaRPr lang="en-GB" sz="2400" dirty="0">
              <a:solidFill>
                <a:srgbClr val="121212"/>
              </a:solidFill>
              <a:latin typeface="Plus Jakarta Sans 1"/>
            </a:endParaRPr>
          </a:p>
          <a:p>
            <a:pPr>
              <a:lnSpc>
                <a:spcPts val="3079"/>
              </a:lnSpc>
            </a:pPr>
            <a:r>
              <a:rPr lang="sv-SE" sz="2400">
                <a:solidFill>
                  <a:srgbClr val="9D5E39"/>
                </a:solidFill>
                <a:latin typeface="Plus Jakarta Sans 2"/>
              </a:rPr>
              <a:t>Processen utförs ”på plats”</a:t>
            </a:r>
            <a:r>
              <a:rPr lang="sv-SE" sz="2400">
                <a:solidFill>
                  <a:srgbClr val="121212"/>
                </a:solidFill>
                <a:latin typeface="Plus Jakarta Sans 1"/>
              </a:rPr>
              <a:t> i ett av de minsta </a:t>
            </a:r>
            <a:r>
              <a:rPr lang="sv-SE" sz="2400">
                <a:solidFill>
                  <a:srgbClr val="9D5E39"/>
                </a:solidFill>
                <a:latin typeface="Plus Jakarta Sans 2"/>
              </a:rPr>
              <a:t>bad </a:t>
            </a:r>
          </a:p>
          <a:p>
            <a:pPr>
              <a:lnSpc>
                <a:spcPts val="3079"/>
              </a:lnSpc>
            </a:pPr>
            <a:r>
              <a:rPr lang="sv-SE" sz="2400">
                <a:solidFill>
                  <a:srgbClr val="9D5E39"/>
                </a:solidFill>
                <a:latin typeface="Plus Jakarta Sans 2"/>
              </a:rPr>
              <a:t>för varmförzinkning med smält zink</a:t>
            </a:r>
            <a:r>
              <a:rPr lang="sv-SE" sz="2400">
                <a:solidFill>
                  <a:srgbClr val="121212"/>
                </a:solidFill>
                <a:latin typeface="Plus Jakarta Sans 1"/>
              </a:rPr>
              <a:t>, vilket gör att vi kan anpassa och kontrollera förhållandena noggrant för att uppnå högsta kvalitet på de förzinkade ytorna.</a:t>
            </a:r>
          </a:p>
          <a:p>
            <a:pPr>
              <a:lnSpc>
                <a:spcPts val="3079"/>
              </a:lnSpc>
            </a:pPr>
            <a:endParaRPr lang="pl-PL" sz="2400" dirty="0">
              <a:solidFill>
                <a:srgbClr val="121212"/>
              </a:solidFill>
              <a:latin typeface="Plus Jakarta Sans 1"/>
            </a:endParaRPr>
          </a:p>
          <a:p>
            <a:pPr>
              <a:lnSpc>
                <a:spcPts val="3079"/>
              </a:lnSpc>
            </a:pPr>
            <a:r>
              <a:rPr lang="sv-SE" sz="2400">
                <a:solidFill>
                  <a:srgbClr val="121212"/>
                </a:solidFill>
                <a:latin typeface="Plus Jakarta Sans 1"/>
              </a:rPr>
              <a:t>Förzinkningsprocessen har delats in i</a:t>
            </a:r>
            <a:r>
              <a:rPr lang="sv-SE" sz="2400">
                <a:solidFill>
                  <a:srgbClr val="9D5E39"/>
                </a:solidFill>
                <a:latin typeface="Plus Jakarta Sans 2"/>
              </a:rPr>
              <a:t> fyra huvudsakliga tekniska steg</a:t>
            </a:r>
            <a:r>
              <a:rPr lang="sv-SE" sz="2400">
                <a:solidFill>
                  <a:srgbClr val="121212"/>
                </a:solidFill>
                <a:latin typeface="Plus Jakarta Sans 1"/>
              </a:rPr>
              <a:t>, vart och ett med sin egen uppsättning parametrar som måste väljas och kontrolleras på rätt sätt.</a:t>
            </a:r>
          </a:p>
          <a:p>
            <a:pPr algn="l">
              <a:lnSpc>
                <a:spcPts val="3079"/>
              </a:lnSpc>
            </a:pPr>
            <a:endParaRPr lang="en-GB" sz="2400" dirty="0">
              <a:solidFill>
                <a:srgbClr val="121212"/>
              </a:solidFill>
              <a:latin typeface="Plus Jakarta Sans 1"/>
            </a:endParaRPr>
          </a:p>
        </p:txBody>
      </p:sp>
    </p:spTree>
    <p:extLst>
      <p:ext uri="{BB962C8B-B14F-4D97-AF65-F5344CB8AC3E}">
        <p14:creationId xmlns:p14="http://schemas.microsoft.com/office/powerpoint/2010/main" val="25019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0"/>
            <a:ext cx="8991600" cy="11010901"/>
            <a:chOff x="-75168" y="-190657"/>
            <a:chExt cx="2217454" cy="2899990"/>
          </a:xfrm>
        </p:grpSpPr>
        <p:sp>
          <p:nvSpPr>
            <p:cNvPr id="3" name="Freeform 3"/>
            <p:cNvSpPr/>
            <p:nvPr/>
          </p:nvSpPr>
          <p:spPr>
            <a:xfrm>
              <a:off x="-75168" y="-190657"/>
              <a:ext cx="2217454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12348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82200" y="571500"/>
            <a:ext cx="7696200" cy="10032960"/>
            <a:chOff x="-1468" y="-380934"/>
            <a:chExt cx="8011358" cy="11068506"/>
          </a:xfrm>
        </p:grpSpPr>
        <p:sp>
          <p:nvSpPr>
            <p:cNvPr id="9" name="TextBox 9"/>
            <p:cNvSpPr txBox="1"/>
            <p:nvPr/>
          </p:nvSpPr>
          <p:spPr>
            <a:xfrm>
              <a:off x="0" y="-380934"/>
              <a:ext cx="8009890" cy="13455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039"/>
                </a:lnSpc>
              </a:pPr>
              <a:r>
                <a:rPr lang="sv-SE" sz="3599" dirty="0">
                  <a:solidFill>
                    <a:srgbClr val="9D5E39"/>
                  </a:solidFill>
                  <a:latin typeface="Plus Jakarta Sans 2"/>
                </a:rPr>
                <a:t>VARMFÖRZINKNING</a:t>
              </a:r>
            </a:p>
            <a:p>
              <a:pPr algn="l">
                <a:lnSpc>
                  <a:spcPts val="5039"/>
                </a:lnSpc>
              </a:pPr>
              <a:r>
                <a:rPr lang="sv-SE" sz="3599" dirty="0">
                  <a:solidFill>
                    <a:srgbClr val="9D5E39"/>
                  </a:solidFill>
                  <a:latin typeface="Plus Jakarta Sans 2"/>
                </a:rPr>
                <a:t>förberedande steg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468" y="1384430"/>
              <a:ext cx="8009890" cy="9303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l">
                <a:lnSpc>
                  <a:spcPts val="3000"/>
                </a:lnSpc>
                <a:buFont typeface="Wingdings" pitchFamily="2" charset="2"/>
                <a:buChar char="§"/>
              </a:pPr>
              <a:r>
                <a:rPr lang="sv-SE" sz="2300" dirty="0">
                  <a:solidFill>
                    <a:srgbClr val="9D5E39"/>
                  </a:solidFill>
                  <a:latin typeface="Plus Jakarta Sans 2"/>
                </a:rPr>
                <a:t>Fysikalisk-kemisk rengöring av ytan</a:t>
              </a:r>
            </a:p>
            <a:p>
              <a:pPr algn="l">
                <a:lnSpc>
                  <a:spcPts val="3000"/>
                </a:lnSpc>
              </a:pPr>
              <a:r>
                <a:rPr lang="sv-SE" sz="2300" dirty="0">
                  <a:solidFill>
                    <a:srgbClr val="121212"/>
                  </a:solidFill>
                  <a:latin typeface="Plus Jakarta Sans 1"/>
                </a:rPr>
                <a:t>Detta utförs i ett bad med en lösning av ytaktiva ämnen, med noggrant kontrollerad sammansättning och temperatur. I detta steg avlägsnas skyddsoljor och föroreningar som uppkommit under tillverkningsprocessen helt </a:t>
              </a:r>
            </a:p>
            <a:p>
              <a:pPr algn="l">
                <a:lnSpc>
                  <a:spcPts val="3000"/>
                </a:lnSpc>
              </a:pPr>
              <a:r>
                <a:rPr lang="sv-SE" sz="2300" dirty="0">
                  <a:solidFill>
                    <a:srgbClr val="121212"/>
                  </a:solidFill>
                  <a:latin typeface="Plus Jakarta Sans 1"/>
                </a:rPr>
                <a:t>från stålytan.</a:t>
              </a:r>
            </a:p>
            <a:p>
              <a:pPr algn="l">
                <a:lnSpc>
                  <a:spcPts val="3000"/>
                </a:lnSpc>
              </a:pPr>
              <a:endParaRPr lang="en-GB" sz="2300" dirty="0">
                <a:solidFill>
                  <a:srgbClr val="9D5E39"/>
                </a:solidFill>
                <a:latin typeface="Plus Jakarta Sans 2"/>
              </a:endParaRPr>
            </a:p>
            <a:p>
              <a:pPr marL="342900" indent="-342900" algn="l">
                <a:lnSpc>
                  <a:spcPts val="3000"/>
                </a:lnSpc>
                <a:buFont typeface="Wingdings" pitchFamily="2" charset="2"/>
                <a:buChar char="§"/>
              </a:pPr>
              <a:r>
                <a:rPr lang="sv-SE" sz="2300" dirty="0">
                  <a:solidFill>
                    <a:srgbClr val="9D5E39"/>
                  </a:solidFill>
                  <a:latin typeface="Plus Jakarta Sans 2"/>
                </a:rPr>
                <a:t>Borttagning av rostspår och kemisk aktivering</a:t>
              </a:r>
            </a:p>
            <a:p>
              <a:pPr algn="l">
                <a:lnSpc>
                  <a:spcPts val="3000"/>
                </a:lnSpc>
              </a:pPr>
              <a:r>
                <a:rPr lang="sv-SE" sz="2300" dirty="0">
                  <a:solidFill>
                    <a:srgbClr val="121212"/>
                  </a:solidFill>
                  <a:latin typeface="Plus Jakarta Sans 1"/>
                </a:rPr>
                <a:t>För att ta bort alla rostspår från de bearbetade elementen använder vi ett saltsyrabad med en noggrant specificerad koncentration under en exakt anpassad tid.</a:t>
              </a:r>
            </a:p>
            <a:p>
              <a:pPr algn="l">
                <a:lnSpc>
                  <a:spcPts val="3000"/>
                </a:lnSpc>
              </a:pPr>
              <a:endParaRPr lang="pl-PL" sz="2300" dirty="0">
                <a:solidFill>
                  <a:srgbClr val="121212"/>
                </a:solidFill>
                <a:latin typeface="Plus Jakarta Sans 1"/>
              </a:endParaRPr>
            </a:p>
            <a:p>
              <a:pPr marL="342900" indent="-342900" algn="l">
                <a:lnSpc>
                  <a:spcPts val="3000"/>
                </a:lnSpc>
                <a:buFont typeface="Wingdings" pitchFamily="2" charset="2"/>
                <a:buChar char="§"/>
              </a:pPr>
              <a:r>
                <a:rPr lang="sv-SE" sz="2300" dirty="0">
                  <a:solidFill>
                    <a:srgbClr val="9D5E39"/>
                  </a:solidFill>
                  <a:latin typeface="Plus Jakarta Sans 2"/>
                </a:rPr>
                <a:t>Applicering av ”kemisk lim” på zink</a:t>
              </a:r>
            </a:p>
            <a:p>
              <a:pPr>
                <a:lnSpc>
                  <a:spcPts val="3000"/>
                </a:lnSpc>
              </a:pPr>
              <a:r>
                <a:rPr lang="sv-SE" sz="2300" dirty="0">
                  <a:solidFill>
                    <a:srgbClr val="121212"/>
                  </a:solidFill>
                  <a:latin typeface="Plus Jakarta Sans 1"/>
                </a:rPr>
                <a:t>Bokstavligen sekunder efter avslutningen av föregående steg måste det sista badet appliceras för att förhindra att mikroskopiska korrosionskorn bildas på stålytan. Detta steg är avgörande för att zinklagret, som appliceras i nästa steg, ska få perfekt vidhäftning.</a:t>
              </a:r>
            </a:p>
            <a:p>
              <a:pPr algn="l">
                <a:lnSpc>
                  <a:spcPts val="3000"/>
                </a:lnSpc>
              </a:pPr>
              <a:endParaRPr lang="pl-PL" sz="2400" dirty="0">
                <a:solidFill>
                  <a:srgbClr val="121212"/>
                </a:solidFill>
                <a:latin typeface="Plus Jakarta Sans 1"/>
              </a:endParaRPr>
            </a:p>
            <a:p>
              <a:pPr algn="l">
                <a:lnSpc>
                  <a:spcPts val="3000"/>
                </a:lnSpc>
              </a:pPr>
              <a:endParaRPr lang="en-GB" sz="2400" dirty="0">
                <a:solidFill>
                  <a:srgbClr val="9D5E39"/>
                </a:solidFill>
                <a:latin typeface="Plus Jakarta Sans 2"/>
              </a:endParaRPr>
            </a:p>
          </p:txBody>
        </p:sp>
      </p:grpSp>
      <p:pic>
        <p:nvPicPr>
          <p:cNvPr id="5" name="Hot_Galvanizing">
            <a:hlinkClick r:id="" action="ppaction://media"/>
            <a:extLst>
              <a:ext uri="{FF2B5EF4-FFF2-40B4-BE49-F238E27FC236}">
                <a16:creationId xmlns:a16="http://schemas.microsoft.com/office/drawing/2014/main" id="{E89DD8A7-A7FE-04DD-5D87-831CBED81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48166"/>
            <a:ext cx="8991600" cy="9990667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93E4D37C-E122-06BB-D031-29EC3F36D492}"/>
              </a:ext>
            </a:extLst>
          </p:cNvPr>
          <p:cNvSpPr/>
          <p:nvPr/>
        </p:nvSpPr>
        <p:spPr>
          <a:xfrm>
            <a:off x="0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14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8133990" cy="11010901"/>
            <a:chOff x="0" y="-190657"/>
            <a:chExt cx="2142286" cy="2899990"/>
          </a:xfrm>
        </p:grpSpPr>
        <p:sp>
          <p:nvSpPr>
            <p:cNvPr id="3" name="Freeform 3"/>
            <p:cNvSpPr/>
            <p:nvPr/>
          </p:nvSpPr>
          <p:spPr>
            <a:xfrm>
              <a:off x="18798" y="-190657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12348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2ABFB0C-C805-ECF6-FE73-5B87473617DD}"/>
              </a:ext>
            </a:extLst>
          </p:cNvPr>
          <p:cNvSpPr txBox="1"/>
          <p:nvPr/>
        </p:nvSpPr>
        <p:spPr>
          <a:xfrm>
            <a:off x="1027598" y="2171700"/>
            <a:ext cx="6135201" cy="4851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endParaRPr lang="en-GB" sz="2400" dirty="0">
              <a:solidFill>
                <a:srgbClr val="9D5E39"/>
              </a:solidFill>
              <a:latin typeface="Plus Jakarta Sans 2"/>
            </a:endParaRPr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sv-SE" sz="2400" dirty="0">
                <a:solidFill>
                  <a:srgbClr val="9D5E39"/>
                </a:solidFill>
                <a:latin typeface="Plus Jakarta Sans 2"/>
              </a:rPr>
              <a:t>Egentlig ’varmförzinkning’.</a:t>
            </a:r>
          </a:p>
          <a:p>
            <a:pPr algn="l">
              <a:lnSpc>
                <a:spcPts val="3079"/>
              </a:lnSpc>
            </a:pPr>
            <a:r>
              <a:rPr lang="sv-SE" sz="2400" dirty="0">
                <a:solidFill>
                  <a:srgbClr val="121212"/>
                </a:solidFill>
                <a:latin typeface="Plus Jakarta Sans 1"/>
              </a:rPr>
              <a:t>När de element som förberetts i föregående fas har torkat helt ska de doppas i ett bad med smält zink som inom några minuter täcker och fäster sig helt på </a:t>
            </a:r>
            <a:r>
              <a:rPr lang="sv-SE" sz="2400" dirty="0" err="1">
                <a:solidFill>
                  <a:srgbClr val="121212"/>
                </a:solidFill>
                <a:latin typeface="Plus Jakarta Sans 1"/>
              </a:rPr>
              <a:t>stålelementens</a:t>
            </a:r>
            <a:r>
              <a:rPr lang="sv-SE" sz="2400" dirty="0">
                <a:solidFill>
                  <a:srgbClr val="121212"/>
                </a:solidFill>
                <a:latin typeface="Plus Jakarta Sans 1"/>
              </a:rPr>
              <a:t> yta.</a:t>
            </a:r>
          </a:p>
          <a:p>
            <a:pPr algn="l">
              <a:lnSpc>
                <a:spcPts val="3079"/>
              </a:lnSpc>
            </a:pPr>
            <a:endParaRPr lang="pl-PL" sz="2400" dirty="0">
              <a:solidFill>
                <a:srgbClr val="121212"/>
              </a:solidFill>
              <a:latin typeface="Plus Jakarta Sans 1"/>
            </a:endParaRPr>
          </a:p>
          <a:p>
            <a:pPr algn="l">
              <a:lnSpc>
                <a:spcPts val="3079"/>
              </a:lnSpc>
            </a:pPr>
            <a:r>
              <a:rPr lang="sv-SE" sz="2400" dirty="0">
                <a:solidFill>
                  <a:srgbClr val="121212"/>
                </a:solidFill>
                <a:latin typeface="Plus Jakarta Sans 1"/>
              </a:rPr>
              <a:t>Denna process skyddar mycket effektivt den känsliga stålytan och ger den fysisk och kemisk korrosionsskydd i många år.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2AACB18F-5B8F-0D99-EA8C-CCBD3902AB0E}"/>
              </a:ext>
            </a:extLst>
          </p:cNvPr>
          <p:cNvSpPr/>
          <p:nvPr/>
        </p:nvSpPr>
        <p:spPr>
          <a:xfrm>
            <a:off x="7277500" y="190501"/>
            <a:ext cx="10836000" cy="9906000"/>
          </a:xfrm>
          <a:custGeom>
            <a:avLst/>
            <a:gdLst/>
            <a:ahLst/>
            <a:cxnLst/>
            <a:rect l="l" t="t" r="r" b="b"/>
            <a:pathLst>
              <a:path w="13205539" h="10287000">
                <a:moveTo>
                  <a:pt x="0" y="0"/>
                </a:moveTo>
                <a:lnTo>
                  <a:pt x="13205538" y="0"/>
                </a:lnTo>
                <a:lnTo>
                  <a:pt x="132055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9416" r="-1861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3D4D3-F8C4-666A-024D-98901453FF45}"/>
              </a:ext>
            </a:extLst>
          </p:cNvPr>
          <p:cNvSpPr txBox="1"/>
          <p:nvPr/>
        </p:nvSpPr>
        <p:spPr>
          <a:xfrm>
            <a:off x="990600" y="1256807"/>
            <a:ext cx="7694790" cy="1219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sv-SE" sz="3599" dirty="0">
                <a:solidFill>
                  <a:srgbClr val="9D5E39"/>
                </a:solidFill>
                <a:latin typeface="Plus Jakarta Sans 2"/>
              </a:rPr>
              <a:t>VARMFÖRZINKNING</a:t>
            </a:r>
          </a:p>
          <a:p>
            <a:pPr algn="l">
              <a:lnSpc>
                <a:spcPts val="5039"/>
              </a:lnSpc>
            </a:pPr>
            <a:r>
              <a:rPr lang="sv-SE" sz="3599" dirty="0">
                <a:solidFill>
                  <a:srgbClr val="9D5E39"/>
                </a:solidFill>
                <a:latin typeface="Plus Jakarta Sans 2"/>
              </a:rPr>
              <a:t>slutfasen</a:t>
            </a:r>
          </a:p>
        </p:txBody>
      </p:sp>
    </p:spTree>
    <p:extLst>
      <p:ext uri="{BB962C8B-B14F-4D97-AF65-F5344CB8AC3E}">
        <p14:creationId xmlns:p14="http://schemas.microsoft.com/office/powerpoint/2010/main" val="95026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2535C3-503A-B5D0-3F9A-5E154A03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616" y="1903870"/>
            <a:ext cx="10225383" cy="613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52E035A-A391-01A8-EA22-9099DBF3B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8172" y="7353300"/>
            <a:ext cx="2054828" cy="2054828"/>
          </a:xfrm>
          <a:prstGeom prst="rect">
            <a:avLst/>
          </a:prstGeom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077C117D-C0CB-E71F-776E-EB4E84727DD8}"/>
              </a:ext>
            </a:extLst>
          </p:cNvPr>
          <p:cNvGrpSpPr/>
          <p:nvPr/>
        </p:nvGrpSpPr>
        <p:grpSpPr>
          <a:xfrm>
            <a:off x="1143000" y="1626651"/>
            <a:ext cx="6007729" cy="5587800"/>
            <a:chOff x="0" y="-76200"/>
            <a:chExt cx="8010306" cy="7450405"/>
          </a:xfrm>
        </p:grpSpPr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70D0FEA6-922F-73B6-BC1D-61E91F6A1667}"/>
                </a:ext>
              </a:extLst>
            </p:cNvPr>
            <p:cNvSpPr txBox="1"/>
            <p:nvPr/>
          </p:nvSpPr>
          <p:spPr>
            <a:xfrm>
              <a:off x="1675" y="-76200"/>
              <a:ext cx="7677821" cy="771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sv-SE" sz="3600">
                  <a:solidFill>
                    <a:srgbClr val="9D5E39"/>
                  </a:solidFill>
                  <a:latin typeface="Plus Jakarta Sans 2"/>
                </a:rPr>
                <a:t>DIALux-programvara 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775D571A-6759-8E43-1103-988927B117F0}"/>
                </a:ext>
              </a:extLst>
            </p:cNvPr>
            <p:cNvSpPr txBox="1"/>
            <p:nvPr/>
          </p:nvSpPr>
          <p:spPr>
            <a:xfrm>
              <a:off x="0" y="1260133"/>
              <a:ext cx="8010306" cy="6114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sv-SE" sz="2400" cap="small">
                  <a:latin typeface="Plus Jakarta Sans 1"/>
                </a:rPr>
                <a:t>Norlys</a:t>
              </a:r>
              <a:r>
                <a:rPr lang="sv-SE" sz="2400">
                  <a:solidFill>
                    <a:srgbClr val="121212"/>
                  </a:solidFill>
                  <a:latin typeface="Plus Jakarta Sans 1"/>
                </a:rPr>
                <a:t> är nu, som silverpartner, tillgängligt i onlinekatalogen för programvarupaketet </a:t>
              </a:r>
              <a:r>
                <a:rPr lang="sv-SE" sz="2400">
                  <a:solidFill>
                    <a:srgbClr val="9D5E39"/>
                  </a:solidFill>
                  <a:latin typeface="Plus Jakarta Sans 2"/>
                </a:rPr>
                <a:t>DIALux</a:t>
              </a:r>
              <a:r>
                <a:rPr lang="sv-SE" sz="2400">
                  <a:solidFill>
                    <a:srgbClr val="121212"/>
                  </a:solidFill>
                  <a:latin typeface="Plus Jakarta Sans 1"/>
                </a:rPr>
                <a:t>. Våra produkter är nu lätta att hitta </a:t>
              </a:r>
            </a:p>
            <a:p>
              <a:pPr>
                <a:lnSpc>
                  <a:spcPts val="3000"/>
                </a:lnSpc>
              </a:pPr>
              <a:r>
                <a:rPr lang="sv-SE" sz="2400">
                  <a:solidFill>
                    <a:srgbClr val="121212"/>
                  </a:solidFill>
                  <a:latin typeface="Plus Jakarta Sans 1"/>
                </a:rPr>
                <a:t>och integrera i projekt, vilket avsevärt underlättar planeringen och implementeringen av moderna belysningslösningar.</a:t>
              </a:r>
            </a:p>
            <a:p>
              <a:pPr>
                <a:lnSpc>
                  <a:spcPts val="3000"/>
                </a:lnSpc>
              </a:pPr>
              <a:endParaRPr lang="pl-PL" sz="2400" dirty="0">
                <a:solidFill>
                  <a:srgbClr val="121212"/>
                </a:solidFill>
                <a:latin typeface="Plus Jakarta Sans 1"/>
              </a:endParaRPr>
            </a:p>
            <a:p>
              <a:pPr>
                <a:lnSpc>
                  <a:spcPts val="3000"/>
                </a:lnSpc>
              </a:pPr>
              <a:r>
                <a:rPr lang="sv-SE" sz="2400">
                  <a:solidFill>
                    <a:srgbClr val="121212"/>
                  </a:solidFill>
                  <a:latin typeface="Plus Jakarta Sans 1"/>
                </a:rPr>
                <a:t>Välkommen att bekanta dig med vårt erbjudande i katalogen och att samarbeta med oss för att skapa unika projekt.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8903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98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239575" y="5098597"/>
            <a:ext cx="10048425" cy="5188403"/>
          </a:xfrm>
          <a:custGeom>
            <a:avLst/>
            <a:gdLst/>
            <a:ahLst/>
            <a:cxnLst/>
            <a:rect l="l" t="t" r="r" b="b"/>
            <a:pathLst>
              <a:path w="10048425" h="5188403">
                <a:moveTo>
                  <a:pt x="0" y="0"/>
                </a:moveTo>
                <a:lnTo>
                  <a:pt x="10048425" y="0"/>
                </a:lnTo>
                <a:lnTo>
                  <a:pt x="10048425" y="5188403"/>
                </a:lnTo>
                <a:lnTo>
                  <a:pt x="0" y="51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TextBox 2"/>
          <p:cNvSpPr txBox="1"/>
          <p:nvPr/>
        </p:nvSpPr>
        <p:spPr>
          <a:xfrm>
            <a:off x="2133600" y="4416710"/>
            <a:ext cx="14478000" cy="1168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57"/>
              </a:lnSpc>
            </a:pPr>
            <a:r>
              <a:rPr lang="sv-SE" sz="4800">
                <a:solidFill>
                  <a:srgbClr val="000000"/>
                </a:solidFill>
                <a:latin typeface="Plus Jakarta Sans 2"/>
              </a:rPr>
              <a:t>Några exempel på varmförzinkade armaturer: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45554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sv-SE" sz="2600">
                <a:solidFill>
                  <a:srgbClr val="121212"/>
                </a:solidFill>
                <a:latin typeface="Plus Jakarta Sans 3"/>
              </a:rPr>
              <a:t>Stockholm 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E9D832-5237-5B6E-6D5A-F56F6F6ED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20932" r="17" b="20752"/>
          <a:stretch/>
        </p:blipFill>
        <p:spPr>
          <a:xfrm>
            <a:off x="9360000" y="1181100"/>
            <a:ext cx="7848000" cy="69005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550</Words>
  <Application>Microsoft Office PowerPoint</Application>
  <PresentationFormat>Niestandardowy</PresentationFormat>
  <Paragraphs>62</Paragraphs>
  <Slides>14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Wingdings</vt:lpstr>
      <vt:lpstr>Plus Jakarta Sans 3</vt:lpstr>
      <vt:lpstr>Calibri</vt:lpstr>
      <vt:lpstr>Arial</vt:lpstr>
      <vt:lpstr>Plus Jakarta Sans 1</vt:lpstr>
      <vt:lpstr>Plus Jakarta Sans 2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norlys prezentacja</dc:title>
  <dc:creator>Marcin</dc:creator>
  <cp:lastModifiedBy>LANGEASE</cp:lastModifiedBy>
  <cp:revision>43</cp:revision>
  <dcterms:created xsi:type="dcterms:W3CDTF">2006-08-16T00:00:00Z</dcterms:created>
  <dcterms:modified xsi:type="dcterms:W3CDTF">2025-10-29T12:13:58Z</dcterms:modified>
  <dc:identifier>DAFscqo405I</dc:identifier>
</cp:coreProperties>
</file>