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6"/>
  </p:notesMasterIdLst>
  <p:sldIdLst>
    <p:sldId id="290" r:id="rId5"/>
    <p:sldId id="304" r:id="rId6"/>
    <p:sldId id="302" r:id="rId7"/>
    <p:sldId id="260" r:id="rId8"/>
    <p:sldId id="291" r:id="rId9"/>
    <p:sldId id="292" r:id="rId10"/>
    <p:sldId id="295" r:id="rId11"/>
    <p:sldId id="293" r:id="rId12"/>
    <p:sldId id="294" r:id="rId13"/>
    <p:sldId id="297" r:id="rId14"/>
    <p:sldId id="268" r:id="rId15"/>
  </p:sldIdLst>
  <p:sldSz cx="18288000" cy="10287000"/>
  <p:notesSz cx="6858000" cy="9144000"/>
  <p:embeddedFontLst>
    <p:embeddedFont>
      <p:font typeface="Plus Jakarta Sans" panose="020B0604020202020204" charset="-18"/>
      <p:regular r:id="rId17"/>
      <p:bold r:id="rId18"/>
      <p:italic r:id="rId19"/>
      <p:boldItalic r:id="rId20"/>
    </p:embeddedFont>
    <p:embeddedFont>
      <p:font typeface="Plus Jakarta Sans 1" panose="020B0604020202020204" charset="-18"/>
      <p:regular r:id="rId21"/>
      <p:bold r:id="rId22"/>
    </p:embeddedFont>
    <p:embeddedFont>
      <p:font typeface="Plus Jakarta Sans 2" panose="020B0604020202020204" charset="-18"/>
      <p:regular r:id="rId23"/>
      <p:bold r:id="rId24"/>
    </p:embeddedFont>
    <p:embeddedFont>
      <p:font typeface="Plus Jakarta Sans 3" panose="020B0604020202020204" charset="-18"/>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5E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54" autoAdjust="0"/>
  </p:normalViewPr>
  <p:slideViewPr>
    <p:cSldViewPr>
      <p:cViewPr varScale="1">
        <p:scale>
          <a:sx n="44" d="100"/>
          <a:sy n="44" d="100"/>
        </p:scale>
        <p:origin x="4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Paczuska" userId="66a10cd602b6de78" providerId="LiveId" clId="{38B5E917-3F93-4ED3-8CB1-DA8A6FE51398}"/>
    <pc:docChg chg="modSld">
      <pc:chgData name="Anna Paczuska" userId="66a10cd602b6de78" providerId="LiveId" clId="{38B5E917-3F93-4ED3-8CB1-DA8A6FE51398}" dt="2025-10-29T12:17:45.913" v="0" actId="14100"/>
      <pc:docMkLst>
        <pc:docMk/>
      </pc:docMkLst>
      <pc:sldChg chg="modSp mod">
        <pc:chgData name="Anna Paczuska" userId="66a10cd602b6de78" providerId="LiveId" clId="{38B5E917-3F93-4ED3-8CB1-DA8A6FE51398}" dt="2025-10-29T12:17:45.913" v="0" actId="14100"/>
        <pc:sldMkLst>
          <pc:docMk/>
          <pc:sldMk cId="0" sldId="268"/>
        </pc:sldMkLst>
        <pc:spChg chg="mod">
          <ac:chgData name="Anna Paczuska" userId="66a10cd602b6de78" providerId="LiveId" clId="{38B5E917-3F93-4ED3-8CB1-DA8A6FE51398}" dt="2025-10-29T12:17:45.913" v="0" actId="14100"/>
          <ac:spMkLst>
            <pc:docMk/>
            <pc:sldMk cId="0" sldId="268"/>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57E74-6DF0-49D9-9B5A-E8250B2452C0}" type="datetimeFigureOut">
              <a:rPr lang="pl-PL" smtClean="0"/>
              <a:t>29.10.2025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B9A02-B94F-4E67-8A05-0C4ADD48A4EE}" type="slidenum">
              <a:rPr lang="pl-PL" smtClean="0"/>
              <a:t>‹#›</a:t>
            </a:fld>
            <a:endParaRPr lang="pl-PL"/>
          </a:p>
        </p:txBody>
      </p:sp>
    </p:spTree>
    <p:extLst>
      <p:ext uri="{BB962C8B-B14F-4D97-AF65-F5344CB8AC3E}">
        <p14:creationId xmlns:p14="http://schemas.microsoft.com/office/powerpoint/2010/main" val="1696505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16930-402C-42A8-7B53-7178EF91940B}"/>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949E3711-B180-2675-6A2F-6858E29ED22E}"/>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82E999C0-C4CC-62BD-4D71-235B0137D41F}"/>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5B4EA50B-1209-9326-EA65-0FBF8FAC27CF}"/>
              </a:ext>
            </a:extLst>
          </p:cNvPr>
          <p:cNvSpPr>
            <a:spLocks noGrp="1"/>
          </p:cNvSpPr>
          <p:nvPr>
            <p:ph type="sldNum" sz="quarter" idx="5"/>
          </p:nvPr>
        </p:nvSpPr>
        <p:spPr/>
        <p:txBody>
          <a:bodyPr/>
          <a:lstStyle/>
          <a:p>
            <a:fld id="{CCC57004-C2DE-41FE-B6AF-345BC352A2FD}" type="slidenum">
              <a:rPr lang="pl-PL" smtClean="0"/>
              <a:t>3</a:t>
            </a:fld>
            <a:endParaRPr lang="pl-PL"/>
          </a:p>
        </p:txBody>
      </p:sp>
    </p:spTree>
    <p:extLst>
      <p:ext uri="{BB962C8B-B14F-4D97-AF65-F5344CB8AC3E}">
        <p14:creationId xmlns:p14="http://schemas.microsoft.com/office/powerpoint/2010/main" val="26016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94DB9A02-B94F-4E67-8A05-0C4ADD48A4EE}" type="slidenum">
              <a:rPr lang="pl-PL" smtClean="0"/>
              <a:t>10</a:t>
            </a:fld>
            <a:endParaRPr lang="pl-PL"/>
          </a:p>
        </p:txBody>
      </p:sp>
    </p:spTree>
    <p:extLst>
      <p:ext uri="{BB962C8B-B14F-4D97-AF65-F5344CB8AC3E}">
        <p14:creationId xmlns:p14="http://schemas.microsoft.com/office/powerpoint/2010/main" val="953606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1219200" y="7277100"/>
            <a:ext cx="7086600" cy="615553"/>
          </a:xfrm>
          <a:prstGeom prst="rect">
            <a:avLst/>
          </a:prstGeom>
        </p:spPr>
        <p:txBody>
          <a:bodyPr wrap="square" lIns="0" tIns="0" rIns="0" bIns="0" rtlCol="0" anchor="t">
            <a:spAutoFit/>
          </a:bodyPr>
          <a:lstStyle/>
          <a:p>
            <a:pPr algn="l"/>
            <a:r>
              <a:rPr lang="sv-SE" sz="4000" b="1">
                <a:latin typeface="Plus Jakarta Sans 2" panose="020B0604020202020204" charset="-18"/>
                <a:cs typeface="Plus Jakarta Sans 2" panose="020B0604020202020204" charset="-18"/>
              </a:rPr>
              <a:t>Ytbehandling</a:t>
            </a:r>
          </a:p>
        </p:txBody>
      </p:sp>
      <p:pic>
        <p:nvPicPr>
          <p:cNvPr id="12" name="Graphic 11">
            <a:extLst>
              <a:ext uri="{FF2B5EF4-FFF2-40B4-BE49-F238E27FC236}">
                <a16:creationId xmlns:a16="http://schemas.microsoft.com/office/drawing/2014/main" id="{EEBD23D9-E278-6250-3AC1-4220D7F228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9600" y="6667500"/>
            <a:ext cx="7772400" cy="3886200"/>
          </a:xfrm>
          <a:prstGeom prst="rect">
            <a:avLst/>
          </a:prstGeom>
        </p:spPr>
      </p:pic>
      <p:pic>
        <p:nvPicPr>
          <p:cNvPr id="3" name="Obraz 2" descr="Obraz zawierający cylinder, butelka, biały, śruba&#10;&#10;Zawartość wygenerowana przez AI może być niepoprawna.">
            <a:extLst>
              <a:ext uri="{FF2B5EF4-FFF2-40B4-BE49-F238E27FC236}">
                <a16:creationId xmlns:a16="http://schemas.microsoft.com/office/drawing/2014/main" id="{FD02AE78-9753-4E64-8A41-6ACAC7422C5C}"/>
              </a:ext>
            </a:extLst>
          </p:cNvPr>
          <p:cNvPicPr>
            <a:picLocks noChangeAspect="1"/>
          </p:cNvPicPr>
          <p:nvPr/>
        </p:nvPicPr>
        <p:blipFill>
          <a:blip r:embed="rId4">
            <a:extLst>
              <a:ext uri="{28A0092B-C50C-407E-A947-70E740481C1C}">
                <a14:useLocalDpi xmlns:a14="http://schemas.microsoft.com/office/drawing/2010/main" val="0"/>
              </a:ext>
            </a:extLst>
          </a:blip>
          <a:srcRect l="18571" t="21291" r="27122" b="37577"/>
          <a:stretch>
            <a:fillRect/>
          </a:stretch>
        </p:blipFill>
        <p:spPr>
          <a:xfrm>
            <a:off x="8522828" y="-647701"/>
            <a:ext cx="9993771" cy="11353801"/>
          </a:xfrm>
          <a:prstGeom prst="rect">
            <a:avLst/>
          </a:prstGeom>
        </p:spPr>
      </p:pic>
    </p:spTree>
    <p:extLst>
      <p:ext uri="{BB962C8B-B14F-4D97-AF65-F5344CB8AC3E}">
        <p14:creationId xmlns:p14="http://schemas.microsoft.com/office/powerpoint/2010/main" val="1529200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F7095A2C-A06A-460D-8B75-BE01D6D864D6}"/>
              </a:ext>
            </a:extLst>
          </p:cNvPr>
          <p:cNvPicPr>
            <a:picLocks noChangeAspect="1"/>
          </p:cNvPicPr>
          <p:nvPr/>
        </p:nvPicPr>
        <p:blipFill>
          <a:blip r:embed="rId3" cstate="print">
            <a:extLst>
              <a:ext uri="{28A0092B-C50C-407E-A947-70E740481C1C}">
                <a14:useLocalDpi xmlns:a14="http://schemas.microsoft.com/office/drawing/2010/main" val="0"/>
              </a:ext>
            </a:extLst>
          </a:blip>
          <a:srcRect t="1901" b="1901"/>
          <a:stretch/>
        </p:blipFill>
        <p:spPr>
          <a:xfrm>
            <a:off x="5138452" y="-29934"/>
            <a:ext cx="7849379" cy="5023756"/>
          </a:xfrm>
          <a:prstGeom prst="rect">
            <a:avLst/>
          </a:prstGeom>
        </p:spPr>
      </p:pic>
      <p:pic>
        <p:nvPicPr>
          <p:cNvPr id="3" name="Obraz 2">
            <a:extLst>
              <a:ext uri="{FF2B5EF4-FFF2-40B4-BE49-F238E27FC236}">
                <a16:creationId xmlns:a16="http://schemas.microsoft.com/office/drawing/2014/main" id="{E254C037-A0ED-4C0C-9A61-512422796001}"/>
              </a:ext>
            </a:extLst>
          </p:cNvPr>
          <p:cNvPicPr>
            <a:picLocks noChangeAspect="1"/>
          </p:cNvPicPr>
          <p:nvPr/>
        </p:nvPicPr>
        <p:blipFill>
          <a:blip r:embed="rId4" cstate="print">
            <a:extLst>
              <a:ext uri="{28A0092B-C50C-407E-A947-70E740481C1C}">
                <a14:useLocalDpi xmlns:a14="http://schemas.microsoft.com/office/drawing/2010/main" val="0"/>
              </a:ext>
            </a:extLst>
          </a:blip>
          <a:srcRect t="16875" b="16875"/>
          <a:stretch/>
        </p:blipFill>
        <p:spPr>
          <a:xfrm>
            <a:off x="13231588" y="-35377"/>
            <a:ext cx="5056412" cy="5023757"/>
          </a:xfrm>
          <a:prstGeom prst="rect">
            <a:avLst/>
          </a:prstGeom>
        </p:spPr>
      </p:pic>
      <p:pic>
        <p:nvPicPr>
          <p:cNvPr id="4" name="Obraz 3">
            <a:extLst>
              <a:ext uri="{FF2B5EF4-FFF2-40B4-BE49-F238E27FC236}">
                <a16:creationId xmlns:a16="http://schemas.microsoft.com/office/drawing/2014/main" id="{F725AD6F-354C-4778-B6C8-F2AEE2FC051C}"/>
              </a:ext>
            </a:extLst>
          </p:cNvPr>
          <p:cNvPicPr>
            <a:picLocks noChangeAspect="1"/>
          </p:cNvPicPr>
          <p:nvPr/>
        </p:nvPicPr>
        <p:blipFill>
          <a:blip r:embed="rId5" cstate="print">
            <a:extLst>
              <a:ext uri="{28A0092B-C50C-407E-A947-70E740481C1C}">
                <a14:useLocalDpi xmlns:a14="http://schemas.microsoft.com/office/drawing/2010/main" val="0"/>
              </a:ext>
            </a:extLst>
          </a:blip>
          <a:srcRect l="8525" r="24769"/>
          <a:stretch>
            <a:fillRect/>
          </a:stretch>
        </p:blipFill>
        <p:spPr>
          <a:xfrm>
            <a:off x="5138452" y="5215166"/>
            <a:ext cx="5028688" cy="5023755"/>
          </a:xfrm>
          <a:prstGeom prst="rect">
            <a:avLst/>
          </a:prstGeom>
        </p:spPr>
      </p:pic>
      <p:pic>
        <p:nvPicPr>
          <p:cNvPr id="5" name="Obraz 4">
            <a:extLst>
              <a:ext uri="{FF2B5EF4-FFF2-40B4-BE49-F238E27FC236}">
                <a16:creationId xmlns:a16="http://schemas.microsoft.com/office/drawing/2014/main" id="{AA4C5B13-0D7F-4152-9E3C-B231E545E5B6}"/>
              </a:ext>
            </a:extLst>
          </p:cNvPr>
          <p:cNvPicPr>
            <a:picLocks noChangeAspect="1"/>
          </p:cNvPicPr>
          <p:nvPr/>
        </p:nvPicPr>
        <p:blipFill>
          <a:blip r:embed="rId6" cstate="print">
            <a:extLst>
              <a:ext uri="{28A0092B-C50C-407E-A947-70E740481C1C}">
                <a14:useLocalDpi xmlns:a14="http://schemas.microsoft.com/office/drawing/2010/main" val="0"/>
              </a:ext>
            </a:extLst>
          </a:blip>
          <a:srcRect t="1028" b="1028"/>
          <a:stretch/>
        </p:blipFill>
        <p:spPr>
          <a:xfrm>
            <a:off x="10398066" y="5215166"/>
            <a:ext cx="7826829" cy="5107212"/>
          </a:xfrm>
          <a:prstGeom prst="rect">
            <a:avLst/>
          </a:prstGeom>
        </p:spPr>
      </p:pic>
      <p:sp>
        <p:nvSpPr>
          <p:cNvPr id="6" name="Freeform 9">
            <a:extLst>
              <a:ext uri="{FF2B5EF4-FFF2-40B4-BE49-F238E27FC236}">
                <a16:creationId xmlns:a16="http://schemas.microsoft.com/office/drawing/2014/main" id="{23B19190-2CB3-44E3-B31C-74C78D162D2E}"/>
              </a:ext>
            </a:extLst>
          </p:cNvPr>
          <p:cNvSpPr/>
          <p:nvPr/>
        </p:nvSpPr>
        <p:spPr>
          <a:xfrm>
            <a:off x="16575376" y="9098846"/>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noProof="0" dirty="0"/>
          </a:p>
        </p:txBody>
      </p:sp>
      <p:sp>
        <p:nvSpPr>
          <p:cNvPr id="8" name="TextBox 7">
            <a:extLst>
              <a:ext uri="{FF2B5EF4-FFF2-40B4-BE49-F238E27FC236}">
                <a16:creationId xmlns:a16="http://schemas.microsoft.com/office/drawing/2014/main" id="{7B54583D-6F1B-828B-B0AA-5636E7330C0E}"/>
              </a:ext>
            </a:extLst>
          </p:cNvPr>
          <p:cNvSpPr txBox="1"/>
          <p:nvPr/>
        </p:nvSpPr>
        <p:spPr>
          <a:xfrm>
            <a:off x="362483" y="1638300"/>
            <a:ext cx="4438117" cy="8432758"/>
          </a:xfrm>
          <a:prstGeom prst="rect">
            <a:avLst/>
          </a:prstGeom>
        </p:spPr>
        <p:txBody>
          <a:bodyPr wrap="square" lIns="0" tIns="0" rIns="0" bIns="0" rtlCol="0" anchor="t">
            <a:spAutoFit/>
          </a:bodyPr>
          <a:lstStyle/>
          <a:p>
            <a:pPr>
              <a:lnSpc>
                <a:spcPts val="3000"/>
              </a:lnSpc>
            </a:pPr>
            <a:r>
              <a:rPr lang="sv-SE" sz="2400">
                <a:solidFill>
                  <a:schemeClr val="bg1"/>
                </a:solidFill>
                <a:latin typeface="Plus Jakarta Sans 1"/>
              </a:rPr>
              <a:t>Alla föregående åtgärder, som utförts under strängt kontrollerade förhållanden, skulle inte vara motiverade utan en  </a:t>
            </a:r>
            <a:r>
              <a:rPr lang="sv-SE" sz="2400" noProof="0">
                <a:solidFill>
                  <a:srgbClr val="9D5E39"/>
                </a:solidFill>
                <a:latin typeface="Plus Jakarta Sans 2"/>
              </a:rPr>
              <a:t>slutlig validering</a:t>
            </a:r>
            <a:r>
              <a:rPr lang="sv-SE" sz="2400">
                <a:solidFill>
                  <a:schemeClr val="bg1"/>
                </a:solidFill>
                <a:latin typeface="Plus Jakarta Sans 1"/>
              </a:rPr>
              <a:t>.</a:t>
            </a:r>
            <a:r>
              <a:rPr lang="sv-SE" sz="2400" noProof="0">
                <a:solidFill>
                  <a:srgbClr val="9D5E39"/>
                </a:solidFill>
                <a:latin typeface="Plus Jakarta Sans 2"/>
              </a:rPr>
              <a:t> </a:t>
            </a:r>
          </a:p>
          <a:p>
            <a:pPr algn="l">
              <a:lnSpc>
                <a:spcPts val="3000"/>
              </a:lnSpc>
            </a:pPr>
            <a:endParaRPr lang="en-GB" sz="2400" cap="small" noProof="0" dirty="0">
              <a:solidFill>
                <a:schemeClr val="bg1"/>
              </a:solidFill>
              <a:latin typeface="Plus Jakarta Sans 1"/>
            </a:endParaRPr>
          </a:p>
          <a:p>
            <a:pPr>
              <a:lnSpc>
                <a:spcPts val="3000"/>
              </a:lnSpc>
            </a:pPr>
            <a:r>
              <a:rPr lang="sv-SE" sz="2400">
                <a:solidFill>
                  <a:schemeClr val="bg1"/>
                </a:solidFill>
                <a:latin typeface="Plus Jakarta Sans 1"/>
              </a:rPr>
              <a:t>Norlys kontrollerar kontinuerligt prover från produktionen samt nya föreslagna modifieringar </a:t>
            </a:r>
          </a:p>
          <a:p>
            <a:pPr>
              <a:lnSpc>
                <a:spcPts val="3000"/>
              </a:lnSpc>
            </a:pPr>
            <a:r>
              <a:rPr lang="sv-SE" sz="2400">
                <a:solidFill>
                  <a:schemeClr val="bg1"/>
                </a:solidFill>
                <a:latin typeface="Plus Jakarta Sans 1"/>
              </a:rPr>
              <a:t>och förbättringar av </a:t>
            </a:r>
            <a:r>
              <a:rPr lang="sv-SE" sz="2400">
                <a:solidFill>
                  <a:srgbClr val="9D5E39"/>
                </a:solidFill>
                <a:latin typeface="Plus Jakarta Sans 2"/>
              </a:rPr>
              <a:t>kemiska ytbehandlingsprocesser</a:t>
            </a:r>
            <a:r>
              <a:rPr lang="sv-SE" sz="2400">
                <a:solidFill>
                  <a:schemeClr val="bg1"/>
                </a:solidFill>
                <a:latin typeface="Plus Jakarta Sans 1"/>
              </a:rPr>
              <a:t> </a:t>
            </a:r>
            <a:r>
              <a:rPr lang="sv-SE" sz="2400" noProof="0">
                <a:solidFill>
                  <a:schemeClr val="bg1"/>
                </a:solidFill>
                <a:latin typeface="Plus Jakarta Sans 1"/>
              </a:rPr>
              <a:t>i sin </a:t>
            </a:r>
            <a:r>
              <a:rPr lang="sv-SE" sz="2400">
                <a:solidFill>
                  <a:srgbClr val="9D5E39"/>
                </a:solidFill>
                <a:latin typeface="Plus Jakarta Sans 2"/>
              </a:rPr>
              <a:t>saltkammare</a:t>
            </a:r>
            <a:r>
              <a:rPr lang="sv-SE" sz="2400" noProof="0">
                <a:solidFill>
                  <a:schemeClr val="bg1"/>
                </a:solidFill>
                <a:latin typeface="Plus Jakarta Sans 1"/>
              </a:rPr>
              <a:t>.</a:t>
            </a:r>
          </a:p>
          <a:p>
            <a:pPr algn="l">
              <a:lnSpc>
                <a:spcPts val="3000"/>
              </a:lnSpc>
            </a:pPr>
            <a:endParaRPr lang="en-GB" sz="2400" noProof="0" dirty="0">
              <a:solidFill>
                <a:schemeClr val="bg1"/>
              </a:solidFill>
              <a:latin typeface="Plus Jakarta Sans 1"/>
            </a:endParaRPr>
          </a:p>
          <a:p>
            <a:pPr>
              <a:lnSpc>
                <a:spcPts val="3000"/>
              </a:lnSpc>
            </a:pPr>
            <a:r>
              <a:rPr lang="sv-SE" sz="2400">
                <a:solidFill>
                  <a:schemeClr val="bg1"/>
                </a:solidFill>
                <a:latin typeface="Plus Jakarta Sans 1"/>
              </a:rPr>
              <a:t>essa tester, som utförs i enlighet medą </a:t>
            </a:r>
            <a:r>
              <a:rPr lang="sv-SE" sz="2400">
                <a:solidFill>
                  <a:srgbClr val="9D5E39"/>
                </a:solidFill>
                <a:latin typeface="Plus Jakarta Sans 2"/>
              </a:rPr>
              <a:t>ISO 9227</a:t>
            </a:r>
            <a:r>
              <a:rPr lang="sv-SE" sz="2400">
                <a:solidFill>
                  <a:schemeClr val="bg1"/>
                </a:solidFill>
                <a:latin typeface="Plus Jakarta Sans 1"/>
              </a:rPr>
              <a:t>, </a:t>
            </a:r>
          </a:p>
          <a:p>
            <a:pPr>
              <a:lnSpc>
                <a:spcPts val="3000"/>
              </a:lnSpc>
            </a:pPr>
            <a:r>
              <a:rPr lang="sv-SE" sz="2400">
                <a:solidFill>
                  <a:schemeClr val="bg1"/>
                </a:solidFill>
                <a:latin typeface="Plus Jakarta Sans 1"/>
              </a:rPr>
              <a:t>är en mycket bra indikator på den verkliga korrosionsbeständigheten under verkliga förhållanden. </a:t>
            </a:r>
          </a:p>
          <a:p>
            <a:pPr algn="l">
              <a:lnSpc>
                <a:spcPts val="3000"/>
              </a:lnSpc>
            </a:pPr>
            <a:r>
              <a:rPr lang="sv-SE" sz="2400" noProof="0">
                <a:solidFill>
                  <a:srgbClr val="121212"/>
                </a:solidFill>
                <a:latin typeface="Plus Jakarta Sans 1"/>
              </a:rPr>
              <a:t>.</a:t>
            </a:r>
          </a:p>
        </p:txBody>
      </p:sp>
      <p:sp>
        <p:nvSpPr>
          <p:cNvPr id="9" name="TextBox 8">
            <a:extLst>
              <a:ext uri="{FF2B5EF4-FFF2-40B4-BE49-F238E27FC236}">
                <a16:creationId xmlns:a16="http://schemas.microsoft.com/office/drawing/2014/main" id="{9E8662C1-F3FF-082B-502C-C415370F8CF8}"/>
              </a:ext>
            </a:extLst>
          </p:cNvPr>
          <p:cNvSpPr txBox="1"/>
          <p:nvPr/>
        </p:nvSpPr>
        <p:spPr>
          <a:xfrm>
            <a:off x="304800" y="723900"/>
            <a:ext cx="3276600" cy="589329"/>
          </a:xfrm>
          <a:prstGeom prst="rect">
            <a:avLst/>
          </a:prstGeom>
        </p:spPr>
        <p:txBody>
          <a:bodyPr wrap="square" lIns="0" tIns="0" rIns="0" bIns="0" rtlCol="0" anchor="t">
            <a:spAutoFit/>
          </a:bodyPr>
          <a:lstStyle/>
          <a:p>
            <a:pPr algn="l">
              <a:lnSpc>
                <a:spcPts val="5040"/>
              </a:lnSpc>
            </a:pPr>
            <a:r>
              <a:rPr lang="sv-SE" sz="4000">
                <a:solidFill>
                  <a:schemeClr val="bg1"/>
                </a:solidFill>
                <a:latin typeface="Plus Jakarta Sans 2"/>
              </a:rPr>
              <a:t>Testning</a:t>
            </a:r>
          </a:p>
        </p:txBody>
      </p:sp>
    </p:spTree>
    <p:extLst>
      <p:ext uri="{BB962C8B-B14F-4D97-AF65-F5344CB8AC3E}">
        <p14:creationId xmlns:p14="http://schemas.microsoft.com/office/powerpoint/2010/main" val="940627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39575" y="5098597"/>
            <a:ext cx="10048425" cy="5188403"/>
          </a:xfrm>
          <a:custGeom>
            <a:avLst/>
            <a:gdLst/>
            <a:ahLst/>
            <a:cxnLst/>
            <a:rect l="l" t="t" r="r" b="b"/>
            <a:pathLst>
              <a:path w="10048425" h="5188403">
                <a:moveTo>
                  <a:pt x="0" y="0"/>
                </a:moveTo>
                <a:lnTo>
                  <a:pt x="10048425" y="0"/>
                </a:lnTo>
                <a:lnTo>
                  <a:pt x="10048425" y="5188403"/>
                </a:lnTo>
                <a:lnTo>
                  <a:pt x="0" y="518840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3" name="Freeform 3"/>
          <p:cNvSpPr/>
          <p:nvPr/>
        </p:nvSpPr>
        <p:spPr>
          <a:xfrm>
            <a:off x="0" y="123825"/>
            <a:ext cx="5484205" cy="1741018"/>
          </a:xfrm>
          <a:custGeom>
            <a:avLst/>
            <a:gdLst/>
            <a:ahLst/>
            <a:cxnLst/>
            <a:rect l="l" t="t" r="r" b="b"/>
            <a:pathLst>
              <a:path w="5484205" h="1741018">
                <a:moveTo>
                  <a:pt x="0" y="0"/>
                </a:moveTo>
                <a:lnTo>
                  <a:pt x="5484205" y="0"/>
                </a:lnTo>
                <a:lnTo>
                  <a:pt x="5484205" y="1741018"/>
                </a:lnTo>
                <a:lnTo>
                  <a:pt x="0" y="1741018"/>
                </a:lnTo>
                <a:lnTo>
                  <a:pt x="0" y="0"/>
                </a:lnTo>
                <a:close/>
              </a:path>
            </a:pathLst>
          </a:custGeom>
          <a:blipFill>
            <a:blip r:embed="rId3" cstate="email">
              <a:extLst>
                <a:ext uri="{28A0092B-C50C-407E-A947-70E740481C1C}">
                  <a14:useLocalDpi xmlns:a14="http://schemas.microsoft.com/office/drawing/2010/main"/>
                </a:ext>
              </a:extLst>
            </a:blip>
            <a:stretch>
              <a:fillRect/>
            </a:stretch>
          </a:blipFill>
          <a:ln cap="sq">
            <a:noFill/>
            <a:prstDash val="solid"/>
            <a:miter/>
          </a:ln>
        </p:spPr>
        <p:txBody>
          <a:bodyPr/>
          <a:lstStyle/>
          <a:p>
            <a:endParaRPr lang="en-GB" noProof="0" dirty="0"/>
          </a:p>
        </p:txBody>
      </p:sp>
      <p:sp>
        <p:nvSpPr>
          <p:cNvPr id="4" name="TextBox 4"/>
          <p:cNvSpPr txBox="1"/>
          <p:nvPr/>
        </p:nvSpPr>
        <p:spPr>
          <a:xfrm>
            <a:off x="537605" y="6164675"/>
            <a:ext cx="5484205" cy="1605311"/>
          </a:xfrm>
          <a:prstGeom prst="rect">
            <a:avLst/>
          </a:prstGeom>
        </p:spPr>
        <p:txBody>
          <a:bodyPr wrap="square" lIns="0" tIns="0" rIns="0" bIns="0" rtlCol="0" anchor="t">
            <a:spAutoFit/>
          </a:bodyPr>
          <a:lstStyle/>
          <a:p>
            <a:pPr algn="ctr">
              <a:lnSpc>
                <a:spcPts val="13859"/>
              </a:lnSpc>
            </a:pPr>
            <a:r>
              <a:rPr lang="sv-SE" sz="9899" dirty="0">
                <a:solidFill>
                  <a:srgbClr val="FFFFFF"/>
                </a:solidFill>
                <a:latin typeface="Plus Jakarta Sans 2"/>
              </a:rPr>
              <a:t>K</a:t>
            </a:r>
            <a:r>
              <a:rPr lang="sv-SE" sz="9899" noProof="0" dirty="0">
                <a:solidFill>
                  <a:srgbClr val="FFFFFF"/>
                </a:solidFill>
                <a:latin typeface="Plus Jakarta Sans 2"/>
              </a:rPr>
              <a:t>ontakt</a:t>
            </a:r>
          </a:p>
        </p:txBody>
      </p:sp>
      <p:sp>
        <p:nvSpPr>
          <p:cNvPr id="5" name="TextBox 5"/>
          <p:cNvSpPr txBox="1"/>
          <p:nvPr/>
        </p:nvSpPr>
        <p:spPr>
          <a:xfrm>
            <a:off x="573596" y="8500116"/>
            <a:ext cx="3997028" cy="1508042"/>
          </a:xfrm>
          <a:prstGeom prst="rect">
            <a:avLst/>
          </a:prstGeom>
        </p:spPr>
        <p:txBody>
          <a:bodyPr lIns="0" tIns="0" rIns="0" bIns="0" rtlCol="0" anchor="t">
            <a:spAutoFit/>
          </a:bodyPr>
          <a:lstStyle/>
          <a:p>
            <a:pPr algn="l">
              <a:lnSpc>
                <a:spcPts val="2380"/>
              </a:lnSpc>
              <a:spcBef>
                <a:spcPct val="0"/>
              </a:spcBef>
            </a:pPr>
            <a:r>
              <a:rPr lang="sv-SE" sz="1700" noProof="0" dirty="0" err="1">
                <a:solidFill>
                  <a:srgbClr val="FFFFFF"/>
                </a:solidFill>
                <a:latin typeface="Plus Jakarta Sans 3"/>
              </a:rPr>
              <a:t>Norlys</a:t>
            </a:r>
            <a:r>
              <a:rPr lang="sv-SE" sz="1700" noProof="0" dirty="0">
                <a:solidFill>
                  <a:srgbClr val="FFFFFF"/>
                </a:solidFill>
                <a:latin typeface="Plus Jakarta Sans 3"/>
              </a:rPr>
              <a:t> AS</a:t>
            </a:r>
          </a:p>
          <a:p>
            <a:pPr algn="l">
              <a:lnSpc>
                <a:spcPts val="2380"/>
              </a:lnSpc>
              <a:spcBef>
                <a:spcPct val="0"/>
              </a:spcBef>
            </a:pPr>
            <a:r>
              <a:rPr lang="sv-SE" sz="1700" noProof="0" dirty="0">
                <a:solidFill>
                  <a:srgbClr val="FFFFFF"/>
                </a:solidFill>
                <a:latin typeface="Plus Jakarta Sans 3"/>
              </a:rPr>
              <a:t>Hovfaret 4B, NO-0275 Oslo</a:t>
            </a:r>
          </a:p>
          <a:p>
            <a:pPr algn="l">
              <a:lnSpc>
                <a:spcPts val="2380"/>
              </a:lnSpc>
              <a:spcBef>
                <a:spcPct val="0"/>
              </a:spcBef>
            </a:pPr>
            <a:r>
              <a:rPr lang="sv-SE" sz="1700" noProof="0" dirty="0">
                <a:solidFill>
                  <a:srgbClr val="FFFFFF"/>
                </a:solidFill>
                <a:latin typeface="Plus Jakarta Sans 3"/>
              </a:rPr>
              <a:t>P.B 1014 Hoff, NO-0218 Oslo </a:t>
            </a:r>
            <a:r>
              <a:rPr lang="sv-SE" sz="1700" noProof="0">
                <a:solidFill>
                  <a:srgbClr val="FFFFFF"/>
                </a:solidFill>
                <a:latin typeface="Plus Jakarta Sans 3"/>
              </a:rPr>
              <a:t>– Norge</a:t>
            </a:r>
            <a:endParaRPr lang="sv-SE" sz="1700" noProof="0" dirty="0">
              <a:solidFill>
                <a:srgbClr val="FFFFFF"/>
              </a:solidFill>
              <a:latin typeface="Plus Jakarta Sans 3"/>
            </a:endParaRPr>
          </a:p>
          <a:p>
            <a:pPr algn="l">
              <a:lnSpc>
                <a:spcPts val="2380"/>
              </a:lnSpc>
              <a:spcBef>
                <a:spcPct val="0"/>
              </a:spcBef>
            </a:pPr>
            <a:r>
              <a:rPr lang="sv-SE" sz="1700" noProof="0" dirty="0">
                <a:solidFill>
                  <a:srgbClr val="FFFFFF"/>
                </a:solidFill>
                <a:latin typeface="Plus Jakarta Sans 3"/>
              </a:rPr>
              <a:t>info@norlys.com    </a:t>
            </a:r>
          </a:p>
          <a:p>
            <a:pPr algn="l">
              <a:lnSpc>
                <a:spcPts val="2380"/>
              </a:lnSpc>
              <a:spcBef>
                <a:spcPct val="0"/>
              </a:spcBef>
            </a:pPr>
            <a:endParaRPr lang="en-GB" sz="1700" noProof="0" dirty="0">
              <a:solidFill>
                <a:srgbClr val="FFFFFF"/>
              </a:solidFill>
              <a:latin typeface="Plus Jakarta Sans 3"/>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97348-EC7E-5707-7602-539F23BDC3F3}"/>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50D2AC78-26FF-5490-9CF0-FBE94BCF39A9}"/>
              </a:ext>
            </a:extLst>
          </p:cNvPr>
          <p:cNvGrpSpPr/>
          <p:nvPr/>
        </p:nvGrpSpPr>
        <p:grpSpPr>
          <a:xfrm>
            <a:off x="533400" y="650394"/>
            <a:ext cx="4192876" cy="8878417"/>
            <a:chOff x="1674" y="-310384"/>
            <a:chExt cx="5152986" cy="6515288"/>
          </a:xfrm>
        </p:grpSpPr>
        <p:sp>
          <p:nvSpPr>
            <p:cNvPr id="8" name="TextBox 8">
              <a:extLst>
                <a:ext uri="{FF2B5EF4-FFF2-40B4-BE49-F238E27FC236}">
                  <a16:creationId xmlns:a16="http://schemas.microsoft.com/office/drawing/2014/main" id="{7FE3865F-06B8-6361-5968-722BD508A058}"/>
                </a:ext>
              </a:extLst>
            </p:cNvPr>
            <p:cNvSpPr txBox="1"/>
            <p:nvPr/>
          </p:nvSpPr>
          <p:spPr>
            <a:xfrm>
              <a:off x="1674" y="-310384"/>
              <a:ext cx="5152986" cy="1761685"/>
            </a:xfrm>
            <a:prstGeom prst="rect">
              <a:avLst/>
            </a:prstGeom>
          </p:spPr>
          <p:txBody>
            <a:bodyPr wrap="square" lIns="0" tIns="0" rIns="0" bIns="0" rtlCol="0" anchor="t">
              <a:spAutoFit/>
            </a:bodyPr>
            <a:lstStyle/>
            <a:p>
              <a:pPr algn="l"/>
              <a:r>
                <a:rPr lang="sv-SE" sz="3600" noProof="0">
                  <a:solidFill>
                    <a:schemeClr val="bg1"/>
                  </a:solidFill>
                  <a:latin typeface="Plus Jakarta Sans 2"/>
                </a:rPr>
                <a:t>Korrosionsskydd</a:t>
              </a:r>
            </a:p>
            <a:p>
              <a:pPr algn="l"/>
              <a:r>
                <a:rPr lang="sv-SE" sz="2400">
                  <a:solidFill>
                    <a:schemeClr val="bg1"/>
                  </a:solidFill>
                  <a:latin typeface="Plus Jakarta Sans 2"/>
                </a:rPr>
                <a:t>är en viktig process under tillverkningen.</a:t>
              </a:r>
            </a:p>
          </p:txBody>
        </p:sp>
        <p:sp>
          <p:nvSpPr>
            <p:cNvPr id="9" name="TextBox 9">
              <a:extLst>
                <a:ext uri="{FF2B5EF4-FFF2-40B4-BE49-F238E27FC236}">
                  <a16:creationId xmlns:a16="http://schemas.microsoft.com/office/drawing/2014/main" id="{7BD84D13-47A0-66E0-FD16-0AD8A01C18A6}"/>
                </a:ext>
              </a:extLst>
            </p:cNvPr>
            <p:cNvSpPr txBox="1"/>
            <p:nvPr/>
          </p:nvSpPr>
          <p:spPr>
            <a:xfrm>
              <a:off x="1674" y="1868449"/>
              <a:ext cx="4826002" cy="4336455"/>
            </a:xfrm>
            <a:prstGeom prst="rect">
              <a:avLst/>
            </a:prstGeom>
          </p:spPr>
          <p:txBody>
            <a:bodyPr wrap="square" lIns="0" tIns="0" rIns="0" bIns="0" rtlCol="0" anchor="t">
              <a:spAutoFit/>
            </a:bodyPr>
            <a:lstStyle/>
            <a:p>
              <a:r>
                <a:rPr lang="sv-SE" sz="1600" cap="small" noProof="0">
                  <a:solidFill>
                    <a:schemeClr val="bg1"/>
                  </a:solidFill>
                  <a:latin typeface="Plus Jakarta Sans" pitchFamily="2" charset="-18"/>
                  <a:cs typeface="Plus Jakarta Sans" pitchFamily="2" charset="-18"/>
                </a:rPr>
                <a:t>Norlys</a:t>
              </a:r>
              <a:r>
                <a:rPr lang="sv-SE" sz="1600" noProof="0">
                  <a:solidFill>
                    <a:schemeClr val="bg1"/>
                  </a:solidFill>
                  <a:latin typeface="Plus Jakarta Sans" pitchFamily="2" charset="-18"/>
                  <a:cs typeface="Plus Jakarta Sans" pitchFamily="2" charset="-18"/>
                </a:rPr>
                <a:t> erbjuder ett brett utbud av produkter som är perfekt lämpade för </a:t>
              </a:r>
              <a:r>
                <a:rPr lang="sv-SE" sz="1600" b="1" noProof="0">
                  <a:solidFill>
                    <a:srgbClr val="9D5E39"/>
                  </a:solidFill>
                  <a:latin typeface="Plus Jakarta Sans" pitchFamily="2" charset="-18"/>
                  <a:cs typeface="Plus Jakarta Sans" pitchFamily="2" charset="-18"/>
                </a:rPr>
                <a:t>kustnära områden</a:t>
              </a:r>
              <a:r>
                <a:rPr lang="sv-SE" sz="1600" b="1" noProof="0">
                  <a:solidFill>
                    <a:srgbClr val="121212"/>
                  </a:solidFill>
                  <a:latin typeface="Plus Jakarta Sans" pitchFamily="2" charset="-18"/>
                  <a:cs typeface="Plus Jakarta Sans" pitchFamily="2" charset="-18"/>
                </a:rPr>
                <a:t> </a:t>
              </a:r>
              <a:r>
                <a:rPr lang="sv-SE" sz="1600" noProof="0">
                  <a:solidFill>
                    <a:schemeClr val="bg1"/>
                  </a:solidFill>
                  <a:latin typeface="Plus Jakarta Sans" pitchFamily="2" charset="-18"/>
                  <a:cs typeface="Plus Jakarta Sans" pitchFamily="2" charset="-18"/>
                </a:rPr>
                <a:t> (Nordsjön, Östersjön, Medelhavet) samt för </a:t>
              </a:r>
              <a:r>
                <a:rPr lang="sv-SE" sz="1600" b="1" noProof="0">
                  <a:solidFill>
                    <a:srgbClr val="9D5E39"/>
                  </a:solidFill>
                  <a:latin typeface="Plus Jakarta Sans" pitchFamily="2" charset="-18"/>
                  <a:cs typeface="Plus Jakarta Sans" pitchFamily="2" charset="-18"/>
                </a:rPr>
                <a:t>torra </a:t>
              </a:r>
            </a:p>
            <a:p>
              <a:r>
                <a:rPr lang="sv-SE" sz="1600" b="1" noProof="0">
                  <a:solidFill>
                    <a:srgbClr val="9D5E39"/>
                  </a:solidFill>
                  <a:latin typeface="Plus Jakarta Sans" pitchFamily="2" charset="-18"/>
                  <a:cs typeface="Plus Jakarta Sans" pitchFamily="2" charset="-18"/>
                </a:rPr>
                <a:t>och sandiga </a:t>
              </a:r>
              <a:r>
                <a:rPr lang="sv-SE" sz="1600" noProof="0">
                  <a:solidFill>
                    <a:schemeClr val="bg1"/>
                  </a:solidFill>
                  <a:latin typeface="Plus Jakarta Sans" pitchFamily="2" charset="-18"/>
                  <a:cs typeface="Plus Jakarta Sans" pitchFamily="2" charset="-18"/>
                </a:rPr>
                <a:t>områden i Mellanöstern och Nordafrika.</a:t>
              </a:r>
            </a:p>
            <a:p>
              <a:endParaRPr lang="en-GB" sz="1600" noProof="0" dirty="0">
                <a:solidFill>
                  <a:schemeClr val="bg1"/>
                </a:solidFill>
                <a:latin typeface="Plus Jakarta Sans" pitchFamily="2" charset="-18"/>
                <a:cs typeface="Plus Jakarta Sans" pitchFamily="2" charset="-18"/>
              </a:endParaRPr>
            </a:p>
            <a:p>
              <a:r>
                <a:rPr lang="sv-SE" sz="1600">
                  <a:solidFill>
                    <a:schemeClr val="bg1"/>
                  </a:solidFill>
                  <a:latin typeface="Plus Jakarta Sans" pitchFamily="2" charset="-18"/>
                  <a:cs typeface="Plus Jakarta Sans" pitchFamily="2" charset="-18"/>
                </a:rPr>
                <a:t>Av egen erfarenhet vet vi </a:t>
              </a:r>
            </a:p>
            <a:p>
              <a:r>
                <a:rPr lang="sv-SE" sz="1600">
                  <a:solidFill>
                    <a:schemeClr val="bg1"/>
                  </a:solidFill>
                  <a:latin typeface="Plus Jakarta Sans" pitchFamily="2" charset="-18"/>
                  <a:cs typeface="Plus Jakarta Sans" pitchFamily="2" charset="-18"/>
                </a:rPr>
                <a:t>att för att säkerställa långvarig </a:t>
              </a:r>
            </a:p>
            <a:p>
              <a:r>
                <a:rPr lang="sv-SE" sz="1600">
                  <a:solidFill>
                    <a:schemeClr val="bg1"/>
                  </a:solidFill>
                  <a:latin typeface="Plus Jakarta Sans" pitchFamily="2" charset="-18"/>
                  <a:cs typeface="Plus Jakarta Sans" pitchFamily="2" charset="-18"/>
                </a:rPr>
                <a:t>och felfri funktion av produkterna </a:t>
              </a:r>
            </a:p>
            <a:p>
              <a:r>
                <a:rPr lang="sv-SE" sz="1600">
                  <a:solidFill>
                    <a:schemeClr val="bg1"/>
                  </a:solidFill>
                  <a:latin typeface="Plus Jakarta Sans" pitchFamily="2" charset="-18"/>
                  <a:cs typeface="Plus Jakarta Sans" pitchFamily="2" charset="-18"/>
                </a:rPr>
                <a:t>dessa mycket varierande miljöer</a:t>
              </a:r>
              <a:r>
                <a:rPr lang="sv-SE" sz="1600" b="1">
                  <a:solidFill>
                    <a:srgbClr val="9D5E39"/>
                  </a:solidFill>
                  <a:latin typeface="Plus Jakarta Sans" pitchFamily="2" charset="-18"/>
                  <a:cs typeface="Plus Jakarta Sans" pitchFamily="2" charset="-18"/>
                </a:rPr>
                <a:t> är det nödvändigt att lägga ner mycket arbete på att förbereda dem på rätt sätt</a:t>
              </a:r>
              <a:r>
                <a:rPr lang="sv-SE" sz="1600" b="1">
                  <a:solidFill>
                    <a:schemeClr val="bg1"/>
                  </a:solidFill>
                  <a:latin typeface="Plus Jakarta Sans" pitchFamily="2" charset="-18"/>
                  <a:cs typeface="Plus Jakarta Sans" pitchFamily="2" charset="-18"/>
                </a:rPr>
                <a:t>.</a:t>
              </a:r>
            </a:p>
            <a:p>
              <a:endParaRPr lang="en-GB" sz="1600" b="1" noProof="0" dirty="0">
                <a:solidFill>
                  <a:srgbClr val="121212"/>
                </a:solidFill>
                <a:latin typeface="Plus Jakarta Sans" pitchFamily="2" charset="-18"/>
                <a:cs typeface="Plus Jakarta Sans" pitchFamily="2" charset="-18"/>
              </a:endParaRPr>
            </a:p>
            <a:p>
              <a:r>
                <a:rPr lang="sv-SE" sz="1600">
                  <a:solidFill>
                    <a:schemeClr val="bg1"/>
                  </a:solidFill>
                  <a:latin typeface="Plus Jakarta Sans" pitchFamily="2" charset="-18"/>
                  <a:cs typeface="Plus Jakarta Sans" pitchFamily="2" charset="-18"/>
                </a:rPr>
                <a:t>Förutom att använda de bästa elektriska komponenterna </a:t>
              </a:r>
            </a:p>
            <a:p>
              <a:r>
                <a:rPr lang="sv-SE" sz="1600">
                  <a:solidFill>
                    <a:schemeClr val="bg1"/>
                  </a:solidFill>
                  <a:latin typeface="Plus Jakarta Sans" pitchFamily="2" charset="-18"/>
                  <a:cs typeface="Plus Jakarta Sans" pitchFamily="2" charset="-18"/>
                </a:rPr>
                <a:t>och råvarorna har Norlys under sin över 30 år långa verksamhet använt och kontinuerligt förbättrat de </a:t>
              </a:r>
              <a:r>
                <a:rPr lang="sv-SE" sz="1600" b="1">
                  <a:solidFill>
                    <a:srgbClr val="9D5E39"/>
                  </a:solidFill>
                  <a:latin typeface="Plus Jakarta Sans" pitchFamily="2" charset="-18"/>
                  <a:cs typeface="Plus Jakarta Sans" pitchFamily="2" charset="-18"/>
                </a:rPr>
                <a:t>modernaste processerna för ytbehandling av aluminium och stål</a:t>
              </a:r>
              <a:r>
                <a:rPr lang="sv-SE" sz="1600">
                  <a:solidFill>
                    <a:schemeClr val="bg1"/>
                  </a:solidFill>
                  <a:latin typeface="Plus Jakarta Sans" pitchFamily="2" charset="-18"/>
                  <a:cs typeface="Plus Jakarta Sans" pitchFamily="2" charset="-18"/>
                </a:rPr>
                <a:t>.</a:t>
              </a:r>
            </a:p>
            <a:p>
              <a:pPr algn="just"/>
              <a:endParaRPr lang="en-GB" sz="1600" noProof="0" dirty="0">
                <a:solidFill>
                  <a:schemeClr val="bg1"/>
                </a:solidFill>
                <a:latin typeface="Plus Jakarta Sans" pitchFamily="2" charset="-18"/>
                <a:cs typeface="Plus Jakarta Sans" pitchFamily="2" charset="-18"/>
              </a:endParaRPr>
            </a:p>
          </p:txBody>
        </p:sp>
      </p:grpSp>
      <p:sp>
        <p:nvSpPr>
          <p:cNvPr id="12" name="Freeform 6">
            <a:extLst>
              <a:ext uri="{FF2B5EF4-FFF2-40B4-BE49-F238E27FC236}">
                <a16:creationId xmlns:a16="http://schemas.microsoft.com/office/drawing/2014/main" id="{54339344-83A7-7AC7-BA5F-75F69E734118}"/>
              </a:ext>
            </a:extLst>
          </p:cNvPr>
          <p:cNvSpPr/>
          <p:nvPr/>
        </p:nvSpPr>
        <p:spPr>
          <a:xfrm>
            <a:off x="17068800" y="8872071"/>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pic>
        <p:nvPicPr>
          <p:cNvPr id="2" name="Obraz 1">
            <a:extLst>
              <a:ext uri="{FF2B5EF4-FFF2-40B4-BE49-F238E27FC236}">
                <a16:creationId xmlns:a16="http://schemas.microsoft.com/office/drawing/2014/main" id="{12521968-E6F0-A0B2-22F2-B757B469C636}"/>
              </a:ext>
            </a:extLst>
          </p:cNvPr>
          <p:cNvPicPr>
            <a:picLocks noChangeAspect="1"/>
          </p:cNvPicPr>
          <p:nvPr/>
        </p:nvPicPr>
        <p:blipFill>
          <a:blip r:embed="rId3">
            <a:extLst>
              <a:ext uri="{28A0092B-C50C-407E-A947-70E740481C1C}">
                <a14:useLocalDpi xmlns:a14="http://schemas.microsoft.com/office/drawing/2010/main" val="0"/>
              </a:ext>
            </a:extLst>
          </a:blip>
          <a:srcRect t="1818" b="1818"/>
          <a:stretch/>
        </p:blipFill>
        <p:spPr>
          <a:xfrm>
            <a:off x="5138452" y="-29934"/>
            <a:ext cx="7849379" cy="5023756"/>
          </a:xfrm>
          <a:prstGeom prst="rect">
            <a:avLst/>
          </a:prstGeom>
        </p:spPr>
      </p:pic>
      <p:pic>
        <p:nvPicPr>
          <p:cNvPr id="3" name="Obraz 2">
            <a:extLst>
              <a:ext uri="{FF2B5EF4-FFF2-40B4-BE49-F238E27FC236}">
                <a16:creationId xmlns:a16="http://schemas.microsoft.com/office/drawing/2014/main" id="{1049BB42-B3FD-2ACA-C810-203977C06EEE}"/>
              </a:ext>
            </a:extLst>
          </p:cNvPr>
          <p:cNvPicPr>
            <a:picLocks noChangeAspect="1"/>
          </p:cNvPicPr>
          <p:nvPr/>
        </p:nvPicPr>
        <p:blipFill>
          <a:blip r:embed="rId4">
            <a:extLst>
              <a:ext uri="{28A0092B-C50C-407E-A947-70E740481C1C}">
                <a14:useLocalDpi xmlns:a14="http://schemas.microsoft.com/office/drawing/2010/main" val="0"/>
              </a:ext>
            </a:extLst>
          </a:blip>
          <a:srcRect l="16408" r="16408"/>
          <a:stretch/>
        </p:blipFill>
        <p:spPr>
          <a:xfrm>
            <a:off x="13231588" y="-35377"/>
            <a:ext cx="5056412" cy="5023757"/>
          </a:xfrm>
          <a:prstGeom prst="rect">
            <a:avLst/>
          </a:prstGeom>
        </p:spPr>
      </p:pic>
      <p:pic>
        <p:nvPicPr>
          <p:cNvPr id="4" name="Obraz 3">
            <a:extLst>
              <a:ext uri="{FF2B5EF4-FFF2-40B4-BE49-F238E27FC236}">
                <a16:creationId xmlns:a16="http://schemas.microsoft.com/office/drawing/2014/main" id="{BBF12B08-F20C-C91A-CDC5-1E88A7BAED38}"/>
              </a:ext>
            </a:extLst>
          </p:cNvPr>
          <p:cNvPicPr>
            <a:picLocks noChangeAspect="1"/>
          </p:cNvPicPr>
          <p:nvPr/>
        </p:nvPicPr>
        <p:blipFill>
          <a:blip r:embed="rId5" cstate="print">
            <a:extLst>
              <a:ext uri="{28A0092B-C50C-407E-A947-70E740481C1C}">
                <a14:useLocalDpi xmlns:a14="http://schemas.microsoft.com/office/drawing/2010/main" val="0"/>
              </a:ext>
            </a:extLst>
          </a:blip>
          <a:srcRect l="30403" t="653" r="3671" b="489"/>
          <a:stretch>
            <a:fillRect/>
          </a:stretch>
        </p:blipFill>
        <p:spPr>
          <a:xfrm>
            <a:off x="5138452" y="5311063"/>
            <a:ext cx="5028688" cy="5023755"/>
          </a:xfrm>
          <a:prstGeom prst="rect">
            <a:avLst/>
          </a:prstGeom>
        </p:spPr>
      </p:pic>
      <p:pic>
        <p:nvPicPr>
          <p:cNvPr id="5" name="Obraz 4">
            <a:extLst>
              <a:ext uri="{FF2B5EF4-FFF2-40B4-BE49-F238E27FC236}">
                <a16:creationId xmlns:a16="http://schemas.microsoft.com/office/drawing/2014/main" id="{F30B8625-E0A5-8A78-3F4B-881C8F6A312F}"/>
              </a:ext>
            </a:extLst>
          </p:cNvPr>
          <p:cNvPicPr>
            <a:picLocks noChangeAspect="1"/>
          </p:cNvPicPr>
          <p:nvPr/>
        </p:nvPicPr>
        <p:blipFill>
          <a:blip r:embed="rId6" cstate="print">
            <a:extLst>
              <a:ext uri="{28A0092B-C50C-407E-A947-70E740481C1C}">
                <a14:useLocalDpi xmlns:a14="http://schemas.microsoft.com/office/drawing/2010/main" val="0"/>
              </a:ext>
            </a:extLst>
          </a:blip>
          <a:srcRect l="35" t="40131" r="-35" b="11385"/>
          <a:stretch>
            <a:fillRect/>
          </a:stretch>
        </p:blipFill>
        <p:spPr>
          <a:xfrm>
            <a:off x="10461171" y="5245490"/>
            <a:ext cx="7826829" cy="5107212"/>
          </a:xfrm>
          <a:prstGeom prst="rect">
            <a:avLst/>
          </a:prstGeom>
        </p:spPr>
      </p:pic>
    </p:spTree>
    <p:extLst>
      <p:ext uri="{BB962C8B-B14F-4D97-AF65-F5344CB8AC3E}">
        <p14:creationId xmlns:p14="http://schemas.microsoft.com/office/powerpoint/2010/main" val="2983766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73A65-2475-A332-49BF-6459A993BF5F}"/>
            </a:ext>
          </a:extLst>
        </p:cNvPr>
        <p:cNvGrpSpPr/>
        <p:nvPr/>
      </p:nvGrpSpPr>
      <p:grpSpPr>
        <a:xfrm>
          <a:off x="0" y="0"/>
          <a:ext cx="0" cy="0"/>
          <a:chOff x="0" y="0"/>
          <a:chExt cx="0" cy="0"/>
        </a:xfrm>
      </p:grpSpPr>
      <p:sp>
        <p:nvSpPr>
          <p:cNvPr id="8" name="Freeform 8">
            <a:extLst>
              <a:ext uri="{FF2B5EF4-FFF2-40B4-BE49-F238E27FC236}">
                <a16:creationId xmlns:a16="http://schemas.microsoft.com/office/drawing/2014/main" id="{3B930803-58C7-3CF9-C8E3-2FF50BF052BF}"/>
              </a:ext>
            </a:extLst>
          </p:cNvPr>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7" name="TextBox 7">
            <a:extLst>
              <a:ext uri="{FF2B5EF4-FFF2-40B4-BE49-F238E27FC236}">
                <a16:creationId xmlns:a16="http://schemas.microsoft.com/office/drawing/2014/main" id="{F807BEE2-058A-AC88-0C7E-4DAD538A230B}"/>
              </a:ext>
            </a:extLst>
          </p:cNvPr>
          <p:cNvSpPr txBox="1"/>
          <p:nvPr/>
        </p:nvSpPr>
        <p:spPr>
          <a:xfrm>
            <a:off x="10210801" y="5753100"/>
            <a:ext cx="7239000" cy="4124206"/>
          </a:xfrm>
          <a:prstGeom prst="rect">
            <a:avLst/>
          </a:prstGeom>
        </p:spPr>
        <p:txBody>
          <a:bodyPr wrap="square" lIns="0" tIns="0" rIns="0" bIns="0" rtlCol="0" anchor="t">
            <a:spAutoFit/>
          </a:bodyPr>
          <a:lstStyle/>
          <a:p>
            <a:r>
              <a:rPr lang="sv-SE" sz="3200" b="1" noProof="0">
                <a:solidFill>
                  <a:srgbClr val="9D5E39"/>
                </a:solidFill>
                <a:latin typeface="Plus Jakarta Sans 1" panose="020B0604020202020204" charset="-18"/>
                <a:cs typeface="Plus Jakarta Sans 1" panose="020B0604020202020204" charset="-18"/>
              </a:rPr>
              <a:t>	Pulverlackering</a:t>
            </a:r>
          </a:p>
          <a:p>
            <a:endParaRPr lang="en-GB" sz="2400" b="1" noProof="0" dirty="0">
              <a:solidFill>
                <a:srgbClr val="9D5E39"/>
              </a:solidFill>
              <a:latin typeface="Plus Jakarta Sans 1" panose="020B0604020202020204" charset="-18"/>
              <a:cs typeface="Plus Jakarta Sans 1" panose="020B0604020202020204" charset="-18"/>
            </a:endParaRPr>
          </a:p>
          <a:p>
            <a:r>
              <a:rPr lang="sv-SE" sz="1600">
                <a:solidFill>
                  <a:schemeClr val="bg1"/>
                </a:solidFill>
                <a:latin typeface="Plus Jakarta Sans 1" panose="020B0604020202020204" charset="0"/>
                <a:cs typeface="Plus Jakarta Sans 1" panose="020B0604020202020204" charset="0"/>
              </a:rPr>
              <a:t>De flesta stål- och aluminiumdelar är belagda med lack som ger långvarigt korrosionsskydd. </a:t>
            </a:r>
          </a:p>
          <a:p>
            <a:endParaRPr lang="en-GB" sz="1600" noProof="0" dirty="0">
              <a:solidFill>
                <a:schemeClr val="bg1"/>
              </a:solidFill>
              <a:latin typeface="Plus Jakarta Sans 1" panose="020B0604020202020204" charset="0"/>
              <a:cs typeface="Plus Jakarta Sans 1" panose="020B0604020202020204" charset="0"/>
            </a:endParaRPr>
          </a:p>
          <a:p>
            <a:r>
              <a:rPr lang="sv-SE" sz="1600">
                <a:solidFill>
                  <a:schemeClr val="bg1"/>
                </a:solidFill>
                <a:latin typeface="Plus Jakarta Sans 1" panose="020B0604020202020204" charset="0"/>
                <a:cs typeface="Plus Jakarta Sans 1" panose="020B0604020202020204" charset="0"/>
              </a:rPr>
              <a:t>Innan målningen genomgår komponenterna en fysikalisk-kemisk behandling i flera steg, vilket säkerställer deras korrosionsbeständighet.</a:t>
            </a:r>
          </a:p>
          <a:p>
            <a:endParaRPr lang="en-GB" sz="1600" noProof="0" dirty="0">
              <a:solidFill>
                <a:schemeClr val="bg1"/>
              </a:solidFill>
              <a:latin typeface="Plus Jakarta Sans 1" panose="020B0604020202020204" charset="0"/>
              <a:cs typeface="Plus Jakarta Sans 1" panose="020B0604020202020204" charset="0"/>
            </a:endParaRPr>
          </a:p>
          <a:p>
            <a:r>
              <a:rPr lang="sv-SE" sz="1600" noProof="0">
                <a:solidFill>
                  <a:schemeClr val="bg1"/>
                </a:solidFill>
                <a:latin typeface="Plus Jakarta Sans 1" panose="020B0604020202020204" charset="0"/>
                <a:cs typeface="Plus Jakarta Sans 1" panose="020B0604020202020204" charset="0"/>
              </a:rPr>
              <a:t>Vår pulverlackeringsanläggning använder </a:t>
            </a:r>
            <a:r>
              <a:rPr lang="sv-SE" b="1" noProof="0">
                <a:solidFill>
                  <a:srgbClr val="9D5E39"/>
                </a:solidFill>
                <a:latin typeface="Plus Jakarta Sans 1" panose="020B0604020202020204" charset="0"/>
                <a:cs typeface="Plus Jakarta Sans 1" panose="020B0604020202020204" charset="0"/>
              </a:rPr>
              <a:t>TRIBO-pulverlackeringsteknik</a:t>
            </a:r>
            <a:r>
              <a:rPr lang="sv-SE" sz="1600" noProof="0">
                <a:solidFill>
                  <a:schemeClr val="bg1"/>
                </a:solidFill>
                <a:latin typeface="Plus Jakarta Sans 1" panose="020B0604020202020204" charset="0"/>
                <a:cs typeface="Plus Jakarta Sans 1" panose="020B0604020202020204" charset="0"/>
              </a:rPr>
              <a:t> som säkerställer en precis applicering av pulverlack.</a:t>
            </a:r>
          </a:p>
          <a:p>
            <a:endParaRPr lang="en-GB" sz="1600" noProof="0" dirty="0">
              <a:solidFill>
                <a:schemeClr val="bg1"/>
              </a:solidFill>
              <a:latin typeface="Plus Jakarta Sans 1" panose="020B0604020202020204" charset="0"/>
              <a:cs typeface="Plus Jakarta Sans 1" panose="020B0604020202020204" charset="0"/>
            </a:endParaRPr>
          </a:p>
          <a:p>
            <a:r>
              <a:rPr lang="sv-SE" sz="1600">
                <a:solidFill>
                  <a:schemeClr val="bg1"/>
                </a:solidFill>
                <a:latin typeface="Plus Jakarta Sans 1" panose="020B0604020202020204" charset="0"/>
                <a:cs typeface="Plus Jakarta Sans 1" panose="020B0604020202020204" charset="0"/>
              </a:rPr>
              <a:t>Omedelbart efter pulverlackeringen genomgår elementen en polymeriseringsprocess i en specialugn, vilket garanterar en hållbar </a:t>
            </a:r>
          </a:p>
          <a:p>
            <a:r>
              <a:rPr lang="sv-SE" sz="1600">
                <a:solidFill>
                  <a:schemeClr val="bg1"/>
                </a:solidFill>
                <a:latin typeface="Plus Jakarta Sans 1" panose="020B0604020202020204" charset="0"/>
                <a:cs typeface="Plus Jakarta Sans 1" panose="020B0604020202020204" charset="0"/>
              </a:rPr>
              <a:t>och visuellt perfekt yta.</a:t>
            </a:r>
          </a:p>
        </p:txBody>
      </p:sp>
      <p:sp>
        <p:nvSpPr>
          <p:cNvPr id="23" name="Freeform 15">
            <a:extLst>
              <a:ext uri="{FF2B5EF4-FFF2-40B4-BE49-F238E27FC236}">
                <a16:creationId xmlns:a16="http://schemas.microsoft.com/office/drawing/2014/main" id="{9651B56F-FD17-251E-B5EF-9F91EE0892BE}"/>
              </a:ext>
            </a:extLst>
          </p:cNvPr>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2" name="Freeform 7">
            <a:extLst>
              <a:ext uri="{FF2B5EF4-FFF2-40B4-BE49-F238E27FC236}">
                <a16:creationId xmlns:a16="http://schemas.microsoft.com/office/drawing/2014/main" id="{2D571861-F14F-674A-58CC-358FEBE7DBFB}"/>
              </a:ext>
            </a:extLst>
          </p:cNvPr>
          <p:cNvSpPr/>
          <p:nvPr/>
        </p:nvSpPr>
        <p:spPr>
          <a:xfrm>
            <a:off x="13608000" y="0"/>
            <a:ext cx="4680000" cy="4680000"/>
          </a:xfrm>
          <a:custGeom>
            <a:avLst/>
            <a:gdLst/>
            <a:ahLst/>
            <a:cxnLst/>
            <a:rect l="l" t="t" r="r" b="b"/>
            <a:pathLst>
              <a:path w="13205539" h="10287000">
                <a:moveTo>
                  <a:pt x="0" y="0"/>
                </a:moveTo>
                <a:lnTo>
                  <a:pt x="13205538" y="0"/>
                </a:lnTo>
                <a:lnTo>
                  <a:pt x="13205538" y="10287000"/>
                </a:lnTo>
                <a:lnTo>
                  <a:pt x="0" y="10287000"/>
                </a:lnTo>
                <a:lnTo>
                  <a:pt x="0" y="0"/>
                </a:lnTo>
                <a:close/>
              </a:path>
            </a:pathLst>
          </a:custGeom>
          <a:blipFill>
            <a:blip r:embed="rId5" cstate="screen">
              <a:extLst>
                <a:ext uri="{28A0092B-C50C-407E-A947-70E740481C1C}">
                  <a14:useLocalDpi xmlns:a14="http://schemas.microsoft.com/office/drawing/2010/main"/>
                </a:ext>
              </a:extLst>
            </a:blip>
            <a:stretch>
              <a:fillRect t="-2122" r="-46040"/>
            </a:stretch>
          </a:blipFill>
        </p:spPr>
        <p:txBody>
          <a:bodyPr/>
          <a:lstStyle/>
          <a:p>
            <a:endParaRPr lang="en-GB" noProof="0" dirty="0"/>
          </a:p>
        </p:txBody>
      </p:sp>
      <p:sp>
        <p:nvSpPr>
          <p:cNvPr id="4" name="TextBox 7">
            <a:extLst>
              <a:ext uri="{FF2B5EF4-FFF2-40B4-BE49-F238E27FC236}">
                <a16:creationId xmlns:a16="http://schemas.microsoft.com/office/drawing/2014/main" id="{C87136AB-11D0-ACBF-C6B9-05452C64672C}"/>
              </a:ext>
            </a:extLst>
          </p:cNvPr>
          <p:cNvSpPr txBox="1"/>
          <p:nvPr/>
        </p:nvSpPr>
        <p:spPr>
          <a:xfrm>
            <a:off x="842468" y="2042731"/>
            <a:ext cx="7805000" cy="2905924"/>
          </a:xfrm>
          <a:prstGeom prst="rect">
            <a:avLst/>
          </a:prstGeom>
        </p:spPr>
        <p:txBody>
          <a:bodyPr wrap="square" lIns="0" tIns="0" rIns="0" bIns="0" rtlCol="0" anchor="t">
            <a:spAutoFit/>
          </a:bodyPr>
          <a:lstStyle/>
          <a:p>
            <a:r>
              <a:rPr lang="sv-SE" sz="3200" b="1" noProof="0">
                <a:solidFill>
                  <a:srgbClr val="9D5E39"/>
                </a:solidFill>
                <a:latin typeface="Plus Jakarta Sans 1" panose="020B0604020202020204" charset="-18"/>
                <a:cs typeface="Plus Jakarta Sans 1" panose="020B0604020202020204" charset="-18"/>
              </a:rPr>
              <a:t>	Varmförzinkning</a:t>
            </a:r>
          </a:p>
          <a:p>
            <a:endParaRPr lang="en-GB" noProof="0" dirty="0">
              <a:solidFill>
                <a:schemeClr val="bg1"/>
              </a:solidFill>
              <a:latin typeface="Plus Jakarta Sans 3" panose="020B0604020202020204" charset="-18"/>
              <a:cs typeface="Plus Jakarta Sans 3" panose="020B0604020202020204" charset="-18"/>
            </a:endParaRPr>
          </a:p>
          <a:p>
            <a:r>
              <a:rPr lang="sv-SE" sz="1600" noProof="0">
                <a:solidFill>
                  <a:schemeClr val="bg1"/>
                </a:solidFill>
                <a:latin typeface="Plus Jakarta Sans 1" panose="020B0604020202020204" charset="0"/>
                <a:cs typeface="Plus Jakarta Sans 1" panose="020B0604020202020204" charset="0"/>
              </a:rPr>
              <a:t>Garanterar </a:t>
            </a:r>
            <a:r>
              <a:rPr lang="sv-SE" b="1" noProof="0">
                <a:solidFill>
                  <a:srgbClr val="9D5E39"/>
                </a:solidFill>
                <a:latin typeface="Plus Jakarta Sans 1" panose="020B0604020202020204" charset="0"/>
                <a:cs typeface="Plus Jakarta Sans 1" panose="020B0604020202020204" charset="0"/>
              </a:rPr>
              <a:t>långvarigt korrosionsskydd och mekaniskt skydd  </a:t>
            </a:r>
            <a:r>
              <a:rPr lang="sv-SE" sz="1600" noProof="0">
                <a:solidFill>
                  <a:schemeClr val="bg1"/>
                </a:solidFill>
                <a:latin typeface="Plus Jakarta Sans 1" panose="020B0604020202020204" charset="0"/>
                <a:cs typeface="Plus Jakarta Sans 1" panose="020B0604020202020204" charset="0"/>
              </a:rPr>
              <a:t>för stålkomponenter. Kan användas både som slutlig ytbehandling och som mellanliggande steg före vidare pulverlackering. </a:t>
            </a:r>
          </a:p>
          <a:p>
            <a:pPr>
              <a:lnSpc>
                <a:spcPts val="2520"/>
              </a:lnSpc>
            </a:pPr>
            <a:endParaRPr lang="en-GB" sz="1600" noProof="0" dirty="0">
              <a:solidFill>
                <a:schemeClr val="bg1"/>
              </a:solidFill>
              <a:latin typeface="Plus Jakarta Sans 1" panose="020B0604020202020204" charset="0"/>
              <a:cs typeface="Plus Jakarta Sans 1" panose="020B0604020202020204" charset="0"/>
            </a:endParaRPr>
          </a:p>
          <a:p>
            <a:r>
              <a:rPr lang="sv-SE" sz="1600" noProof="0">
                <a:solidFill>
                  <a:schemeClr val="bg1"/>
                </a:solidFill>
                <a:latin typeface="Plus Jakarta Sans 1" panose="020B0604020202020204" charset="0"/>
                <a:cs typeface="Plus Jakarta Sans 1" panose="020B0604020202020204" charset="0"/>
              </a:rPr>
              <a:t>I vår anläggning använder vi ett av de</a:t>
            </a:r>
            <a:r>
              <a:rPr lang="sv-SE" b="1" noProof="0">
                <a:solidFill>
                  <a:srgbClr val="9D5E39"/>
                </a:solidFill>
                <a:latin typeface="Plus Jakarta Sans 1" panose="020B0604020202020204" charset="0"/>
                <a:cs typeface="Plus Jakarta Sans 1" panose="020B0604020202020204" charset="0"/>
              </a:rPr>
              <a:t> minsta zinkbad </a:t>
            </a:r>
            <a:r>
              <a:rPr lang="sv-SE" sz="1600" noProof="0">
                <a:solidFill>
                  <a:schemeClr val="bg1"/>
                </a:solidFill>
                <a:latin typeface="Plus Jakarta Sans 1" panose="020B0604020202020204" charset="0"/>
                <a:cs typeface="Plus Jakarta Sans 1" panose="020B0604020202020204" charset="0"/>
              </a:rPr>
              <a:t>med smält zink, vilket gör det möjligt för oss att noggrant kontrollera hela förzinkningsprocessen för att uppnå högsta möjliga kvalitet på beläggningen.</a:t>
            </a:r>
          </a:p>
        </p:txBody>
      </p:sp>
      <p:pic>
        <p:nvPicPr>
          <p:cNvPr id="13" name="Obraz 12">
            <a:extLst>
              <a:ext uri="{FF2B5EF4-FFF2-40B4-BE49-F238E27FC236}">
                <a16:creationId xmlns:a16="http://schemas.microsoft.com/office/drawing/2014/main" id="{4BB216B4-8939-0405-9A30-4BB6860F7EFB}"/>
              </a:ext>
            </a:extLst>
          </p:cNvPr>
          <p:cNvPicPr>
            <a:picLocks noChangeAspect="1"/>
          </p:cNvPicPr>
          <p:nvPr/>
        </p:nvPicPr>
        <p:blipFill>
          <a:blip r:embed="rId6" cstate="print">
            <a:extLst>
              <a:ext uri="{28A0092B-C50C-407E-A947-70E740481C1C}">
                <a14:useLocalDpi xmlns:a14="http://schemas.microsoft.com/office/drawing/2010/main" val="0"/>
              </a:ext>
            </a:extLst>
          </a:blip>
          <a:srcRect l="12899" t="-155" r="21715" b="-1805"/>
          <a:stretch/>
        </p:blipFill>
        <p:spPr>
          <a:xfrm>
            <a:off x="10786" y="5604551"/>
            <a:ext cx="4680000" cy="4865210"/>
          </a:xfrm>
          <a:prstGeom prst="rect">
            <a:avLst/>
          </a:prstGeom>
        </p:spPr>
      </p:pic>
      <p:sp>
        <p:nvSpPr>
          <p:cNvPr id="26" name="Prostokąt: jeden zaokrąglony róg 25">
            <a:extLst>
              <a:ext uri="{FF2B5EF4-FFF2-40B4-BE49-F238E27FC236}">
                <a16:creationId xmlns:a16="http://schemas.microsoft.com/office/drawing/2014/main" id="{54A5D43F-902F-A695-03FD-837BB203E4F6}"/>
              </a:ext>
            </a:extLst>
          </p:cNvPr>
          <p:cNvSpPr/>
          <p:nvPr/>
        </p:nvSpPr>
        <p:spPr>
          <a:xfrm rot="10800000">
            <a:off x="8787734" y="12700"/>
            <a:ext cx="4680000" cy="4680000"/>
          </a:xfrm>
          <a:prstGeom prst="round1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Prostokąt: jeden zaokrąglony róg 27">
            <a:extLst>
              <a:ext uri="{FF2B5EF4-FFF2-40B4-BE49-F238E27FC236}">
                <a16:creationId xmlns:a16="http://schemas.microsoft.com/office/drawing/2014/main" id="{002DB863-5B1D-BB3A-8FFD-55A801465AFC}"/>
              </a:ext>
            </a:extLst>
          </p:cNvPr>
          <p:cNvSpPr/>
          <p:nvPr/>
        </p:nvSpPr>
        <p:spPr>
          <a:xfrm>
            <a:off x="4902890" y="5607000"/>
            <a:ext cx="4680000" cy="4680000"/>
          </a:xfrm>
          <a:prstGeom prst="round1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5" name="Grafika 4" descr="Ogień z wypełnieniem pełnym">
            <a:extLst>
              <a:ext uri="{FF2B5EF4-FFF2-40B4-BE49-F238E27FC236}">
                <a16:creationId xmlns:a16="http://schemas.microsoft.com/office/drawing/2014/main" id="{58B62663-6AA8-BA8B-DAF6-6732659FA0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6986" y="1899951"/>
            <a:ext cx="770780" cy="770780"/>
          </a:xfrm>
          <a:prstGeom prst="rect">
            <a:avLst/>
          </a:prstGeom>
        </p:spPr>
      </p:pic>
      <p:pic>
        <p:nvPicPr>
          <p:cNvPr id="11" name="Grafika 10" descr="Farba z wypełnieniem pełnym">
            <a:extLst>
              <a:ext uri="{FF2B5EF4-FFF2-40B4-BE49-F238E27FC236}">
                <a16:creationId xmlns:a16="http://schemas.microsoft.com/office/drawing/2014/main" id="{A4AE6B63-5A9B-4C93-F644-362F4A26C0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58400" y="5600700"/>
            <a:ext cx="838200" cy="838200"/>
          </a:xfrm>
          <a:prstGeom prst="rect">
            <a:avLst/>
          </a:prstGeom>
        </p:spPr>
      </p:pic>
      <p:sp>
        <p:nvSpPr>
          <p:cNvPr id="3" name="TextBox 9">
            <a:extLst>
              <a:ext uri="{FF2B5EF4-FFF2-40B4-BE49-F238E27FC236}">
                <a16:creationId xmlns:a16="http://schemas.microsoft.com/office/drawing/2014/main" id="{ED414057-1C32-62BE-09BC-C7650ABAB3DC}"/>
              </a:ext>
            </a:extLst>
          </p:cNvPr>
          <p:cNvSpPr txBox="1"/>
          <p:nvPr/>
        </p:nvSpPr>
        <p:spPr>
          <a:xfrm>
            <a:off x="842468" y="495300"/>
            <a:ext cx="7615732" cy="1230530"/>
          </a:xfrm>
          <a:prstGeom prst="rect">
            <a:avLst/>
          </a:prstGeom>
        </p:spPr>
        <p:txBody>
          <a:bodyPr wrap="square" lIns="0" tIns="0" rIns="0" bIns="0" rtlCol="0" anchor="t">
            <a:spAutoFit/>
          </a:bodyPr>
          <a:lstStyle/>
          <a:p>
            <a:pPr algn="l">
              <a:lnSpc>
                <a:spcPts val="5039"/>
              </a:lnSpc>
            </a:pPr>
            <a:r>
              <a:rPr lang="sv-SE" sz="4000" b="1" noProof="0">
                <a:solidFill>
                  <a:schemeClr val="bg1"/>
                </a:solidFill>
                <a:latin typeface="Plus Jakarta Sans 2"/>
              </a:rPr>
              <a:t>Typer av korrosionsskydd.</a:t>
            </a:r>
          </a:p>
        </p:txBody>
      </p:sp>
    </p:spTree>
    <p:extLst>
      <p:ext uri="{BB962C8B-B14F-4D97-AF65-F5344CB8AC3E}">
        <p14:creationId xmlns:p14="http://schemas.microsoft.com/office/powerpoint/2010/main" val="1787092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7" name="TextBox 7"/>
          <p:cNvSpPr txBox="1"/>
          <p:nvPr/>
        </p:nvSpPr>
        <p:spPr>
          <a:xfrm>
            <a:off x="1028700" y="2781300"/>
            <a:ext cx="6007729" cy="6893875"/>
          </a:xfrm>
          <a:prstGeom prst="rect">
            <a:avLst/>
          </a:prstGeom>
        </p:spPr>
        <p:txBody>
          <a:bodyPr lIns="0" tIns="0" rIns="0" bIns="0" rtlCol="0" anchor="t">
            <a:spAutoFit/>
          </a:bodyPr>
          <a:lstStyle/>
          <a:p>
            <a:pPr>
              <a:lnSpc>
                <a:spcPts val="3000"/>
              </a:lnSpc>
            </a:pPr>
            <a:r>
              <a:rPr lang="sv-SE" sz="2400">
                <a:solidFill>
                  <a:schemeClr val="bg1"/>
                </a:solidFill>
                <a:latin typeface="Plus Jakarta Sans 1"/>
              </a:rPr>
              <a:t>Det finns en månghundraårig tradition av bearbetning  </a:t>
            </a:r>
          </a:p>
          <a:p>
            <a:pPr>
              <a:lnSpc>
                <a:spcPts val="3000"/>
              </a:lnSpc>
            </a:pPr>
            <a:r>
              <a:rPr lang="sv-SE" sz="2400">
                <a:solidFill>
                  <a:schemeClr val="bg1"/>
                </a:solidFill>
                <a:latin typeface="Plus Jakarta Sans 1"/>
              </a:rPr>
              <a:t>och formning av stål, som är ett extremt hållbart och samtidigt lättbearbetat material. Välkänd teknik och metoder för </a:t>
            </a:r>
            <a:r>
              <a:rPr lang="sv-SE" sz="2400" noProof="0">
                <a:solidFill>
                  <a:srgbClr val="9D5E39"/>
                </a:solidFill>
                <a:latin typeface="Plus Jakarta Sans 2"/>
              </a:rPr>
              <a:t>korrosionsskydd av ytor</a:t>
            </a:r>
            <a:r>
              <a:rPr lang="sv-SE" sz="2400">
                <a:solidFill>
                  <a:schemeClr val="bg1"/>
                </a:solidFill>
                <a:latin typeface="Plus Jakarta Sans 1"/>
              </a:rPr>
              <a:t>.</a:t>
            </a:r>
          </a:p>
          <a:p>
            <a:pPr algn="l">
              <a:lnSpc>
                <a:spcPts val="3000"/>
              </a:lnSpc>
            </a:pPr>
            <a:endParaRPr lang="en-GB" sz="2400" cap="small" noProof="0" dirty="0">
              <a:solidFill>
                <a:schemeClr val="bg1"/>
              </a:solidFill>
              <a:latin typeface="Plus Jakarta Sans 1"/>
            </a:endParaRPr>
          </a:p>
          <a:p>
            <a:pPr algn="l">
              <a:lnSpc>
                <a:spcPts val="3000"/>
              </a:lnSpc>
            </a:pPr>
            <a:r>
              <a:rPr lang="sv-SE" sz="2400" noProof="0">
                <a:solidFill>
                  <a:schemeClr val="bg1"/>
                </a:solidFill>
                <a:latin typeface="Plus Jakarta Sans 1"/>
              </a:rPr>
              <a:t>I sina tillverkningsprocesser.använder </a:t>
            </a:r>
            <a:r>
              <a:rPr lang="sv-SE" sz="2400" cap="small" noProof="0">
                <a:solidFill>
                  <a:schemeClr val="bg1"/>
                </a:solidFill>
                <a:latin typeface="Plus Jakarta Sans 1"/>
              </a:rPr>
              <a:t>Norlys</a:t>
            </a:r>
            <a:r>
              <a:rPr lang="sv-SE" sz="2400" noProof="0">
                <a:solidFill>
                  <a:schemeClr val="bg1"/>
                </a:solidFill>
                <a:latin typeface="Plus Jakarta Sans 1"/>
              </a:rPr>
              <a:t> </a:t>
            </a:r>
            <a:r>
              <a:rPr lang="sv-SE" sz="2400" noProof="0">
                <a:solidFill>
                  <a:srgbClr val="9D5E39"/>
                </a:solidFill>
                <a:latin typeface="Plus Jakarta Sans 2"/>
              </a:rPr>
              <a:t>stålplåt, rör och profiler från </a:t>
            </a:r>
          </a:p>
          <a:p>
            <a:pPr algn="l">
              <a:lnSpc>
                <a:spcPts val="3000"/>
              </a:lnSpc>
            </a:pPr>
            <a:r>
              <a:rPr lang="sv-SE" sz="2400" noProof="0">
                <a:solidFill>
                  <a:srgbClr val="9D5E39"/>
                </a:solidFill>
                <a:latin typeface="Plus Jakarta Sans 2"/>
              </a:rPr>
              <a:t>europeiska källor</a:t>
            </a:r>
            <a:r>
              <a:rPr lang="sv-SE" sz="2400" noProof="0">
                <a:solidFill>
                  <a:schemeClr val="bg1"/>
                </a:solidFill>
                <a:latin typeface="Plus Jakarta Sans 1"/>
              </a:rPr>
              <a:t>.</a:t>
            </a:r>
          </a:p>
          <a:p>
            <a:pPr algn="l">
              <a:lnSpc>
                <a:spcPts val="3000"/>
              </a:lnSpc>
            </a:pPr>
            <a:endParaRPr lang="en-GB" sz="2400" noProof="0" dirty="0">
              <a:solidFill>
                <a:schemeClr val="bg1"/>
              </a:solidFill>
              <a:latin typeface="Plus Jakarta Sans 1"/>
            </a:endParaRPr>
          </a:p>
          <a:p>
            <a:pPr>
              <a:lnSpc>
                <a:spcPts val="3000"/>
              </a:lnSpc>
            </a:pPr>
            <a:r>
              <a:rPr lang="sv-SE" sz="2400">
                <a:solidFill>
                  <a:schemeClr val="bg1"/>
                </a:solidFill>
                <a:latin typeface="Plus Jakarta Sans 1"/>
              </a:rPr>
              <a:t>För att säkerställa långvarigt korrosionsskydd genomför Norlys en</a:t>
            </a:r>
            <a:r>
              <a:rPr lang="sv-SE" sz="2400" noProof="0">
                <a:solidFill>
                  <a:schemeClr val="bg1"/>
                </a:solidFill>
                <a:latin typeface="Plus Jakarta Sans 1"/>
              </a:rPr>
              <a:t> </a:t>
            </a:r>
            <a:r>
              <a:rPr lang="sv-SE" sz="2400" noProof="0">
                <a:solidFill>
                  <a:srgbClr val="9D5E39"/>
                </a:solidFill>
                <a:latin typeface="Plus Jakarta Sans 2"/>
              </a:rPr>
              <a:t>flerstegsprocess med fysisk och kemisk ytbehandling</a:t>
            </a:r>
            <a:r>
              <a:rPr lang="sv-SE" sz="2400">
                <a:solidFill>
                  <a:schemeClr val="bg1"/>
                </a:solidFill>
                <a:latin typeface="Plus Jakarta Sans 1"/>
              </a:rPr>
              <a:t>, varefter ytan målas i önskad färg.</a:t>
            </a:r>
          </a:p>
        </p:txBody>
      </p:sp>
      <p:pic>
        <p:nvPicPr>
          <p:cNvPr id="1026" name="Picture 2">
            <a:extLst>
              <a:ext uri="{FF2B5EF4-FFF2-40B4-BE49-F238E27FC236}">
                <a16:creationId xmlns:a16="http://schemas.microsoft.com/office/drawing/2014/main" id="{483BB12D-7F3B-7830-606E-24EFCD10E72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249816" y="190500"/>
            <a:ext cx="9885784" cy="47842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9B31982-B605-E840-C9F2-11BF51695D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9816" y="5143500"/>
            <a:ext cx="4790732" cy="4901194"/>
          </a:xfrm>
          <a:prstGeom prst="rect">
            <a:avLst/>
          </a:prstGeom>
        </p:spPr>
      </p:pic>
      <p:pic>
        <p:nvPicPr>
          <p:cNvPr id="11" name="Picture 10">
            <a:extLst>
              <a:ext uri="{FF2B5EF4-FFF2-40B4-BE49-F238E27FC236}">
                <a16:creationId xmlns:a16="http://schemas.microsoft.com/office/drawing/2014/main" id="{A936804F-1273-7233-FDC2-5F116C409F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27747" y="5143500"/>
            <a:ext cx="4907853" cy="4901194"/>
          </a:xfrm>
          <a:prstGeom prst="rect">
            <a:avLst/>
          </a:prstGeom>
        </p:spPr>
      </p:pic>
      <p:sp>
        <p:nvSpPr>
          <p:cNvPr id="8" name="TextBox 8">
            <a:extLst>
              <a:ext uri="{FF2B5EF4-FFF2-40B4-BE49-F238E27FC236}">
                <a16:creationId xmlns:a16="http://schemas.microsoft.com/office/drawing/2014/main" id="{CE54DBFC-7C56-67C7-CB4E-35C4ADAC1CF0}"/>
              </a:ext>
            </a:extLst>
          </p:cNvPr>
          <p:cNvSpPr txBox="1"/>
          <p:nvPr/>
        </p:nvSpPr>
        <p:spPr>
          <a:xfrm>
            <a:off x="1029956" y="971550"/>
            <a:ext cx="5758365" cy="1282402"/>
          </a:xfrm>
          <a:prstGeom prst="rect">
            <a:avLst/>
          </a:prstGeom>
        </p:spPr>
        <p:txBody>
          <a:bodyPr lIns="0" tIns="0" rIns="0" bIns="0" rtlCol="0" anchor="t">
            <a:spAutoFit/>
          </a:bodyPr>
          <a:lstStyle/>
          <a:p>
            <a:pPr algn="l">
              <a:lnSpc>
                <a:spcPts val="5040"/>
              </a:lnSpc>
            </a:pPr>
            <a:r>
              <a:rPr lang="sv-SE" sz="4400" noProof="0">
                <a:solidFill>
                  <a:schemeClr val="bg1"/>
                </a:solidFill>
                <a:latin typeface="Plus Jakarta Sans 2"/>
              </a:rPr>
              <a:t>Stål – varför använder vi det?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C5F02-2601-2C29-7ADC-D6FC0F358814}"/>
            </a:ext>
          </a:extLst>
        </p:cNvPr>
        <p:cNvGrpSpPr/>
        <p:nvPr/>
      </p:nvGrpSpPr>
      <p:grpSpPr>
        <a:xfrm>
          <a:off x="0" y="0"/>
          <a:ext cx="0" cy="0"/>
          <a:chOff x="0" y="0"/>
          <a:chExt cx="0" cy="0"/>
        </a:xfrm>
      </p:grpSpPr>
      <p:sp>
        <p:nvSpPr>
          <p:cNvPr id="16" name="Freeform 6">
            <a:extLst>
              <a:ext uri="{FF2B5EF4-FFF2-40B4-BE49-F238E27FC236}">
                <a16:creationId xmlns:a16="http://schemas.microsoft.com/office/drawing/2014/main" id="{E2FDE36A-CFE1-9D5A-1A4A-6185D64AD1D9}"/>
              </a:ext>
            </a:extLst>
          </p:cNvPr>
          <p:cNvSpPr/>
          <p:nvPr/>
        </p:nvSpPr>
        <p:spPr>
          <a:xfrm>
            <a:off x="16637573"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2" name="Prostokąt: zaokrąglone rogi po przekątnej 2">
            <a:extLst>
              <a:ext uri="{FF2B5EF4-FFF2-40B4-BE49-F238E27FC236}">
                <a16:creationId xmlns:a16="http://schemas.microsoft.com/office/drawing/2014/main" id="{946B9613-59DF-80B6-EA40-326C5904D035}"/>
              </a:ext>
            </a:extLst>
          </p:cNvPr>
          <p:cNvSpPr/>
          <p:nvPr/>
        </p:nvSpPr>
        <p:spPr>
          <a:xfrm rot="10800000" flipH="1">
            <a:off x="-7776" y="5575828"/>
            <a:ext cx="9500293" cy="4711175"/>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Prostokąt: zaokrąglone rogi po przekątnej 2">
            <a:extLst>
              <a:ext uri="{FF2B5EF4-FFF2-40B4-BE49-F238E27FC236}">
                <a16:creationId xmlns:a16="http://schemas.microsoft.com/office/drawing/2014/main" id="{B2F8A378-9BA2-6D72-307C-6C5660EFFCCA}"/>
              </a:ext>
            </a:extLst>
          </p:cNvPr>
          <p:cNvSpPr/>
          <p:nvPr/>
        </p:nvSpPr>
        <p:spPr>
          <a:xfrm rot="10800000" flipV="1">
            <a:off x="8768656" y="0"/>
            <a:ext cx="9519344" cy="4711173"/>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9">
            <a:extLst>
              <a:ext uri="{FF2B5EF4-FFF2-40B4-BE49-F238E27FC236}">
                <a16:creationId xmlns:a16="http://schemas.microsoft.com/office/drawing/2014/main" id="{C3ACA5EA-B0A2-0DAF-C4A1-6B8A42B00844}"/>
              </a:ext>
            </a:extLst>
          </p:cNvPr>
          <p:cNvSpPr txBox="1"/>
          <p:nvPr/>
        </p:nvSpPr>
        <p:spPr>
          <a:xfrm>
            <a:off x="11658600" y="6772990"/>
            <a:ext cx="5905500" cy="2062103"/>
          </a:xfrm>
          <a:prstGeom prst="rect">
            <a:avLst/>
          </a:prstGeom>
        </p:spPr>
        <p:txBody>
          <a:bodyPr wrap="square" lIns="0" tIns="0" rIns="0" bIns="0" rtlCol="0" anchor="t">
            <a:spAutoFit/>
          </a:bodyPr>
          <a:lstStyle/>
          <a:p>
            <a:r>
              <a:rPr lang="sv-SE" sz="2400" b="1" noProof="0">
                <a:solidFill>
                  <a:srgbClr val="9D5E39"/>
                </a:solidFill>
                <a:latin typeface="Plus Jakarta Sans" pitchFamily="2" charset="-18"/>
                <a:cs typeface="Plus Jakarta Sans" pitchFamily="2" charset="-18"/>
              </a:rPr>
              <a:t>Kemisk aktivering </a:t>
            </a:r>
            <a:r>
              <a:rPr lang="sv-SE">
                <a:solidFill>
                  <a:schemeClr val="bg1"/>
                </a:solidFill>
                <a:latin typeface="Plus Jakarta Sans" pitchFamily="2" charset="-18"/>
                <a:cs typeface="Plus Jakarta Sans" pitchFamily="2" charset="-18"/>
              </a:rPr>
              <a:t>före fosfatering. Cirka 2 minuter i en speciell lösning med surt pH. Ger bättre penetration av fosforsalter och bättre vidhäftning av färgen.</a:t>
            </a:r>
          </a:p>
          <a:p>
            <a:endParaRPr lang="en-GB" sz="1600" noProof="0" dirty="0">
              <a:solidFill>
                <a:schemeClr val="bg1"/>
              </a:solidFill>
              <a:latin typeface="Plus Jakarta Sans" pitchFamily="2" charset="-18"/>
              <a:cs typeface="Plus Jakarta Sans" pitchFamily="2" charset="-18"/>
            </a:endParaRPr>
          </a:p>
          <a:p>
            <a:endParaRPr lang="en-GB" sz="1600" noProof="0" dirty="0">
              <a:solidFill>
                <a:schemeClr val="bg1"/>
              </a:solidFill>
              <a:latin typeface="Plus Jakarta Sans" pitchFamily="2" charset="-18"/>
              <a:cs typeface="Plus Jakarta Sans" pitchFamily="2" charset="-18"/>
            </a:endParaRPr>
          </a:p>
          <a:p>
            <a:pPr algn="just"/>
            <a:r>
              <a:rPr lang="sv-SE" sz="2400" b="1" noProof="0">
                <a:solidFill>
                  <a:srgbClr val="9D5E39"/>
                </a:solidFill>
                <a:latin typeface="Plus Jakarta Sans 1" panose="020B0604020202020204" charset="-18"/>
                <a:cs typeface="Plus Jakarta Sans 1" panose="020B0604020202020204" charset="-18"/>
              </a:rPr>
              <a:t>Sköljning</a:t>
            </a:r>
          </a:p>
        </p:txBody>
      </p:sp>
      <p:sp>
        <p:nvSpPr>
          <p:cNvPr id="5" name="TextBox 9">
            <a:extLst>
              <a:ext uri="{FF2B5EF4-FFF2-40B4-BE49-F238E27FC236}">
                <a16:creationId xmlns:a16="http://schemas.microsoft.com/office/drawing/2014/main" id="{E6FBBB5E-09A1-582F-3202-11EFC93CA01D}"/>
              </a:ext>
            </a:extLst>
          </p:cNvPr>
          <p:cNvSpPr txBox="1"/>
          <p:nvPr/>
        </p:nvSpPr>
        <p:spPr>
          <a:xfrm>
            <a:off x="10448638" y="6685023"/>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3.</a:t>
            </a:r>
          </a:p>
        </p:txBody>
      </p:sp>
      <p:sp>
        <p:nvSpPr>
          <p:cNvPr id="6" name="TextBox 9">
            <a:extLst>
              <a:ext uri="{FF2B5EF4-FFF2-40B4-BE49-F238E27FC236}">
                <a16:creationId xmlns:a16="http://schemas.microsoft.com/office/drawing/2014/main" id="{B34F1BF5-4325-247A-C6C3-7705A34FE715}"/>
              </a:ext>
            </a:extLst>
          </p:cNvPr>
          <p:cNvSpPr txBox="1"/>
          <p:nvPr/>
        </p:nvSpPr>
        <p:spPr>
          <a:xfrm>
            <a:off x="10467688" y="8312299"/>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4.</a:t>
            </a:r>
          </a:p>
        </p:txBody>
      </p:sp>
      <p:sp>
        <p:nvSpPr>
          <p:cNvPr id="8" name="TextBox 9">
            <a:extLst>
              <a:ext uri="{FF2B5EF4-FFF2-40B4-BE49-F238E27FC236}">
                <a16:creationId xmlns:a16="http://schemas.microsoft.com/office/drawing/2014/main" id="{157E4EB3-73F1-D593-E28A-8B381D502AC6}"/>
              </a:ext>
            </a:extLst>
          </p:cNvPr>
          <p:cNvSpPr txBox="1"/>
          <p:nvPr/>
        </p:nvSpPr>
        <p:spPr>
          <a:xfrm>
            <a:off x="1981200" y="2434937"/>
            <a:ext cx="5905500" cy="2092881"/>
          </a:xfrm>
          <a:prstGeom prst="rect">
            <a:avLst/>
          </a:prstGeom>
        </p:spPr>
        <p:txBody>
          <a:bodyPr wrap="square" lIns="0" tIns="0" rIns="0" bIns="0" rtlCol="0" anchor="t">
            <a:spAutoFit/>
          </a:bodyPr>
          <a:lstStyle/>
          <a:p>
            <a:pPr algn="just"/>
            <a:r>
              <a:rPr lang="sv-SE" sz="2400" b="1">
                <a:solidFill>
                  <a:srgbClr val="9D5E39"/>
                </a:solidFill>
                <a:latin typeface="Plus Jakarta Sans 1" panose="020B0604020202020204" charset="-18"/>
                <a:cs typeface="Plus Jakarta Sans 1" panose="020B0604020202020204" charset="-18"/>
              </a:rPr>
              <a:t>‚Tvättning’ </a:t>
            </a:r>
            <a:r>
              <a:rPr lang="sv-SE" noProof="0">
                <a:solidFill>
                  <a:schemeClr val="bg1"/>
                </a:solidFill>
                <a:latin typeface="Plus Jakarta Sans 1" panose="020B0604020202020204" charset="-18"/>
                <a:cs typeface="Plus Jakarta Sans 1" panose="020B0604020202020204" charset="-18"/>
              </a:rPr>
              <a:t>(fysikalisk-kemisk, med alkalisk lösning och starka rengöringsmedel) – cirka </a:t>
            </a:r>
          </a:p>
          <a:p>
            <a:pPr algn="just"/>
            <a:r>
              <a:rPr lang="sv-SE" noProof="0">
                <a:solidFill>
                  <a:schemeClr val="bg1"/>
                </a:solidFill>
                <a:latin typeface="Plus Jakarta Sans 1" panose="020B0604020202020204" charset="-18"/>
                <a:cs typeface="Plus Jakarta Sans 1" panose="020B0604020202020204" charset="-18"/>
              </a:rPr>
              <a:t>10–15 minuter vid en temperatur på ~50 ºC. </a:t>
            </a:r>
            <a:r>
              <a:rPr lang="sv-SE">
                <a:solidFill>
                  <a:schemeClr val="bg1"/>
                </a:solidFill>
                <a:latin typeface="Plus Jakarta Sans 1" panose="020B0604020202020204" charset="-18"/>
                <a:cs typeface="Plus Jakarta Sans 1" panose="020B0604020202020204" charset="-18"/>
              </a:rPr>
              <a:t>Badet är</a:t>
            </a:r>
            <a:r>
              <a:rPr lang="sv-SE" noProof="0">
                <a:solidFill>
                  <a:schemeClr val="bg1"/>
                </a:solidFill>
                <a:latin typeface="Plus Jakarta Sans 1" panose="020B0604020202020204" charset="-18"/>
                <a:cs typeface="Plus Jakarta Sans 1" panose="020B0604020202020204" charset="-18"/>
              </a:rPr>
              <a:t> </a:t>
            </a:r>
          </a:p>
          <a:p>
            <a:pPr algn="just"/>
            <a:r>
              <a:rPr lang="sv-SE" noProof="0">
                <a:solidFill>
                  <a:schemeClr val="bg1"/>
                </a:solidFill>
                <a:latin typeface="Plus Jakarta Sans 1" panose="020B0604020202020204" charset="-18"/>
                <a:cs typeface="Plus Jakarta Sans 1" panose="020B0604020202020204" charset="-18"/>
              </a:rPr>
              <a:t>i ständig rörelse (pumpar), vilket ger utmärkta rengöringsresultat.</a:t>
            </a:r>
          </a:p>
          <a:p>
            <a:pPr algn="just"/>
            <a:endParaRPr lang="en-GB" sz="1600" noProof="0" dirty="0">
              <a:solidFill>
                <a:schemeClr val="bg1"/>
              </a:solidFill>
              <a:latin typeface="Plus Jakarta Sans 1" panose="020B0604020202020204" charset="-18"/>
              <a:cs typeface="Plus Jakarta Sans 1" panose="020B0604020202020204" charset="-18"/>
            </a:endParaRPr>
          </a:p>
          <a:p>
            <a:pPr algn="just"/>
            <a:r>
              <a:rPr lang="sv-SE" sz="2400" b="1" noProof="0">
                <a:solidFill>
                  <a:srgbClr val="9D5E39"/>
                </a:solidFill>
                <a:latin typeface="Plus Jakarta Sans 1" panose="020B0604020202020204" charset="-18"/>
                <a:cs typeface="Plus Jakarta Sans 1" panose="020B0604020202020204" charset="-18"/>
              </a:rPr>
              <a:t>Sköljning</a:t>
            </a:r>
          </a:p>
        </p:txBody>
      </p:sp>
      <p:sp>
        <p:nvSpPr>
          <p:cNvPr id="10" name="TextBox 9">
            <a:extLst>
              <a:ext uri="{FF2B5EF4-FFF2-40B4-BE49-F238E27FC236}">
                <a16:creationId xmlns:a16="http://schemas.microsoft.com/office/drawing/2014/main" id="{A377AA45-16E5-B8F0-2E18-2AF69B209BFA}"/>
              </a:ext>
            </a:extLst>
          </p:cNvPr>
          <p:cNvSpPr txBox="1"/>
          <p:nvPr/>
        </p:nvSpPr>
        <p:spPr>
          <a:xfrm>
            <a:off x="771238" y="2346970"/>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1.</a:t>
            </a:r>
          </a:p>
        </p:txBody>
      </p:sp>
      <p:sp>
        <p:nvSpPr>
          <p:cNvPr id="12" name="TextBox 9">
            <a:extLst>
              <a:ext uri="{FF2B5EF4-FFF2-40B4-BE49-F238E27FC236}">
                <a16:creationId xmlns:a16="http://schemas.microsoft.com/office/drawing/2014/main" id="{E0430BA2-B7A0-86E0-EEDA-C4DC925A31B1}"/>
              </a:ext>
            </a:extLst>
          </p:cNvPr>
          <p:cNvSpPr txBox="1"/>
          <p:nvPr/>
        </p:nvSpPr>
        <p:spPr>
          <a:xfrm>
            <a:off x="790288" y="4000500"/>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2.</a:t>
            </a:r>
          </a:p>
        </p:txBody>
      </p:sp>
      <p:pic>
        <p:nvPicPr>
          <p:cNvPr id="11" name="Obraz 10">
            <a:extLst>
              <a:ext uri="{FF2B5EF4-FFF2-40B4-BE49-F238E27FC236}">
                <a16:creationId xmlns:a16="http://schemas.microsoft.com/office/drawing/2014/main" id="{FA8487B6-1B1E-C2D6-62E0-E208C5565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228" y="-710"/>
            <a:ext cx="9220200" cy="4695359"/>
          </a:xfrm>
          <a:prstGeom prst="rect">
            <a:avLst/>
          </a:prstGeom>
        </p:spPr>
      </p:pic>
      <p:sp>
        <p:nvSpPr>
          <p:cNvPr id="14" name="TextBox 9">
            <a:extLst>
              <a:ext uri="{FF2B5EF4-FFF2-40B4-BE49-F238E27FC236}">
                <a16:creationId xmlns:a16="http://schemas.microsoft.com/office/drawing/2014/main" id="{86F6D405-28C8-EA80-25F0-1936EA10A3FD}"/>
              </a:ext>
            </a:extLst>
          </p:cNvPr>
          <p:cNvSpPr txBox="1"/>
          <p:nvPr/>
        </p:nvSpPr>
        <p:spPr>
          <a:xfrm>
            <a:off x="9492517" y="1003636"/>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1.</a:t>
            </a:r>
          </a:p>
        </p:txBody>
      </p:sp>
      <p:sp>
        <p:nvSpPr>
          <p:cNvPr id="15" name="TextBox 9">
            <a:extLst>
              <a:ext uri="{FF2B5EF4-FFF2-40B4-BE49-F238E27FC236}">
                <a16:creationId xmlns:a16="http://schemas.microsoft.com/office/drawing/2014/main" id="{DC6B89A4-A401-3502-1DD2-265DF42425C8}"/>
              </a:ext>
            </a:extLst>
          </p:cNvPr>
          <p:cNvSpPr txBox="1"/>
          <p:nvPr/>
        </p:nvSpPr>
        <p:spPr>
          <a:xfrm>
            <a:off x="13934788" y="998577"/>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2.</a:t>
            </a:r>
          </a:p>
        </p:txBody>
      </p:sp>
      <p:pic>
        <p:nvPicPr>
          <p:cNvPr id="18" name="Obraz 17">
            <a:extLst>
              <a:ext uri="{FF2B5EF4-FFF2-40B4-BE49-F238E27FC236}">
                <a16:creationId xmlns:a16="http://schemas.microsoft.com/office/drawing/2014/main" id="{206E4850-5059-E7E4-2A4D-B0D8C85D6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09055"/>
            <a:ext cx="8918228" cy="4562677"/>
          </a:xfrm>
          <a:prstGeom prst="rect">
            <a:avLst/>
          </a:prstGeom>
        </p:spPr>
      </p:pic>
      <p:sp>
        <p:nvSpPr>
          <p:cNvPr id="19" name="TextBox 9">
            <a:extLst>
              <a:ext uri="{FF2B5EF4-FFF2-40B4-BE49-F238E27FC236}">
                <a16:creationId xmlns:a16="http://schemas.microsoft.com/office/drawing/2014/main" id="{FB18F9E7-85EF-0488-421D-80EAD18EC260}"/>
              </a:ext>
            </a:extLst>
          </p:cNvPr>
          <p:cNvSpPr txBox="1"/>
          <p:nvPr/>
        </p:nvSpPr>
        <p:spPr>
          <a:xfrm>
            <a:off x="663564" y="6598561"/>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3.</a:t>
            </a:r>
          </a:p>
        </p:txBody>
      </p:sp>
      <p:sp>
        <p:nvSpPr>
          <p:cNvPr id="20" name="TextBox 9">
            <a:extLst>
              <a:ext uri="{FF2B5EF4-FFF2-40B4-BE49-F238E27FC236}">
                <a16:creationId xmlns:a16="http://schemas.microsoft.com/office/drawing/2014/main" id="{75F3A326-91C5-5E53-BE1F-29D7B0FD2098}"/>
              </a:ext>
            </a:extLst>
          </p:cNvPr>
          <p:cNvSpPr txBox="1"/>
          <p:nvPr/>
        </p:nvSpPr>
        <p:spPr>
          <a:xfrm>
            <a:off x="4966730" y="6593591"/>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4.</a:t>
            </a:r>
          </a:p>
        </p:txBody>
      </p:sp>
      <p:sp>
        <p:nvSpPr>
          <p:cNvPr id="21" name="TextBox 9">
            <a:extLst>
              <a:ext uri="{FF2B5EF4-FFF2-40B4-BE49-F238E27FC236}">
                <a16:creationId xmlns:a16="http://schemas.microsoft.com/office/drawing/2014/main" id="{0C021C7E-2AA1-E1D4-FEE8-A0C15A2EA2D7}"/>
              </a:ext>
            </a:extLst>
          </p:cNvPr>
          <p:cNvSpPr txBox="1"/>
          <p:nvPr/>
        </p:nvSpPr>
        <p:spPr>
          <a:xfrm>
            <a:off x="766268" y="584498"/>
            <a:ext cx="7615732" cy="1282402"/>
          </a:xfrm>
          <a:prstGeom prst="rect">
            <a:avLst/>
          </a:prstGeom>
        </p:spPr>
        <p:txBody>
          <a:bodyPr wrap="square" lIns="0" tIns="0" rIns="0" bIns="0" rtlCol="0" anchor="t">
            <a:spAutoFit/>
          </a:bodyPr>
          <a:lstStyle/>
          <a:p>
            <a:pPr algn="l">
              <a:lnSpc>
                <a:spcPts val="5039"/>
              </a:lnSpc>
            </a:pPr>
            <a:r>
              <a:rPr lang="sv-SE" sz="4400" b="1" noProof="0">
                <a:solidFill>
                  <a:schemeClr val="bg1"/>
                </a:solidFill>
                <a:latin typeface="Plus Jakarta Sans 2"/>
              </a:rPr>
              <a:t>Förbehandling av ytan – stål.</a:t>
            </a:r>
          </a:p>
        </p:txBody>
      </p:sp>
    </p:spTree>
    <p:extLst>
      <p:ext uri="{BB962C8B-B14F-4D97-AF65-F5344CB8AC3E}">
        <p14:creationId xmlns:p14="http://schemas.microsoft.com/office/powerpoint/2010/main" val="1060694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CC276-7C2B-E304-49DF-85206ED7956A}"/>
            </a:ext>
          </a:extLst>
        </p:cNvPr>
        <p:cNvGrpSpPr/>
        <p:nvPr/>
      </p:nvGrpSpPr>
      <p:grpSpPr>
        <a:xfrm>
          <a:off x="0" y="0"/>
          <a:ext cx="0" cy="0"/>
          <a:chOff x="0" y="0"/>
          <a:chExt cx="0" cy="0"/>
        </a:xfrm>
      </p:grpSpPr>
      <p:sp>
        <p:nvSpPr>
          <p:cNvPr id="16" name="Freeform 6">
            <a:extLst>
              <a:ext uri="{FF2B5EF4-FFF2-40B4-BE49-F238E27FC236}">
                <a16:creationId xmlns:a16="http://schemas.microsoft.com/office/drawing/2014/main" id="{096C5F8F-E19A-27AE-D0F9-A261F22DA5E0}"/>
              </a:ext>
            </a:extLst>
          </p:cNvPr>
          <p:cNvSpPr/>
          <p:nvPr/>
        </p:nvSpPr>
        <p:spPr>
          <a:xfrm>
            <a:off x="16637573"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2" name="Prostokąt: zaokrąglone rogi po przekątnej 2">
            <a:extLst>
              <a:ext uri="{FF2B5EF4-FFF2-40B4-BE49-F238E27FC236}">
                <a16:creationId xmlns:a16="http://schemas.microsoft.com/office/drawing/2014/main" id="{C77EF6B4-BCA6-40F2-8ACC-4DE6A95D4444}"/>
              </a:ext>
            </a:extLst>
          </p:cNvPr>
          <p:cNvSpPr/>
          <p:nvPr/>
        </p:nvSpPr>
        <p:spPr>
          <a:xfrm flipH="1" flipV="1">
            <a:off x="8768656" y="5575827"/>
            <a:ext cx="9500293" cy="4711173"/>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Prostokąt: zaokrąglone rogi po przekątnej 2">
            <a:extLst>
              <a:ext uri="{FF2B5EF4-FFF2-40B4-BE49-F238E27FC236}">
                <a16:creationId xmlns:a16="http://schemas.microsoft.com/office/drawing/2014/main" id="{D6386CF7-358A-5970-13AF-9D54B62DF03E}"/>
              </a:ext>
            </a:extLst>
          </p:cNvPr>
          <p:cNvSpPr/>
          <p:nvPr/>
        </p:nvSpPr>
        <p:spPr>
          <a:xfrm rot="10800000" flipH="1" flipV="1">
            <a:off x="0" y="-33754"/>
            <a:ext cx="9500293" cy="4711173"/>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9">
            <a:extLst>
              <a:ext uri="{FF2B5EF4-FFF2-40B4-BE49-F238E27FC236}">
                <a16:creationId xmlns:a16="http://schemas.microsoft.com/office/drawing/2014/main" id="{8D97EEAC-7FB9-1050-A653-3577FA646D0B}"/>
              </a:ext>
            </a:extLst>
          </p:cNvPr>
          <p:cNvSpPr txBox="1"/>
          <p:nvPr/>
        </p:nvSpPr>
        <p:spPr>
          <a:xfrm>
            <a:off x="11658600" y="1562100"/>
            <a:ext cx="5905500" cy="2092881"/>
          </a:xfrm>
          <a:prstGeom prst="rect">
            <a:avLst/>
          </a:prstGeom>
        </p:spPr>
        <p:txBody>
          <a:bodyPr wrap="square" lIns="0" tIns="0" rIns="0" bIns="0" rtlCol="0" anchor="t">
            <a:spAutoFit/>
          </a:bodyPr>
          <a:lstStyle/>
          <a:p>
            <a:r>
              <a:rPr lang="sv-SE" sz="2400" b="1" noProof="0">
                <a:solidFill>
                  <a:srgbClr val="9D5E39"/>
                </a:solidFill>
                <a:latin typeface="Plus Jakarta Sans" pitchFamily="2" charset="-18"/>
                <a:cs typeface="Plus Jakarta Sans" pitchFamily="2" charset="-18"/>
              </a:rPr>
              <a:t>Fosfatering</a:t>
            </a:r>
            <a:r>
              <a:rPr lang="sv-SE" noProof="0">
                <a:solidFill>
                  <a:schemeClr val="bg1"/>
                </a:solidFill>
                <a:latin typeface="Plus Jakarta Sans" pitchFamily="2" charset="-18"/>
                <a:cs typeface="Plus Jakarta Sans" pitchFamily="2" charset="-18"/>
              </a:rPr>
              <a:t>  Det ger ett utmärkt korrosionsskydd och mycket god färgvidhäftning. Processen omfattar en rad komplexa kemiska reaktioner. Här krävs mycket noggrann kontroll av både kemiska och fysiska parametrar.</a:t>
            </a:r>
          </a:p>
          <a:p>
            <a:endParaRPr lang="en-GB" sz="1600" noProof="0" dirty="0">
              <a:solidFill>
                <a:schemeClr val="bg1"/>
              </a:solidFill>
              <a:latin typeface="Plus Jakarta Sans 1" panose="020B0604020202020204" charset="-18"/>
              <a:cs typeface="Plus Jakarta Sans 1" panose="020B0604020202020204" charset="-18"/>
            </a:endParaRPr>
          </a:p>
          <a:p>
            <a:pPr algn="just"/>
            <a:r>
              <a:rPr lang="sv-SE" sz="2400" b="1">
                <a:solidFill>
                  <a:srgbClr val="9D5E39"/>
                </a:solidFill>
                <a:latin typeface="Plus Jakarta Sans 1" panose="020B0604020202020204" charset="-18"/>
                <a:cs typeface="Plus Jakarta Sans 1" panose="020B0604020202020204" charset="-18"/>
              </a:rPr>
              <a:t>Dubbel sköljning (inklusive DEMI)</a:t>
            </a:r>
          </a:p>
        </p:txBody>
      </p:sp>
      <p:sp>
        <p:nvSpPr>
          <p:cNvPr id="5" name="TextBox 9">
            <a:extLst>
              <a:ext uri="{FF2B5EF4-FFF2-40B4-BE49-F238E27FC236}">
                <a16:creationId xmlns:a16="http://schemas.microsoft.com/office/drawing/2014/main" id="{CF9E2CCF-979F-7830-A175-E5A7BB9F2433}"/>
              </a:ext>
            </a:extLst>
          </p:cNvPr>
          <p:cNvSpPr txBox="1"/>
          <p:nvPr/>
        </p:nvSpPr>
        <p:spPr>
          <a:xfrm>
            <a:off x="10448638" y="1474133"/>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5.</a:t>
            </a:r>
          </a:p>
        </p:txBody>
      </p:sp>
      <p:sp>
        <p:nvSpPr>
          <p:cNvPr id="6" name="TextBox 9">
            <a:extLst>
              <a:ext uri="{FF2B5EF4-FFF2-40B4-BE49-F238E27FC236}">
                <a16:creationId xmlns:a16="http://schemas.microsoft.com/office/drawing/2014/main" id="{E9A20AE6-1FB4-E782-F8A2-1585BBD6F3E7}"/>
              </a:ext>
            </a:extLst>
          </p:cNvPr>
          <p:cNvSpPr txBox="1"/>
          <p:nvPr/>
        </p:nvSpPr>
        <p:spPr>
          <a:xfrm>
            <a:off x="10467688" y="3130699"/>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6.</a:t>
            </a:r>
          </a:p>
        </p:txBody>
      </p:sp>
      <p:sp>
        <p:nvSpPr>
          <p:cNvPr id="8" name="TextBox 9">
            <a:extLst>
              <a:ext uri="{FF2B5EF4-FFF2-40B4-BE49-F238E27FC236}">
                <a16:creationId xmlns:a16="http://schemas.microsoft.com/office/drawing/2014/main" id="{7C46C723-1ECC-42F8-2056-EFFEFDF52BE4}"/>
              </a:ext>
            </a:extLst>
          </p:cNvPr>
          <p:cNvSpPr txBox="1"/>
          <p:nvPr/>
        </p:nvSpPr>
        <p:spPr>
          <a:xfrm>
            <a:off x="1981200" y="6286500"/>
            <a:ext cx="6019800" cy="2462213"/>
          </a:xfrm>
          <a:prstGeom prst="rect">
            <a:avLst/>
          </a:prstGeom>
        </p:spPr>
        <p:txBody>
          <a:bodyPr wrap="square" lIns="0" tIns="0" rIns="0" bIns="0" rtlCol="0" anchor="t">
            <a:spAutoFit/>
          </a:bodyPr>
          <a:lstStyle/>
          <a:p>
            <a:pPr algn="just"/>
            <a:r>
              <a:rPr lang="sv-SE" sz="2400" b="1" noProof="0">
                <a:solidFill>
                  <a:srgbClr val="9D5E39"/>
                </a:solidFill>
                <a:latin typeface="Plus Jakarta Sans" pitchFamily="2" charset="-18"/>
                <a:cs typeface="Plus Jakarta Sans" pitchFamily="2" charset="-18"/>
              </a:rPr>
              <a:t>Torkning</a:t>
            </a:r>
          </a:p>
          <a:p>
            <a:pPr algn="just"/>
            <a:endParaRPr lang="en-GB" sz="2400" b="1" noProof="0" dirty="0">
              <a:solidFill>
                <a:srgbClr val="9D5E39"/>
              </a:solidFill>
              <a:latin typeface="Plus Jakarta Sans 1" panose="020B0604020202020204" charset="-18"/>
              <a:cs typeface="Plus Jakarta Sans 1" panose="020B0604020202020204" charset="-18"/>
            </a:endParaRPr>
          </a:p>
          <a:p>
            <a:pPr algn="just"/>
            <a:endParaRPr lang="en-GB" sz="2400" b="1" noProof="0" dirty="0">
              <a:solidFill>
                <a:srgbClr val="9D5E39"/>
              </a:solidFill>
              <a:latin typeface="Plus Jakarta Sans 1" panose="020B0604020202020204" charset="-18"/>
              <a:cs typeface="Plus Jakarta Sans 1" panose="020B0604020202020204" charset="-18"/>
            </a:endParaRPr>
          </a:p>
          <a:p>
            <a:pPr algn="just"/>
            <a:r>
              <a:rPr lang="sv-SE" sz="2400" b="1">
                <a:solidFill>
                  <a:srgbClr val="9D5E39"/>
                </a:solidFill>
                <a:latin typeface="Plus Jakarta Sans" pitchFamily="2" charset="-18"/>
                <a:cs typeface="Plus Jakarta Sans" pitchFamily="2" charset="-18"/>
              </a:rPr>
              <a:t>Applicering av pulverlack (målning)</a:t>
            </a:r>
          </a:p>
          <a:p>
            <a:pPr algn="just"/>
            <a:endParaRPr lang="en-GB" sz="2000" b="1" noProof="0" dirty="0">
              <a:solidFill>
                <a:srgbClr val="9D5E39"/>
              </a:solidFill>
              <a:latin typeface="Plus Jakarta Sans 1" panose="020B0604020202020204" charset="-18"/>
              <a:cs typeface="Plus Jakarta Sans 1" panose="020B0604020202020204" charset="-18"/>
            </a:endParaRPr>
          </a:p>
          <a:p>
            <a:pPr algn="just"/>
            <a:endParaRPr lang="en-GB" sz="2000" b="1" noProof="0" dirty="0">
              <a:solidFill>
                <a:srgbClr val="9D5E39"/>
              </a:solidFill>
              <a:latin typeface="Plus Jakarta Sans 1" panose="020B0604020202020204" charset="-18"/>
              <a:cs typeface="Plus Jakarta Sans 1" panose="020B0604020202020204" charset="-18"/>
            </a:endParaRPr>
          </a:p>
          <a:p>
            <a:pPr algn="just"/>
            <a:r>
              <a:rPr lang="sv-SE" sz="2400" b="1" noProof="0">
                <a:solidFill>
                  <a:srgbClr val="9D5E39"/>
                </a:solidFill>
                <a:latin typeface="Plus Jakarta Sans" pitchFamily="2" charset="-18"/>
                <a:cs typeface="Plus Jakarta Sans" pitchFamily="2" charset="-18"/>
              </a:rPr>
              <a:t>Polymerisering av lacken i specialugn </a:t>
            </a:r>
          </a:p>
        </p:txBody>
      </p:sp>
      <p:sp>
        <p:nvSpPr>
          <p:cNvPr id="10" name="TextBox 9">
            <a:extLst>
              <a:ext uri="{FF2B5EF4-FFF2-40B4-BE49-F238E27FC236}">
                <a16:creationId xmlns:a16="http://schemas.microsoft.com/office/drawing/2014/main" id="{9BFA7B73-C052-204F-DE60-762C851F7DC1}"/>
              </a:ext>
            </a:extLst>
          </p:cNvPr>
          <p:cNvSpPr txBox="1"/>
          <p:nvPr/>
        </p:nvSpPr>
        <p:spPr>
          <a:xfrm>
            <a:off x="771238" y="6198533"/>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7.</a:t>
            </a:r>
          </a:p>
        </p:txBody>
      </p:sp>
      <p:sp>
        <p:nvSpPr>
          <p:cNvPr id="12" name="TextBox 9">
            <a:extLst>
              <a:ext uri="{FF2B5EF4-FFF2-40B4-BE49-F238E27FC236}">
                <a16:creationId xmlns:a16="http://schemas.microsoft.com/office/drawing/2014/main" id="{AFF44825-A51C-A548-FF2A-0D72FA7C46E4}"/>
              </a:ext>
            </a:extLst>
          </p:cNvPr>
          <p:cNvSpPr txBox="1"/>
          <p:nvPr/>
        </p:nvSpPr>
        <p:spPr>
          <a:xfrm>
            <a:off x="790288" y="7245499"/>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8.</a:t>
            </a:r>
          </a:p>
        </p:txBody>
      </p:sp>
      <p:sp>
        <p:nvSpPr>
          <p:cNvPr id="13" name="TextBox 9">
            <a:extLst>
              <a:ext uri="{FF2B5EF4-FFF2-40B4-BE49-F238E27FC236}">
                <a16:creationId xmlns:a16="http://schemas.microsoft.com/office/drawing/2014/main" id="{2879CB15-FA71-87C7-72CD-5A9AC0BB1AD3}"/>
              </a:ext>
            </a:extLst>
          </p:cNvPr>
          <p:cNvSpPr txBox="1"/>
          <p:nvPr/>
        </p:nvSpPr>
        <p:spPr>
          <a:xfrm>
            <a:off x="793601" y="8236099"/>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9.</a:t>
            </a:r>
          </a:p>
        </p:txBody>
      </p:sp>
      <p:pic>
        <p:nvPicPr>
          <p:cNvPr id="9" name="Obraz 8" descr="Obraz zawierający zrzut ekranu, design, sztuka&#10;&#10;Zawartość wygenerowana przez AI może być niepoprawna.">
            <a:extLst>
              <a:ext uri="{FF2B5EF4-FFF2-40B4-BE49-F238E27FC236}">
                <a16:creationId xmlns:a16="http://schemas.microsoft.com/office/drawing/2014/main" id="{3DB9D35F-58B7-F664-7973-DCA74E71C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6" y="-23197"/>
            <a:ext cx="9142266" cy="4677297"/>
          </a:xfrm>
          <a:prstGeom prst="rect">
            <a:avLst/>
          </a:prstGeom>
        </p:spPr>
      </p:pic>
      <p:sp>
        <p:nvSpPr>
          <p:cNvPr id="11" name="TextBox 9">
            <a:extLst>
              <a:ext uri="{FF2B5EF4-FFF2-40B4-BE49-F238E27FC236}">
                <a16:creationId xmlns:a16="http://schemas.microsoft.com/office/drawing/2014/main" id="{5F4986E0-6866-43C4-B505-CBB2E5126691}"/>
              </a:ext>
            </a:extLst>
          </p:cNvPr>
          <p:cNvSpPr txBox="1"/>
          <p:nvPr/>
        </p:nvSpPr>
        <p:spPr>
          <a:xfrm>
            <a:off x="771238" y="620431"/>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5.</a:t>
            </a:r>
          </a:p>
        </p:txBody>
      </p:sp>
      <p:sp>
        <p:nvSpPr>
          <p:cNvPr id="14" name="TextBox 9">
            <a:extLst>
              <a:ext uri="{FF2B5EF4-FFF2-40B4-BE49-F238E27FC236}">
                <a16:creationId xmlns:a16="http://schemas.microsoft.com/office/drawing/2014/main" id="{6B9779E5-938E-122D-C205-A49251692A91}"/>
              </a:ext>
            </a:extLst>
          </p:cNvPr>
          <p:cNvSpPr txBox="1"/>
          <p:nvPr/>
        </p:nvSpPr>
        <p:spPr>
          <a:xfrm>
            <a:off x="4846983" y="620430"/>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6.</a:t>
            </a:r>
          </a:p>
        </p:txBody>
      </p:sp>
      <p:pic>
        <p:nvPicPr>
          <p:cNvPr id="17" name="Obraz 16" descr="Obraz zawierający zrzut ekranu, design, sztuka&#10;&#10;Zawartość wygenerowana przez AI może być niepoprawna.">
            <a:extLst>
              <a:ext uri="{FF2B5EF4-FFF2-40B4-BE49-F238E27FC236}">
                <a16:creationId xmlns:a16="http://schemas.microsoft.com/office/drawing/2014/main" id="{50310184-1910-F35E-2D42-909334FA7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2091" y="5453395"/>
            <a:ext cx="9687088" cy="4956035"/>
          </a:xfrm>
          <a:prstGeom prst="rect">
            <a:avLst/>
          </a:prstGeom>
        </p:spPr>
      </p:pic>
      <p:sp>
        <p:nvSpPr>
          <p:cNvPr id="18" name="TextBox 9">
            <a:extLst>
              <a:ext uri="{FF2B5EF4-FFF2-40B4-BE49-F238E27FC236}">
                <a16:creationId xmlns:a16="http://schemas.microsoft.com/office/drawing/2014/main" id="{4EA7D1E6-A211-F509-B380-49BF715BC48A}"/>
              </a:ext>
            </a:extLst>
          </p:cNvPr>
          <p:cNvSpPr txBox="1"/>
          <p:nvPr/>
        </p:nvSpPr>
        <p:spPr>
          <a:xfrm>
            <a:off x="9500293" y="6155233"/>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7.</a:t>
            </a:r>
          </a:p>
        </p:txBody>
      </p:sp>
      <p:sp>
        <p:nvSpPr>
          <p:cNvPr id="19" name="TextBox 9">
            <a:extLst>
              <a:ext uri="{FF2B5EF4-FFF2-40B4-BE49-F238E27FC236}">
                <a16:creationId xmlns:a16="http://schemas.microsoft.com/office/drawing/2014/main" id="{3250241B-79DB-9660-46EB-D1AF1F95F825}"/>
              </a:ext>
            </a:extLst>
          </p:cNvPr>
          <p:cNvSpPr txBox="1"/>
          <p:nvPr/>
        </p:nvSpPr>
        <p:spPr>
          <a:xfrm>
            <a:off x="12496800" y="6155233"/>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8.</a:t>
            </a:r>
          </a:p>
        </p:txBody>
      </p:sp>
      <p:sp>
        <p:nvSpPr>
          <p:cNvPr id="20" name="TextBox 9">
            <a:extLst>
              <a:ext uri="{FF2B5EF4-FFF2-40B4-BE49-F238E27FC236}">
                <a16:creationId xmlns:a16="http://schemas.microsoft.com/office/drawing/2014/main" id="{43763C8F-A4A8-CA83-4E12-4909C972F4C2}"/>
              </a:ext>
            </a:extLst>
          </p:cNvPr>
          <p:cNvSpPr txBox="1"/>
          <p:nvPr/>
        </p:nvSpPr>
        <p:spPr>
          <a:xfrm>
            <a:off x="15171941" y="6160433"/>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9.</a:t>
            </a:r>
          </a:p>
        </p:txBody>
      </p:sp>
    </p:spTree>
    <p:extLst>
      <p:ext uri="{BB962C8B-B14F-4D97-AF65-F5344CB8AC3E}">
        <p14:creationId xmlns:p14="http://schemas.microsoft.com/office/powerpoint/2010/main" val="1988744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5F56E-7C2E-5908-322E-59F6E0D7A940}"/>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BEC6FE35-BE6B-FF19-068D-AA87CA248481}"/>
              </a:ext>
            </a:extLst>
          </p:cNvPr>
          <p:cNvSpPr/>
          <p:nvPr/>
        </p:nvSpPr>
        <p:spPr>
          <a:xfrm>
            <a:off x="16656624"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pic>
        <p:nvPicPr>
          <p:cNvPr id="13" name="Picture 12">
            <a:extLst>
              <a:ext uri="{FF2B5EF4-FFF2-40B4-BE49-F238E27FC236}">
                <a16:creationId xmlns:a16="http://schemas.microsoft.com/office/drawing/2014/main" id="{B9FDBCBA-E411-3266-A92E-86E7F0085C69}"/>
              </a:ext>
            </a:extLst>
          </p:cNvPr>
          <p:cNvPicPr>
            <a:picLocks noChangeAspect="1"/>
          </p:cNvPicPr>
          <p:nvPr/>
        </p:nvPicPr>
        <p:blipFill>
          <a:blip r:embed="rId3" cstate="print">
            <a:extLst>
              <a:ext uri="{28A0092B-C50C-407E-A947-70E740481C1C}">
                <a14:useLocalDpi xmlns:a14="http://schemas.microsoft.com/office/drawing/2010/main" val="0"/>
              </a:ext>
            </a:extLst>
          </a:blip>
          <a:srcRect l="33760" r="33760"/>
          <a:stretch/>
        </p:blipFill>
        <p:spPr>
          <a:xfrm>
            <a:off x="13258800" y="142436"/>
            <a:ext cx="4860000" cy="9963279"/>
          </a:xfrm>
          <a:prstGeom prst="rect">
            <a:avLst/>
          </a:prstGeom>
        </p:spPr>
      </p:pic>
      <p:pic>
        <p:nvPicPr>
          <p:cNvPr id="11" name="Picture 10">
            <a:extLst>
              <a:ext uri="{FF2B5EF4-FFF2-40B4-BE49-F238E27FC236}">
                <a16:creationId xmlns:a16="http://schemas.microsoft.com/office/drawing/2014/main" id="{E279238A-9B14-8C54-5A27-55ABB4F05EF2}"/>
              </a:ext>
            </a:extLst>
          </p:cNvPr>
          <p:cNvPicPr>
            <a:picLocks noChangeAspect="1"/>
          </p:cNvPicPr>
          <p:nvPr/>
        </p:nvPicPr>
        <p:blipFill>
          <a:blip r:embed="rId4" cstate="print">
            <a:extLst>
              <a:ext uri="{28A0092B-C50C-407E-A947-70E740481C1C}">
                <a14:useLocalDpi xmlns:a14="http://schemas.microsoft.com/office/drawing/2010/main" val="0"/>
              </a:ext>
            </a:extLst>
          </a:blip>
          <a:srcRect l="13408" r="13408"/>
          <a:stretch/>
        </p:blipFill>
        <p:spPr>
          <a:xfrm>
            <a:off x="8243668" y="156504"/>
            <a:ext cx="4860000" cy="9963279"/>
          </a:xfrm>
          <a:prstGeom prst="rect">
            <a:avLst/>
          </a:prstGeom>
        </p:spPr>
      </p:pic>
      <p:sp>
        <p:nvSpPr>
          <p:cNvPr id="2" name="TextBox 8">
            <a:extLst>
              <a:ext uri="{FF2B5EF4-FFF2-40B4-BE49-F238E27FC236}">
                <a16:creationId xmlns:a16="http://schemas.microsoft.com/office/drawing/2014/main" id="{A6842365-11D7-E45A-B002-654CAF485B34}"/>
              </a:ext>
            </a:extLst>
          </p:cNvPr>
          <p:cNvSpPr txBox="1"/>
          <p:nvPr/>
        </p:nvSpPr>
        <p:spPr>
          <a:xfrm>
            <a:off x="1029956" y="965498"/>
            <a:ext cx="5758365" cy="1282402"/>
          </a:xfrm>
          <a:prstGeom prst="rect">
            <a:avLst/>
          </a:prstGeom>
        </p:spPr>
        <p:txBody>
          <a:bodyPr lIns="0" tIns="0" rIns="0" bIns="0" rtlCol="0" anchor="t">
            <a:spAutoFit/>
          </a:bodyPr>
          <a:lstStyle/>
          <a:p>
            <a:pPr algn="l">
              <a:lnSpc>
                <a:spcPts val="5040"/>
              </a:lnSpc>
            </a:pPr>
            <a:r>
              <a:rPr lang="sv-SE" sz="4400" noProof="0">
                <a:solidFill>
                  <a:schemeClr val="bg1"/>
                </a:solidFill>
                <a:latin typeface="Plus Jakarta Sans 2"/>
              </a:rPr>
              <a:t>Aluminium – varför använder vi det?</a:t>
            </a:r>
          </a:p>
        </p:txBody>
      </p:sp>
      <p:sp>
        <p:nvSpPr>
          <p:cNvPr id="5" name="TextBox 7">
            <a:extLst>
              <a:ext uri="{FF2B5EF4-FFF2-40B4-BE49-F238E27FC236}">
                <a16:creationId xmlns:a16="http://schemas.microsoft.com/office/drawing/2014/main" id="{85A759DC-0B01-047A-2799-77BB87242397}"/>
              </a:ext>
            </a:extLst>
          </p:cNvPr>
          <p:cNvSpPr txBox="1"/>
          <p:nvPr/>
        </p:nvSpPr>
        <p:spPr>
          <a:xfrm>
            <a:off x="1028700" y="2781300"/>
            <a:ext cx="6362700" cy="6893875"/>
          </a:xfrm>
          <a:prstGeom prst="rect">
            <a:avLst/>
          </a:prstGeom>
        </p:spPr>
        <p:txBody>
          <a:bodyPr wrap="square" lIns="0" tIns="0" rIns="0" bIns="0" rtlCol="0" anchor="t">
            <a:spAutoFit/>
          </a:bodyPr>
          <a:lstStyle/>
          <a:p>
            <a:pPr>
              <a:lnSpc>
                <a:spcPts val="3000"/>
              </a:lnSpc>
            </a:pPr>
            <a:r>
              <a:rPr lang="sv-SE" sz="2300" noProof="0">
                <a:solidFill>
                  <a:schemeClr val="bg1"/>
                </a:solidFill>
                <a:latin typeface="Plus Jakarta Sans 1"/>
              </a:rPr>
              <a:t>Aluminium är ett av de mest populära materialen som används för tillverkning av belysningsarmaturer. Aluminium ger utmärkt värmeledning från armaturernas insida. Tryckgjutningsprocesser gör det möjligt för tillverkarna att erbjuda fantasifulla former och smarta tekniska lösningar som skulle vara mycket svåra eller omöjliga att uppnå om produkterna endast tillverkades av stål. </a:t>
            </a:r>
          </a:p>
          <a:p>
            <a:pPr>
              <a:lnSpc>
                <a:spcPts val="3000"/>
              </a:lnSpc>
            </a:pPr>
            <a:endParaRPr lang="en-GB" sz="2300" cap="small" noProof="0" dirty="0">
              <a:solidFill>
                <a:schemeClr val="bg1"/>
              </a:solidFill>
              <a:latin typeface="Plus Jakarta Sans 1"/>
            </a:endParaRPr>
          </a:p>
          <a:p>
            <a:pPr>
              <a:lnSpc>
                <a:spcPts val="3000"/>
              </a:lnSpc>
            </a:pPr>
            <a:r>
              <a:rPr lang="sv-SE" sz="2300">
                <a:solidFill>
                  <a:schemeClr val="bg1"/>
                </a:solidFill>
                <a:latin typeface="Plus Jakarta Sans 1"/>
              </a:rPr>
              <a:t>Precis som med stål använder </a:t>
            </a:r>
            <a:r>
              <a:rPr lang="sv-SE" sz="2300" cap="small" noProof="0">
                <a:solidFill>
                  <a:schemeClr val="bg1"/>
                </a:solidFill>
                <a:latin typeface="Plus Jakarta Sans 1"/>
              </a:rPr>
              <a:t>Norlys</a:t>
            </a:r>
            <a:r>
              <a:rPr lang="sv-SE" sz="2300" noProof="0">
                <a:solidFill>
                  <a:schemeClr val="bg1"/>
                </a:solidFill>
                <a:latin typeface="Plus Jakarta Sans 1"/>
              </a:rPr>
              <a:t> </a:t>
            </a:r>
            <a:r>
              <a:rPr lang="sv-SE" sz="2300" noProof="0">
                <a:solidFill>
                  <a:srgbClr val="9D5E39"/>
                </a:solidFill>
                <a:latin typeface="Plus Jakarta Sans 2"/>
              </a:rPr>
              <a:t>aluminium från Europa </a:t>
            </a:r>
            <a:r>
              <a:rPr lang="sv-SE" sz="2300" noProof="0">
                <a:solidFill>
                  <a:schemeClr val="bg1"/>
                </a:solidFill>
                <a:latin typeface="Plus Jakarta Sans 1"/>
              </a:rPr>
              <a:t>och genomför en </a:t>
            </a:r>
            <a:r>
              <a:rPr lang="sv-SE" sz="2300" noProof="0">
                <a:solidFill>
                  <a:srgbClr val="9D5E39"/>
                </a:solidFill>
                <a:latin typeface="Plus Jakarta Sans 2"/>
              </a:rPr>
              <a:t>flerstegsprocess med fysisk och kemisk ytbehandling</a:t>
            </a:r>
            <a:r>
              <a:rPr lang="sv-SE" sz="2300">
                <a:solidFill>
                  <a:schemeClr val="bg1"/>
                </a:solidFill>
                <a:latin typeface="Plus Jakarta Sans 1"/>
              </a:rPr>
              <a:t> för att säkerställa långvarigt korrosionsskydd för produkterna.</a:t>
            </a:r>
          </a:p>
          <a:p>
            <a:pPr algn="l">
              <a:lnSpc>
                <a:spcPts val="3000"/>
              </a:lnSpc>
            </a:pPr>
            <a:endParaRPr lang="en-GB" sz="2400" noProof="0" dirty="0">
              <a:solidFill>
                <a:schemeClr val="bg1"/>
              </a:solidFill>
              <a:latin typeface="Plus Jakarta Sans 1"/>
            </a:endParaRPr>
          </a:p>
        </p:txBody>
      </p:sp>
    </p:spTree>
    <p:extLst>
      <p:ext uri="{BB962C8B-B14F-4D97-AF65-F5344CB8AC3E}">
        <p14:creationId xmlns:p14="http://schemas.microsoft.com/office/powerpoint/2010/main" val="1265404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1CA96-B3AD-CA2D-ED5C-C52C85A4CE5A}"/>
            </a:ext>
          </a:extLst>
        </p:cNvPr>
        <p:cNvGrpSpPr/>
        <p:nvPr/>
      </p:nvGrpSpPr>
      <p:grpSpPr>
        <a:xfrm>
          <a:off x="0" y="0"/>
          <a:ext cx="0" cy="0"/>
          <a:chOff x="0" y="0"/>
          <a:chExt cx="0" cy="0"/>
        </a:xfrm>
      </p:grpSpPr>
      <p:sp>
        <p:nvSpPr>
          <p:cNvPr id="16" name="Freeform 6">
            <a:extLst>
              <a:ext uri="{FF2B5EF4-FFF2-40B4-BE49-F238E27FC236}">
                <a16:creationId xmlns:a16="http://schemas.microsoft.com/office/drawing/2014/main" id="{072BDE1C-B81A-5009-99AB-B518B0899F50}"/>
              </a:ext>
            </a:extLst>
          </p:cNvPr>
          <p:cNvSpPr/>
          <p:nvPr/>
        </p:nvSpPr>
        <p:spPr>
          <a:xfrm>
            <a:off x="16637573"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2" name="Prostokąt: zaokrąglone rogi po przekątnej 2">
            <a:extLst>
              <a:ext uri="{FF2B5EF4-FFF2-40B4-BE49-F238E27FC236}">
                <a16:creationId xmlns:a16="http://schemas.microsoft.com/office/drawing/2014/main" id="{EFE7B543-0A45-FC8A-2585-DF130AA9F000}"/>
              </a:ext>
            </a:extLst>
          </p:cNvPr>
          <p:cNvSpPr/>
          <p:nvPr/>
        </p:nvSpPr>
        <p:spPr>
          <a:xfrm rot="10800000" flipH="1">
            <a:off x="-7776" y="5575828"/>
            <a:ext cx="9500293" cy="4711175"/>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Prostokąt: zaokrąglone rogi po przekątnej 2">
            <a:extLst>
              <a:ext uri="{FF2B5EF4-FFF2-40B4-BE49-F238E27FC236}">
                <a16:creationId xmlns:a16="http://schemas.microsoft.com/office/drawing/2014/main" id="{4B8D191C-1879-D04C-BB37-098C36AA79D7}"/>
              </a:ext>
            </a:extLst>
          </p:cNvPr>
          <p:cNvSpPr/>
          <p:nvPr/>
        </p:nvSpPr>
        <p:spPr>
          <a:xfrm rot="10800000" flipV="1">
            <a:off x="8768656" y="0"/>
            <a:ext cx="9519344" cy="4711173"/>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9">
            <a:extLst>
              <a:ext uri="{FF2B5EF4-FFF2-40B4-BE49-F238E27FC236}">
                <a16:creationId xmlns:a16="http://schemas.microsoft.com/office/drawing/2014/main" id="{E03FF0FE-40A1-800C-080C-E465094D8AFB}"/>
              </a:ext>
            </a:extLst>
          </p:cNvPr>
          <p:cNvSpPr txBox="1"/>
          <p:nvPr/>
        </p:nvSpPr>
        <p:spPr>
          <a:xfrm>
            <a:off x="11658600" y="6772990"/>
            <a:ext cx="5905500" cy="2092881"/>
          </a:xfrm>
          <a:prstGeom prst="rect">
            <a:avLst/>
          </a:prstGeom>
        </p:spPr>
        <p:txBody>
          <a:bodyPr wrap="square" lIns="0" tIns="0" rIns="0" bIns="0" rtlCol="0" anchor="t">
            <a:spAutoFit/>
          </a:bodyPr>
          <a:lstStyle/>
          <a:p>
            <a:r>
              <a:rPr lang="sv-SE" sz="2400" b="1" noProof="0">
                <a:solidFill>
                  <a:srgbClr val="9D5E39"/>
                </a:solidFill>
                <a:latin typeface="Plus Jakarta Sans" pitchFamily="2" charset="-18"/>
                <a:cs typeface="Plus Jakarta Sans" pitchFamily="2" charset="-18"/>
              </a:rPr>
              <a:t>Kemisk aktivering </a:t>
            </a:r>
            <a:r>
              <a:rPr lang="sv-SE" noProof="0">
                <a:solidFill>
                  <a:schemeClr val="bg1"/>
                </a:solidFill>
                <a:latin typeface="Plus Jakarta Sans" pitchFamily="2" charset="-18"/>
                <a:cs typeface="Plus Jakarta Sans" pitchFamily="2" charset="-18"/>
              </a:rPr>
              <a:t>före kromatering. Cirka 2 minuter i en speciell lösning med surt pH. Ger bättre penetration av krompolymerer och bättre slutlig färgvidhäftning.</a:t>
            </a:r>
          </a:p>
          <a:p>
            <a:endParaRPr lang="en-GB" sz="1600" noProof="0" dirty="0">
              <a:solidFill>
                <a:schemeClr val="bg1"/>
              </a:solidFill>
              <a:latin typeface="Plus Jakarta Sans" pitchFamily="2" charset="-18"/>
              <a:cs typeface="Plus Jakarta Sans" pitchFamily="2" charset="-18"/>
            </a:endParaRPr>
          </a:p>
          <a:p>
            <a:pPr algn="just"/>
            <a:r>
              <a:rPr lang="sv-SE" sz="2400" b="1" noProof="0">
                <a:solidFill>
                  <a:srgbClr val="9D5E39"/>
                </a:solidFill>
                <a:latin typeface="Plus Jakarta Sans 1" panose="020B0604020202020204" charset="-18"/>
                <a:cs typeface="Plus Jakarta Sans 1" panose="020B0604020202020204" charset="-18"/>
              </a:rPr>
              <a:t>Sköljning</a:t>
            </a:r>
          </a:p>
        </p:txBody>
      </p:sp>
      <p:sp>
        <p:nvSpPr>
          <p:cNvPr id="5" name="TextBox 9">
            <a:extLst>
              <a:ext uri="{FF2B5EF4-FFF2-40B4-BE49-F238E27FC236}">
                <a16:creationId xmlns:a16="http://schemas.microsoft.com/office/drawing/2014/main" id="{B2DE1812-3A6F-0F51-EE14-12A25E8CD943}"/>
              </a:ext>
            </a:extLst>
          </p:cNvPr>
          <p:cNvSpPr txBox="1"/>
          <p:nvPr/>
        </p:nvSpPr>
        <p:spPr>
          <a:xfrm>
            <a:off x="10448638" y="6685023"/>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3.</a:t>
            </a:r>
          </a:p>
        </p:txBody>
      </p:sp>
      <p:sp>
        <p:nvSpPr>
          <p:cNvPr id="6" name="TextBox 9">
            <a:extLst>
              <a:ext uri="{FF2B5EF4-FFF2-40B4-BE49-F238E27FC236}">
                <a16:creationId xmlns:a16="http://schemas.microsoft.com/office/drawing/2014/main" id="{1E657614-4D9C-8F1E-EBDA-552530E5D6C7}"/>
              </a:ext>
            </a:extLst>
          </p:cNvPr>
          <p:cNvSpPr txBox="1"/>
          <p:nvPr/>
        </p:nvSpPr>
        <p:spPr>
          <a:xfrm>
            <a:off x="10467688" y="8343900"/>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4.</a:t>
            </a:r>
          </a:p>
        </p:txBody>
      </p:sp>
      <p:sp>
        <p:nvSpPr>
          <p:cNvPr id="10" name="TextBox 9">
            <a:extLst>
              <a:ext uri="{FF2B5EF4-FFF2-40B4-BE49-F238E27FC236}">
                <a16:creationId xmlns:a16="http://schemas.microsoft.com/office/drawing/2014/main" id="{26513C2A-9777-AC11-1DEF-19A6CFA5E969}"/>
              </a:ext>
            </a:extLst>
          </p:cNvPr>
          <p:cNvSpPr txBox="1"/>
          <p:nvPr/>
        </p:nvSpPr>
        <p:spPr>
          <a:xfrm>
            <a:off x="771238" y="2346970"/>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1.</a:t>
            </a:r>
          </a:p>
        </p:txBody>
      </p:sp>
      <p:sp>
        <p:nvSpPr>
          <p:cNvPr id="12" name="TextBox 9">
            <a:extLst>
              <a:ext uri="{FF2B5EF4-FFF2-40B4-BE49-F238E27FC236}">
                <a16:creationId xmlns:a16="http://schemas.microsoft.com/office/drawing/2014/main" id="{E110A1B6-21EB-55B8-3D3F-A0C292EA0B96}"/>
              </a:ext>
            </a:extLst>
          </p:cNvPr>
          <p:cNvSpPr txBox="1"/>
          <p:nvPr/>
        </p:nvSpPr>
        <p:spPr>
          <a:xfrm>
            <a:off x="782968" y="3968899"/>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2.</a:t>
            </a:r>
          </a:p>
        </p:txBody>
      </p:sp>
      <p:pic>
        <p:nvPicPr>
          <p:cNvPr id="11" name="Obraz 10">
            <a:extLst>
              <a:ext uri="{FF2B5EF4-FFF2-40B4-BE49-F238E27FC236}">
                <a16:creationId xmlns:a16="http://schemas.microsoft.com/office/drawing/2014/main" id="{57D783B9-3D40-BAB1-52C5-EAAA983A5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228" y="-710"/>
            <a:ext cx="9220200" cy="4695359"/>
          </a:xfrm>
          <a:prstGeom prst="rect">
            <a:avLst/>
          </a:prstGeom>
        </p:spPr>
      </p:pic>
      <p:sp>
        <p:nvSpPr>
          <p:cNvPr id="14" name="TextBox 9">
            <a:extLst>
              <a:ext uri="{FF2B5EF4-FFF2-40B4-BE49-F238E27FC236}">
                <a16:creationId xmlns:a16="http://schemas.microsoft.com/office/drawing/2014/main" id="{B4651C23-E9D2-D30A-ADE4-B3A3A10678FA}"/>
              </a:ext>
            </a:extLst>
          </p:cNvPr>
          <p:cNvSpPr txBox="1"/>
          <p:nvPr/>
        </p:nvSpPr>
        <p:spPr>
          <a:xfrm>
            <a:off x="9492517" y="1003636"/>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1.</a:t>
            </a:r>
          </a:p>
        </p:txBody>
      </p:sp>
      <p:sp>
        <p:nvSpPr>
          <p:cNvPr id="15" name="TextBox 9">
            <a:extLst>
              <a:ext uri="{FF2B5EF4-FFF2-40B4-BE49-F238E27FC236}">
                <a16:creationId xmlns:a16="http://schemas.microsoft.com/office/drawing/2014/main" id="{9B0B9E2E-36FE-687A-156F-E62CF7B43F62}"/>
              </a:ext>
            </a:extLst>
          </p:cNvPr>
          <p:cNvSpPr txBox="1"/>
          <p:nvPr/>
        </p:nvSpPr>
        <p:spPr>
          <a:xfrm>
            <a:off x="13934788" y="998577"/>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2.</a:t>
            </a:r>
          </a:p>
        </p:txBody>
      </p:sp>
      <p:pic>
        <p:nvPicPr>
          <p:cNvPr id="18" name="Obraz 17">
            <a:extLst>
              <a:ext uri="{FF2B5EF4-FFF2-40B4-BE49-F238E27FC236}">
                <a16:creationId xmlns:a16="http://schemas.microsoft.com/office/drawing/2014/main" id="{8787E71F-C316-BD83-CDDF-86B5BE0F4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09055"/>
            <a:ext cx="8918228" cy="4562677"/>
          </a:xfrm>
          <a:prstGeom prst="rect">
            <a:avLst/>
          </a:prstGeom>
        </p:spPr>
      </p:pic>
      <p:sp>
        <p:nvSpPr>
          <p:cNvPr id="19" name="TextBox 9">
            <a:extLst>
              <a:ext uri="{FF2B5EF4-FFF2-40B4-BE49-F238E27FC236}">
                <a16:creationId xmlns:a16="http://schemas.microsoft.com/office/drawing/2014/main" id="{AA77BB86-6DF6-7D38-0DA6-5350CA8CD35E}"/>
              </a:ext>
            </a:extLst>
          </p:cNvPr>
          <p:cNvSpPr txBox="1"/>
          <p:nvPr/>
        </p:nvSpPr>
        <p:spPr>
          <a:xfrm>
            <a:off x="663564" y="6598561"/>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3.</a:t>
            </a:r>
          </a:p>
        </p:txBody>
      </p:sp>
      <p:sp>
        <p:nvSpPr>
          <p:cNvPr id="20" name="TextBox 9">
            <a:extLst>
              <a:ext uri="{FF2B5EF4-FFF2-40B4-BE49-F238E27FC236}">
                <a16:creationId xmlns:a16="http://schemas.microsoft.com/office/drawing/2014/main" id="{1AC049DB-B831-6595-EE20-57F097E19354}"/>
              </a:ext>
            </a:extLst>
          </p:cNvPr>
          <p:cNvSpPr txBox="1"/>
          <p:nvPr/>
        </p:nvSpPr>
        <p:spPr>
          <a:xfrm>
            <a:off x="4966730" y="6593591"/>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4.</a:t>
            </a:r>
          </a:p>
        </p:txBody>
      </p:sp>
      <p:sp>
        <p:nvSpPr>
          <p:cNvPr id="7" name="TextBox 9">
            <a:extLst>
              <a:ext uri="{FF2B5EF4-FFF2-40B4-BE49-F238E27FC236}">
                <a16:creationId xmlns:a16="http://schemas.microsoft.com/office/drawing/2014/main" id="{47943C66-9423-2172-B86A-9172D11651EB}"/>
              </a:ext>
            </a:extLst>
          </p:cNvPr>
          <p:cNvSpPr txBox="1"/>
          <p:nvPr/>
        </p:nvSpPr>
        <p:spPr>
          <a:xfrm>
            <a:off x="842468" y="571500"/>
            <a:ext cx="7615732" cy="1282402"/>
          </a:xfrm>
          <a:prstGeom prst="rect">
            <a:avLst/>
          </a:prstGeom>
        </p:spPr>
        <p:txBody>
          <a:bodyPr wrap="square" lIns="0" tIns="0" rIns="0" bIns="0" rtlCol="0" anchor="t">
            <a:spAutoFit/>
          </a:bodyPr>
          <a:lstStyle/>
          <a:p>
            <a:pPr>
              <a:lnSpc>
                <a:spcPts val="5039"/>
              </a:lnSpc>
            </a:pPr>
            <a:r>
              <a:rPr lang="sv-SE" sz="4400" b="1">
                <a:solidFill>
                  <a:schemeClr val="bg1"/>
                </a:solidFill>
                <a:latin typeface="Plus Jakarta Sans 2"/>
              </a:rPr>
              <a:t>Förbehandling av utan – aluminium.</a:t>
            </a:r>
          </a:p>
        </p:txBody>
      </p:sp>
      <p:sp>
        <p:nvSpPr>
          <p:cNvPr id="9" name="TextBox 9">
            <a:extLst>
              <a:ext uri="{FF2B5EF4-FFF2-40B4-BE49-F238E27FC236}">
                <a16:creationId xmlns:a16="http://schemas.microsoft.com/office/drawing/2014/main" id="{5EC8DF68-5350-4C10-C4EB-D9922513461F}"/>
              </a:ext>
            </a:extLst>
          </p:cNvPr>
          <p:cNvSpPr txBox="1"/>
          <p:nvPr/>
        </p:nvSpPr>
        <p:spPr>
          <a:xfrm>
            <a:off x="1981200" y="2441019"/>
            <a:ext cx="5905500" cy="2092881"/>
          </a:xfrm>
          <a:prstGeom prst="rect">
            <a:avLst/>
          </a:prstGeom>
        </p:spPr>
        <p:txBody>
          <a:bodyPr wrap="square" lIns="0" tIns="0" rIns="0" bIns="0" rtlCol="0" anchor="t">
            <a:spAutoFit/>
          </a:bodyPr>
          <a:lstStyle/>
          <a:p>
            <a:pPr algn="just"/>
            <a:r>
              <a:rPr lang="sv-SE" sz="2400" b="1">
                <a:solidFill>
                  <a:srgbClr val="9D5E39"/>
                </a:solidFill>
                <a:latin typeface="Plus Jakarta Sans 1" panose="020B0604020202020204" charset="-18"/>
                <a:cs typeface="Plus Jakarta Sans 1" panose="020B0604020202020204" charset="-18"/>
              </a:rPr>
              <a:t>‚Tvättning’ </a:t>
            </a:r>
            <a:r>
              <a:rPr lang="sv-SE" noProof="0">
                <a:solidFill>
                  <a:schemeClr val="bg1"/>
                </a:solidFill>
                <a:latin typeface="Plus Jakarta Sans 1" panose="020B0604020202020204" charset="-18"/>
                <a:cs typeface="Plus Jakarta Sans 1" panose="020B0604020202020204" charset="-18"/>
              </a:rPr>
              <a:t>(fysikalisk-kemisk, med alkalisk lösning och starka rengöringsmedel) – cirka </a:t>
            </a:r>
          </a:p>
          <a:p>
            <a:pPr algn="just"/>
            <a:r>
              <a:rPr lang="sv-SE" noProof="0">
                <a:solidFill>
                  <a:schemeClr val="bg1"/>
                </a:solidFill>
                <a:latin typeface="Plus Jakarta Sans 1" panose="020B0604020202020204" charset="-18"/>
                <a:cs typeface="Plus Jakarta Sans 1" panose="020B0604020202020204" charset="-18"/>
              </a:rPr>
              <a:t>10–15 minuter vid en temperatur på ~50 ºC. </a:t>
            </a:r>
            <a:r>
              <a:rPr lang="sv-SE">
                <a:solidFill>
                  <a:schemeClr val="bg1"/>
                </a:solidFill>
                <a:latin typeface="Plus Jakarta Sans 1" panose="020B0604020202020204" charset="-18"/>
                <a:cs typeface="Plus Jakarta Sans 1" panose="020B0604020202020204" charset="-18"/>
              </a:rPr>
              <a:t>Badet är</a:t>
            </a:r>
            <a:r>
              <a:rPr lang="sv-SE" noProof="0">
                <a:solidFill>
                  <a:schemeClr val="bg1"/>
                </a:solidFill>
                <a:latin typeface="Plus Jakarta Sans 1" panose="020B0604020202020204" charset="-18"/>
                <a:cs typeface="Plus Jakarta Sans 1" panose="020B0604020202020204" charset="-18"/>
              </a:rPr>
              <a:t> </a:t>
            </a:r>
          </a:p>
          <a:p>
            <a:pPr algn="just"/>
            <a:r>
              <a:rPr lang="sv-SE" noProof="0">
                <a:solidFill>
                  <a:schemeClr val="bg1"/>
                </a:solidFill>
                <a:latin typeface="Plus Jakarta Sans 1" panose="020B0604020202020204" charset="-18"/>
                <a:cs typeface="Plus Jakarta Sans 1" panose="020B0604020202020204" charset="-18"/>
              </a:rPr>
              <a:t>i ständig rörelse (pumpar), vilket ger utmärkta rengöringsresultat.</a:t>
            </a:r>
          </a:p>
          <a:p>
            <a:pPr algn="just"/>
            <a:endParaRPr lang="en-GB" sz="1600" noProof="0" dirty="0">
              <a:solidFill>
                <a:schemeClr val="bg1"/>
              </a:solidFill>
              <a:latin typeface="Plus Jakarta Sans 1" panose="020B0604020202020204" charset="-18"/>
              <a:cs typeface="Plus Jakarta Sans 1" panose="020B0604020202020204" charset="-18"/>
            </a:endParaRPr>
          </a:p>
          <a:p>
            <a:pPr algn="just"/>
            <a:r>
              <a:rPr lang="sv-SE" sz="2400" b="1" noProof="0">
                <a:solidFill>
                  <a:srgbClr val="9D5E39"/>
                </a:solidFill>
                <a:latin typeface="Plus Jakarta Sans 1" panose="020B0604020202020204" charset="-18"/>
                <a:cs typeface="Plus Jakarta Sans 1" panose="020B0604020202020204" charset="-18"/>
              </a:rPr>
              <a:t>Sköljning</a:t>
            </a:r>
          </a:p>
        </p:txBody>
      </p:sp>
    </p:spTree>
    <p:extLst>
      <p:ext uri="{BB962C8B-B14F-4D97-AF65-F5344CB8AC3E}">
        <p14:creationId xmlns:p14="http://schemas.microsoft.com/office/powerpoint/2010/main" val="994697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2B0CD-9EBD-EC46-F62C-ECA0D62A9EB5}"/>
            </a:ext>
          </a:extLst>
        </p:cNvPr>
        <p:cNvGrpSpPr/>
        <p:nvPr/>
      </p:nvGrpSpPr>
      <p:grpSpPr>
        <a:xfrm>
          <a:off x="0" y="0"/>
          <a:ext cx="0" cy="0"/>
          <a:chOff x="0" y="0"/>
          <a:chExt cx="0" cy="0"/>
        </a:xfrm>
      </p:grpSpPr>
      <p:sp>
        <p:nvSpPr>
          <p:cNvPr id="16" name="Freeform 6">
            <a:extLst>
              <a:ext uri="{FF2B5EF4-FFF2-40B4-BE49-F238E27FC236}">
                <a16:creationId xmlns:a16="http://schemas.microsoft.com/office/drawing/2014/main" id="{AD15DF07-3739-9D9E-5EAB-D9C0C7506379}"/>
              </a:ext>
            </a:extLst>
          </p:cNvPr>
          <p:cNvSpPr/>
          <p:nvPr/>
        </p:nvSpPr>
        <p:spPr>
          <a:xfrm>
            <a:off x="16637573" y="9063468"/>
            <a:ext cx="1631376" cy="1223532"/>
          </a:xfrm>
          <a:custGeom>
            <a:avLst/>
            <a:gdLst/>
            <a:ahLst/>
            <a:cxnLst/>
            <a:rect l="l" t="t" r="r" b="b"/>
            <a:pathLst>
              <a:path w="1631376" h="1223532">
                <a:moveTo>
                  <a:pt x="0" y="0"/>
                </a:moveTo>
                <a:lnTo>
                  <a:pt x="1631376" y="0"/>
                </a:lnTo>
                <a:lnTo>
                  <a:pt x="1631376" y="1223532"/>
                </a:lnTo>
                <a:lnTo>
                  <a:pt x="0" y="122353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GB" noProof="0" dirty="0"/>
          </a:p>
        </p:txBody>
      </p:sp>
      <p:sp>
        <p:nvSpPr>
          <p:cNvPr id="2" name="Prostokąt: zaokrąglone rogi po przekątnej 2">
            <a:extLst>
              <a:ext uri="{FF2B5EF4-FFF2-40B4-BE49-F238E27FC236}">
                <a16:creationId xmlns:a16="http://schemas.microsoft.com/office/drawing/2014/main" id="{B1760FD5-C329-13C0-F774-B22000266ED6}"/>
              </a:ext>
            </a:extLst>
          </p:cNvPr>
          <p:cNvSpPr/>
          <p:nvPr/>
        </p:nvSpPr>
        <p:spPr>
          <a:xfrm flipH="1" flipV="1">
            <a:off x="8768656" y="5575827"/>
            <a:ext cx="9500293" cy="4711173"/>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Prostokąt: zaokrąglone rogi po przekątnej 2">
            <a:extLst>
              <a:ext uri="{FF2B5EF4-FFF2-40B4-BE49-F238E27FC236}">
                <a16:creationId xmlns:a16="http://schemas.microsoft.com/office/drawing/2014/main" id="{8FC27A06-F42E-5EA6-ACB0-C6624DEA57E3}"/>
              </a:ext>
            </a:extLst>
          </p:cNvPr>
          <p:cNvSpPr/>
          <p:nvPr/>
        </p:nvSpPr>
        <p:spPr>
          <a:xfrm rot="10800000" flipH="1" flipV="1">
            <a:off x="0" y="-33754"/>
            <a:ext cx="9500293" cy="4711173"/>
          </a:xfrm>
          <a:custGeom>
            <a:avLst/>
            <a:gdLst>
              <a:gd name="connsiteX0" fmla="*/ 798838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798838 w 9500266"/>
              <a:gd name="connsiteY8" fmla="*/ 0 h 4692700"/>
              <a:gd name="connsiteX0" fmla="*/ 288283 w 9543893"/>
              <a:gd name="connsiteY0" fmla="*/ 0 h 4692700"/>
              <a:gd name="connsiteX1" fmla="*/ 9543893 w 9543893"/>
              <a:gd name="connsiteY1" fmla="*/ 0 h 4692700"/>
              <a:gd name="connsiteX2" fmla="*/ 9543893 w 9543893"/>
              <a:gd name="connsiteY2" fmla="*/ 0 h 4692700"/>
              <a:gd name="connsiteX3" fmla="*/ 9543893 w 9543893"/>
              <a:gd name="connsiteY3" fmla="*/ 3893862 h 4692700"/>
              <a:gd name="connsiteX4" fmla="*/ 8745055 w 9543893"/>
              <a:gd name="connsiteY4" fmla="*/ 4692700 h 4692700"/>
              <a:gd name="connsiteX5" fmla="*/ 43627 w 9543893"/>
              <a:gd name="connsiteY5" fmla="*/ 4692700 h 4692700"/>
              <a:gd name="connsiteX6" fmla="*/ 43627 w 9543893"/>
              <a:gd name="connsiteY6" fmla="*/ 4692700 h 4692700"/>
              <a:gd name="connsiteX7" fmla="*/ 43627 w 9543893"/>
              <a:gd name="connsiteY7" fmla="*/ 798838 h 4692700"/>
              <a:gd name="connsiteX8" fmla="*/ 288283 w 9543893"/>
              <a:gd name="connsiteY8" fmla="*/ 0 h 4692700"/>
              <a:gd name="connsiteX0" fmla="*/ 244656 w 9500266"/>
              <a:gd name="connsiteY0" fmla="*/ 0 h 4692700"/>
              <a:gd name="connsiteX1" fmla="*/ 9500266 w 9500266"/>
              <a:gd name="connsiteY1" fmla="*/ 0 h 4692700"/>
              <a:gd name="connsiteX2" fmla="*/ 9500266 w 9500266"/>
              <a:gd name="connsiteY2" fmla="*/ 0 h 4692700"/>
              <a:gd name="connsiteX3" fmla="*/ 9500266 w 9500266"/>
              <a:gd name="connsiteY3" fmla="*/ 3893862 h 4692700"/>
              <a:gd name="connsiteX4" fmla="*/ 8701428 w 9500266"/>
              <a:gd name="connsiteY4" fmla="*/ 4692700 h 4692700"/>
              <a:gd name="connsiteX5" fmla="*/ 0 w 9500266"/>
              <a:gd name="connsiteY5" fmla="*/ 4692700 h 4692700"/>
              <a:gd name="connsiteX6" fmla="*/ 0 w 9500266"/>
              <a:gd name="connsiteY6" fmla="*/ 4692700 h 4692700"/>
              <a:gd name="connsiteX7" fmla="*/ 0 w 9500266"/>
              <a:gd name="connsiteY7" fmla="*/ 798838 h 4692700"/>
              <a:gd name="connsiteX8" fmla="*/ 244656 w 9500266"/>
              <a:gd name="connsiteY8" fmla="*/ 0 h 4692700"/>
              <a:gd name="connsiteX0" fmla="*/ 41483 w 9500293"/>
              <a:gd name="connsiteY0" fmla="*/ 0 h 4711173"/>
              <a:gd name="connsiteX1" fmla="*/ 9500293 w 9500293"/>
              <a:gd name="connsiteY1" fmla="*/ 18473 h 4711173"/>
              <a:gd name="connsiteX2" fmla="*/ 9500293 w 9500293"/>
              <a:gd name="connsiteY2" fmla="*/ 18473 h 4711173"/>
              <a:gd name="connsiteX3" fmla="*/ 9500293 w 9500293"/>
              <a:gd name="connsiteY3" fmla="*/ 3912335 h 4711173"/>
              <a:gd name="connsiteX4" fmla="*/ 8701455 w 9500293"/>
              <a:gd name="connsiteY4" fmla="*/ 4711173 h 4711173"/>
              <a:gd name="connsiteX5" fmla="*/ 27 w 9500293"/>
              <a:gd name="connsiteY5" fmla="*/ 4711173 h 4711173"/>
              <a:gd name="connsiteX6" fmla="*/ 27 w 9500293"/>
              <a:gd name="connsiteY6" fmla="*/ 4711173 h 4711173"/>
              <a:gd name="connsiteX7" fmla="*/ 27 w 9500293"/>
              <a:gd name="connsiteY7" fmla="*/ 817311 h 4711173"/>
              <a:gd name="connsiteX8" fmla="*/ 41483 w 9500293"/>
              <a:gd name="connsiteY8" fmla="*/ 0 h 471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0293" h="4711173">
                <a:moveTo>
                  <a:pt x="41483" y="0"/>
                </a:moveTo>
                <a:lnTo>
                  <a:pt x="9500293" y="18473"/>
                </a:lnTo>
                <a:lnTo>
                  <a:pt x="9500293" y="18473"/>
                </a:lnTo>
                <a:lnTo>
                  <a:pt x="9500293" y="3912335"/>
                </a:lnTo>
                <a:cubicBezTo>
                  <a:pt x="9500293" y="4353521"/>
                  <a:pt x="9142641" y="4711173"/>
                  <a:pt x="8701455" y="4711173"/>
                </a:cubicBezTo>
                <a:lnTo>
                  <a:pt x="27" y="4711173"/>
                </a:lnTo>
                <a:lnTo>
                  <a:pt x="27" y="4711173"/>
                </a:lnTo>
                <a:lnTo>
                  <a:pt x="27" y="817311"/>
                </a:lnTo>
                <a:cubicBezTo>
                  <a:pt x="27" y="376125"/>
                  <a:pt x="-2539" y="0"/>
                  <a:pt x="41483" y="0"/>
                </a:cubicBezTo>
                <a:close/>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9">
            <a:extLst>
              <a:ext uri="{FF2B5EF4-FFF2-40B4-BE49-F238E27FC236}">
                <a16:creationId xmlns:a16="http://schemas.microsoft.com/office/drawing/2014/main" id="{71A83672-C683-FDBA-BAC2-D8607465E22B}"/>
              </a:ext>
            </a:extLst>
          </p:cNvPr>
          <p:cNvSpPr txBox="1"/>
          <p:nvPr/>
        </p:nvSpPr>
        <p:spPr>
          <a:xfrm>
            <a:off x="11658600" y="1562100"/>
            <a:ext cx="5905500" cy="1846659"/>
          </a:xfrm>
          <a:prstGeom prst="rect">
            <a:avLst/>
          </a:prstGeom>
        </p:spPr>
        <p:txBody>
          <a:bodyPr wrap="square" lIns="0" tIns="0" rIns="0" bIns="0" rtlCol="0" anchor="t">
            <a:spAutoFit/>
          </a:bodyPr>
          <a:lstStyle/>
          <a:p>
            <a:r>
              <a:rPr lang="sv-SE" sz="2400" b="1" noProof="0">
                <a:solidFill>
                  <a:srgbClr val="9D5E39"/>
                </a:solidFill>
                <a:latin typeface="Plus Jakarta Sans" pitchFamily="2" charset="-18"/>
                <a:cs typeface="Plus Jakarta Sans" pitchFamily="2" charset="-18"/>
              </a:rPr>
              <a:t>Kromatering </a:t>
            </a:r>
            <a:r>
              <a:rPr lang="sv-SE" noProof="0">
                <a:solidFill>
                  <a:schemeClr val="bg1"/>
                </a:solidFill>
                <a:latin typeface="Plus Jakarta Sans" pitchFamily="2" charset="-18"/>
                <a:cs typeface="Plus Jakarta Sans" pitchFamily="2" charset="-18"/>
              </a:rPr>
              <a:t> (polymerbaserad). Ger utmärkt korrosionsskydd. Den använda formeln ger också mycket god slutlig vidhäftning av pulverlack.</a:t>
            </a:r>
          </a:p>
          <a:p>
            <a:endParaRPr lang="en-GB" noProof="0" dirty="0">
              <a:solidFill>
                <a:schemeClr val="bg1"/>
              </a:solidFill>
              <a:latin typeface="Plus Jakarta Sans" pitchFamily="2" charset="-18"/>
              <a:cs typeface="Plus Jakarta Sans" pitchFamily="2" charset="-18"/>
            </a:endParaRPr>
          </a:p>
          <a:p>
            <a:pPr algn="just"/>
            <a:r>
              <a:rPr lang="sv-SE" sz="2400" b="1">
                <a:solidFill>
                  <a:srgbClr val="9D5E39"/>
                </a:solidFill>
                <a:latin typeface="Plus Jakarta Sans 1" panose="020B0604020202020204" charset="-18"/>
                <a:cs typeface="Plus Jakarta Sans 1" panose="020B0604020202020204" charset="-18"/>
              </a:rPr>
              <a:t>Dubbel sköljning (inklusive DEMI)</a:t>
            </a:r>
          </a:p>
        </p:txBody>
      </p:sp>
      <p:sp>
        <p:nvSpPr>
          <p:cNvPr id="5" name="TextBox 9">
            <a:extLst>
              <a:ext uri="{FF2B5EF4-FFF2-40B4-BE49-F238E27FC236}">
                <a16:creationId xmlns:a16="http://schemas.microsoft.com/office/drawing/2014/main" id="{C45D37AE-27EF-4650-D320-9F0718D65BAA}"/>
              </a:ext>
            </a:extLst>
          </p:cNvPr>
          <p:cNvSpPr txBox="1"/>
          <p:nvPr/>
        </p:nvSpPr>
        <p:spPr>
          <a:xfrm>
            <a:off x="10448638" y="1474133"/>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5.</a:t>
            </a:r>
          </a:p>
        </p:txBody>
      </p:sp>
      <p:sp>
        <p:nvSpPr>
          <p:cNvPr id="6" name="TextBox 9">
            <a:extLst>
              <a:ext uri="{FF2B5EF4-FFF2-40B4-BE49-F238E27FC236}">
                <a16:creationId xmlns:a16="http://schemas.microsoft.com/office/drawing/2014/main" id="{F5D3DFE7-B89E-7190-B776-46BCF97FA4DF}"/>
              </a:ext>
            </a:extLst>
          </p:cNvPr>
          <p:cNvSpPr txBox="1"/>
          <p:nvPr/>
        </p:nvSpPr>
        <p:spPr>
          <a:xfrm>
            <a:off x="10467688" y="2857500"/>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6.</a:t>
            </a:r>
          </a:p>
        </p:txBody>
      </p:sp>
      <p:sp>
        <p:nvSpPr>
          <p:cNvPr id="8" name="TextBox 9">
            <a:extLst>
              <a:ext uri="{FF2B5EF4-FFF2-40B4-BE49-F238E27FC236}">
                <a16:creationId xmlns:a16="http://schemas.microsoft.com/office/drawing/2014/main" id="{159E4527-3626-3387-8F03-CA77511B9E63}"/>
              </a:ext>
            </a:extLst>
          </p:cNvPr>
          <p:cNvSpPr txBox="1"/>
          <p:nvPr/>
        </p:nvSpPr>
        <p:spPr>
          <a:xfrm>
            <a:off x="1981200" y="6286500"/>
            <a:ext cx="6096000" cy="2462213"/>
          </a:xfrm>
          <a:prstGeom prst="rect">
            <a:avLst/>
          </a:prstGeom>
        </p:spPr>
        <p:txBody>
          <a:bodyPr wrap="square" lIns="0" tIns="0" rIns="0" bIns="0" rtlCol="0" anchor="t">
            <a:spAutoFit/>
          </a:bodyPr>
          <a:lstStyle/>
          <a:p>
            <a:pPr algn="just"/>
            <a:r>
              <a:rPr lang="sv-SE" sz="2400" b="1" noProof="0">
                <a:solidFill>
                  <a:srgbClr val="9D5E39"/>
                </a:solidFill>
                <a:latin typeface="Plus Jakarta Sans" pitchFamily="2" charset="-18"/>
                <a:cs typeface="Plus Jakarta Sans" pitchFamily="2" charset="-18"/>
              </a:rPr>
              <a:t>Torkning</a:t>
            </a:r>
          </a:p>
          <a:p>
            <a:pPr algn="just"/>
            <a:endParaRPr lang="en-GB" sz="2400" b="1" noProof="0" dirty="0">
              <a:solidFill>
                <a:srgbClr val="9D5E39"/>
              </a:solidFill>
              <a:latin typeface="Plus Jakarta Sans 1" panose="020B0604020202020204" charset="-18"/>
              <a:cs typeface="Plus Jakarta Sans 1" panose="020B0604020202020204" charset="-18"/>
            </a:endParaRPr>
          </a:p>
          <a:p>
            <a:pPr algn="just"/>
            <a:endParaRPr lang="en-GB" sz="2400" b="1" noProof="0" dirty="0">
              <a:solidFill>
                <a:srgbClr val="9D5E39"/>
              </a:solidFill>
              <a:latin typeface="Plus Jakarta Sans 1" panose="020B0604020202020204" charset="-18"/>
              <a:cs typeface="Plus Jakarta Sans 1" panose="020B0604020202020204" charset="-18"/>
            </a:endParaRPr>
          </a:p>
          <a:p>
            <a:pPr algn="just"/>
            <a:r>
              <a:rPr lang="sv-SE" sz="2400" b="1">
                <a:solidFill>
                  <a:srgbClr val="9D5E39"/>
                </a:solidFill>
                <a:latin typeface="Plus Jakarta Sans" pitchFamily="2" charset="-18"/>
                <a:cs typeface="Plus Jakarta Sans" pitchFamily="2" charset="-18"/>
              </a:rPr>
              <a:t>Applicering av pulverlack (målning)</a:t>
            </a:r>
          </a:p>
          <a:p>
            <a:pPr algn="just"/>
            <a:endParaRPr lang="en-GB" sz="2000" b="1" noProof="0" dirty="0">
              <a:solidFill>
                <a:srgbClr val="9D5E39"/>
              </a:solidFill>
              <a:latin typeface="Plus Jakarta Sans 1" panose="020B0604020202020204" charset="-18"/>
              <a:cs typeface="Plus Jakarta Sans 1" panose="020B0604020202020204" charset="-18"/>
            </a:endParaRPr>
          </a:p>
          <a:p>
            <a:pPr algn="just"/>
            <a:endParaRPr lang="en-GB" sz="2000" b="1" noProof="0" dirty="0">
              <a:solidFill>
                <a:srgbClr val="9D5E39"/>
              </a:solidFill>
              <a:latin typeface="Plus Jakarta Sans 1" panose="020B0604020202020204" charset="-18"/>
              <a:cs typeface="Plus Jakarta Sans 1" panose="020B0604020202020204" charset="-18"/>
            </a:endParaRPr>
          </a:p>
          <a:p>
            <a:pPr algn="just"/>
            <a:r>
              <a:rPr lang="sv-SE" sz="2400" b="1">
                <a:solidFill>
                  <a:srgbClr val="9D5E39"/>
                </a:solidFill>
                <a:latin typeface="Plus Jakarta Sans" pitchFamily="2" charset="-18"/>
                <a:cs typeface="Plus Jakarta Sans" pitchFamily="2" charset="-18"/>
              </a:rPr>
              <a:t>Polymerisering av lacken i specialugn </a:t>
            </a:r>
          </a:p>
        </p:txBody>
      </p:sp>
      <p:sp>
        <p:nvSpPr>
          <p:cNvPr id="10" name="TextBox 9">
            <a:extLst>
              <a:ext uri="{FF2B5EF4-FFF2-40B4-BE49-F238E27FC236}">
                <a16:creationId xmlns:a16="http://schemas.microsoft.com/office/drawing/2014/main" id="{7D86D83C-AB43-15F4-A0FA-2BC4CDC9D401}"/>
              </a:ext>
            </a:extLst>
          </p:cNvPr>
          <p:cNvSpPr txBox="1"/>
          <p:nvPr/>
        </p:nvSpPr>
        <p:spPr>
          <a:xfrm>
            <a:off x="771238" y="6198533"/>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7.</a:t>
            </a:r>
          </a:p>
        </p:txBody>
      </p:sp>
      <p:sp>
        <p:nvSpPr>
          <p:cNvPr id="12" name="TextBox 9">
            <a:extLst>
              <a:ext uri="{FF2B5EF4-FFF2-40B4-BE49-F238E27FC236}">
                <a16:creationId xmlns:a16="http://schemas.microsoft.com/office/drawing/2014/main" id="{E59E2A24-1FD4-1FA1-2DDE-9C881C9E0876}"/>
              </a:ext>
            </a:extLst>
          </p:cNvPr>
          <p:cNvSpPr txBox="1"/>
          <p:nvPr/>
        </p:nvSpPr>
        <p:spPr>
          <a:xfrm>
            <a:off x="790288" y="7245499"/>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8.</a:t>
            </a:r>
          </a:p>
        </p:txBody>
      </p:sp>
      <p:sp>
        <p:nvSpPr>
          <p:cNvPr id="13" name="TextBox 9">
            <a:extLst>
              <a:ext uri="{FF2B5EF4-FFF2-40B4-BE49-F238E27FC236}">
                <a16:creationId xmlns:a16="http://schemas.microsoft.com/office/drawing/2014/main" id="{BA871435-2673-98F3-FB95-CA48485E308F}"/>
              </a:ext>
            </a:extLst>
          </p:cNvPr>
          <p:cNvSpPr txBox="1"/>
          <p:nvPr/>
        </p:nvSpPr>
        <p:spPr>
          <a:xfrm>
            <a:off x="793601" y="8236099"/>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9.</a:t>
            </a:r>
          </a:p>
        </p:txBody>
      </p:sp>
      <p:sp>
        <p:nvSpPr>
          <p:cNvPr id="11" name="TextBox 9">
            <a:extLst>
              <a:ext uri="{FF2B5EF4-FFF2-40B4-BE49-F238E27FC236}">
                <a16:creationId xmlns:a16="http://schemas.microsoft.com/office/drawing/2014/main" id="{728DE27A-B612-5BE7-5114-E2292C321DE0}"/>
              </a:ext>
            </a:extLst>
          </p:cNvPr>
          <p:cNvSpPr txBox="1"/>
          <p:nvPr/>
        </p:nvSpPr>
        <p:spPr>
          <a:xfrm>
            <a:off x="771238" y="620431"/>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5.</a:t>
            </a:r>
          </a:p>
        </p:txBody>
      </p:sp>
      <p:sp>
        <p:nvSpPr>
          <p:cNvPr id="14" name="TextBox 9">
            <a:extLst>
              <a:ext uri="{FF2B5EF4-FFF2-40B4-BE49-F238E27FC236}">
                <a16:creationId xmlns:a16="http://schemas.microsoft.com/office/drawing/2014/main" id="{B93E1988-872E-82D5-8350-F820060F54E5}"/>
              </a:ext>
            </a:extLst>
          </p:cNvPr>
          <p:cNvSpPr txBox="1"/>
          <p:nvPr/>
        </p:nvSpPr>
        <p:spPr>
          <a:xfrm>
            <a:off x="4846983" y="620430"/>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6.</a:t>
            </a:r>
          </a:p>
        </p:txBody>
      </p:sp>
      <p:pic>
        <p:nvPicPr>
          <p:cNvPr id="17" name="Obraz 16" descr="Obraz zawierający zrzut ekranu, design, sztuka&#10;&#10;Zawartość wygenerowana przez AI może być niepoprawna.">
            <a:extLst>
              <a:ext uri="{FF2B5EF4-FFF2-40B4-BE49-F238E27FC236}">
                <a16:creationId xmlns:a16="http://schemas.microsoft.com/office/drawing/2014/main" id="{0CFE5328-9777-ED1A-B5F8-0F5D72250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2091" y="5453395"/>
            <a:ext cx="9687088" cy="4956035"/>
          </a:xfrm>
          <a:prstGeom prst="rect">
            <a:avLst/>
          </a:prstGeom>
        </p:spPr>
      </p:pic>
      <p:sp>
        <p:nvSpPr>
          <p:cNvPr id="18" name="TextBox 9">
            <a:extLst>
              <a:ext uri="{FF2B5EF4-FFF2-40B4-BE49-F238E27FC236}">
                <a16:creationId xmlns:a16="http://schemas.microsoft.com/office/drawing/2014/main" id="{273ACE20-1D9D-5679-FF1E-74A0FB9446C2}"/>
              </a:ext>
            </a:extLst>
          </p:cNvPr>
          <p:cNvSpPr txBox="1"/>
          <p:nvPr/>
        </p:nvSpPr>
        <p:spPr>
          <a:xfrm>
            <a:off x="9500293" y="6155233"/>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7.</a:t>
            </a:r>
          </a:p>
        </p:txBody>
      </p:sp>
      <p:sp>
        <p:nvSpPr>
          <p:cNvPr id="19" name="TextBox 9">
            <a:extLst>
              <a:ext uri="{FF2B5EF4-FFF2-40B4-BE49-F238E27FC236}">
                <a16:creationId xmlns:a16="http://schemas.microsoft.com/office/drawing/2014/main" id="{50181065-D9FE-16FF-7F5A-11B9AE6B6B5D}"/>
              </a:ext>
            </a:extLst>
          </p:cNvPr>
          <p:cNvSpPr txBox="1"/>
          <p:nvPr/>
        </p:nvSpPr>
        <p:spPr>
          <a:xfrm>
            <a:off x="12496800" y="6155233"/>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8.</a:t>
            </a:r>
          </a:p>
        </p:txBody>
      </p:sp>
      <p:sp>
        <p:nvSpPr>
          <p:cNvPr id="20" name="TextBox 9">
            <a:extLst>
              <a:ext uri="{FF2B5EF4-FFF2-40B4-BE49-F238E27FC236}">
                <a16:creationId xmlns:a16="http://schemas.microsoft.com/office/drawing/2014/main" id="{E04F586F-56BE-8B4B-DEC3-23C3D427F941}"/>
              </a:ext>
            </a:extLst>
          </p:cNvPr>
          <p:cNvSpPr txBox="1"/>
          <p:nvPr/>
        </p:nvSpPr>
        <p:spPr>
          <a:xfrm>
            <a:off x="15171941" y="6160433"/>
            <a:ext cx="676562" cy="641201"/>
          </a:xfrm>
          <a:prstGeom prst="rect">
            <a:avLst/>
          </a:prstGeom>
        </p:spPr>
        <p:txBody>
          <a:bodyPr wrap="square" lIns="0" tIns="0" rIns="0" bIns="0" rtlCol="0" anchor="t">
            <a:spAutoFit/>
          </a:bodyPr>
          <a:lstStyle/>
          <a:p>
            <a:pPr algn="l">
              <a:lnSpc>
                <a:spcPts val="5039"/>
              </a:lnSpc>
            </a:pPr>
            <a:r>
              <a:rPr lang="sv-SE" sz="4400" noProof="0">
                <a:solidFill>
                  <a:schemeClr val="bg1"/>
                </a:solidFill>
                <a:latin typeface="Plus Jakarta Sans 2"/>
              </a:rPr>
              <a:t>9.</a:t>
            </a:r>
          </a:p>
        </p:txBody>
      </p:sp>
      <p:pic>
        <p:nvPicPr>
          <p:cNvPr id="15" name="Obraz 14" descr="Obraz zawierający zrzut ekranu, design, sztuka&#10;&#10;Zawartość wygenerowana przez AI może być niepoprawna.">
            <a:extLst>
              <a:ext uri="{FF2B5EF4-FFF2-40B4-BE49-F238E27FC236}">
                <a16:creationId xmlns:a16="http://schemas.microsoft.com/office/drawing/2014/main" id="{61C2E03B-28F9-D088-E130-155D1C3C1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53"/>
            <a:ext cx="9500293" cy="4860468"/>
          </a:xfrm>
          <a:prstGeom prst="rect">
            <a:avLst/>
          </a:prstGeom>
        </p:spPr>
      </p:pic>
    </p:spTree>
    <p:extLst>
      <p:ext uri="{BB962C8B-B14F-4D97-AF65-F5344CB8AC3E}">
        <p14:creationId xmlns:p14="http://schemas.microsoft.com/office/powerpoint/2010/main" val="299122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3C0CA59E72B93408CF33AE571116D23" ma:contentTypeVersion="1" ma:contentTypeDescription="Utwórz nowy dokument." ma:contentTypeScope="" ma:versionID="1bbf03ec04dd9e478f7b6f1851773a8b">
  <xsd:schema xmlns:xsd="http://www.w3.org/2001/XMLSchema" xmlns:xs="http://www.w3.org/2001/XMLSchema" xmlns:p="http://schemas.microsoft.com/office/2006/metadata/properties" xmlns:ns3="fa101507-515b-4fa1-9eb6-7e24241b99a1" targetNamespace="http://schemas.microsoft.com/office/2006/metadata/properties" ma:root="true" ma:fieldsID="cab304055143eebd9807a94d7aaa58f8" ns3:_="">
    <xsd:import namespace="fa101507-515b-4fa1-9eb6-7e24241b99a1"/>
    <xsd:element name="properties">
      <xsd:complexType>
        <xsd:sequence>
          <xsd:element name="documentManagement">
            <xsd:complexType>
              <xsd:all>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101507-515b-4fa1-9eb6-7e24241b99a1"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FCEB5A-BD99-490D-84DD-E81ABC0F3D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101507-515b-4fa1-9eb6-7e24241b99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E96327-300D-49F9-A0A1-D7D1A3CDBA95}">
  <ds:schemaRefs>
    <ds:schemaRef ds:uri="http://schemas.microsoft.com/office/2006/documentManagement/types"/>
    <ds:schemaRef ds:uri="http://purl.org/dc/dcmitype/"/>
    <ds:schemaRef ds:uri="fa101507-515b-4fa1-9eb6-7e24241b99a1"/>
    <ds:schemaRef ds:uri="http://schemas.openxmlformats.org/package/2006/metadata/core-properties"/>
    <ds:schemaRef ds:uri="http://purl.org/dc/terms/"/>
    <ds:schemaRef ds:uri="http://purl.org/dc/elements/1.1/"/>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336B4D8-327C-46B8-8050-E4875FF25E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6031</TotalTime>
  <Words>790</Words>
  <Application>Microsoft Office PowerPoint</Application>
  <PresentationFormat>Niestandardowy</PresentationFormat>
  <Paragraphs>132</Paragraphs>
  <Slides>11</Slides>
  <Notes>2</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11</vt:i4>
      </vt:variant>
    </vt:vector>
  </HeadingPairs>
  <TitlesOfParts>
    <vt:vector size="19" baseType="lpstr">
      <vt:lpstr>Plus Jakarta Sans 2</vt:lpstr>
      <vt:lpstr>Calibri</vt:lpstr>
      <vt:lpstr>Arial</vt:lpstr>
      <vt:lpstr>Plus Jakarta Sans</vt:lpstr>
      <vt:lpstr>Plus Jakarta Sans 3</vt:lpstr>
      <vt:lpstr>Plus Jakarta Sans 1</vt:lpstr>
      <vt:lpstr>Aptos</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Kopia norlys prezentacja</dc:title>
  <dc:creator>Marcin</dc:creator>
  <cp:lastModifiedBy>LANGEASE</cp:lastModifiedBy>
  <cp:revision>62</cp:revision>
  <dcterms:created xsi:type="dcterms:W3CDTF">2006-08-16T00:00:00Z</dcterms:created>
  <dcterms:modified xsi:type="dcterms:W3CDTF">2025-10-29T12:17:47Z</dcterms:modified>
  <dc:identifier>DAFscqo405I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0x010100E3C0CA59E72B93408CF33AE571116D23</vt:lpwstr>
  </property>
</Properties>
</file>