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0" r:id="rId4"/>
    <p:sldId id="261" r:id="rId5"/>
    <p:sldId id="263" r:id="rId6"/>
    <p:sldId id="262" r:id="rId7"/>
    <p:sldId id="257" r:id="rId8"/>
    <p:sldId id="267" r:id="rId9"/>
    <p:sldId id="268" r:id="rId10"/>
    <p:sldId id="269" r:id="rId11"/>
    <p:sldId id="270" r:id="rId12"/>
    <p:sldId id="271" r:id="rId13"/>
    <p:sldId id="272" r:id="rId14"/>
    <p:sldId id="286" r:id="rId15"/>
    <p:sldId id="273" r:id="rId16"/>
    <p:sldId id="274" r:id="rId17"/>
    <p:sldId id="275" r:id="rId18"/>
    <p:sldId id="276" r:id="rId19"/>
    <p:sldId id="278" r:id="rId20"/>
    <p:sldId id="287" r:id="rId21"/>
    <p:sldId id="279" r:id="rId22"/>
    <p:sldId id="280" r:id="rId23"/>
    <p:sldId id="281" r:id="rId24"/>
    <p:sldId id="288" r:id="rId25"/>
    <p:sldId id="285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248"/>
    <a:srgbClr val="FDFFD6"/>
    <a:srgbClr val="9FDDDA"/>
    <a:srgbClr val="8DFFFD"/>
    <a:srgbClr val="FBB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564900382565879E-2"/>
          <c:y val="6.6725885394292569E-2"/>
          <c:w val="0.65234437033891524"/>
          <c:h val="0.82851469914412912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Podział udziałów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2"/>
              <c:layout>
                <c:manualLayout>
                  <c:x val="2.711292805517785E-2"/>
                  <c:y val="6.12681316574314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Arkusz1!$A$2:$A$4</c:f>
              <c:strCache>
                <c:ptCount val="3"/>
                <c:pt idx="0">
                  <c:v>Poland</c:v>
                </c:pt>
                <c:pt idx="1">
                  <c:v>Norway</c:v>
                </c:pt>
                <c:pt idx="2">
                  <c:v>England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0.35</c:v>
                </c:pt>
                <c:pt idx="1">
                  <c:v>0.6</c:v>
                </c:pt>
                <c:pt idx="2">
                  <c:v>0.05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44573348825047"/>
          <c:y val="0.26610244163283969"/>
          <c:w val="0.26092559613392474"/>
          <c:h val="0.4466653778080507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Turnover</c:v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Arkusz1!$C$3:$C$17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Arkusz1!$D$3:$D$17</c:f>
              <c:numCache>
                <c:formatCode>#,##0.00</c:formatCode>
                <c:ptCount val="15"/>
                <c:pt idx="0">
                  <c:v>2.9</c:v>
                </c:pt>
                <c:pt idx="1">
                  <c:v>3.2</c:v>
                </c:pt>
                <c:pt idx="2">
                  <c:v>4.5</c:v>
                </c:pt>
                <c:pt idx="3">
                  <c:v>4.25</c:v>
                </c:pt>
                <c:pt idx="4">
                  <c:v>4.8</c:v>
                </c:pt>
                <c:pt idx="5">
                  <c:v>5.2</c:v>
                </c:pt>
                <c:pt idx="6">
                  <c:v>5.05</c:v>
                </c:pt>
                <c:pt idx="7">
                  <c:v>5.88</c:v>
                </c:pt>
                <c:pt idx="8">
                  <c:v>5.89</c:v>
                </c:pt>
                <c:pt idx="9">
                  <c:v>6.7</c:v>
                </c:pt>
                <c:pt idx="10">
                  <c:v>7.25</c:v>
                </c:pt>
                <c:pt idx="11">
                  <c:v>7.15</c:v>
                </c:pt>
                <c:pt idx="12">
                  <c:v>8.5500000000000007</c:v>
                </c:pt>
                <c:pt idx="13">
                  <c:v>9.1999999999999993</c:v>
                </c:pt>
                <c:pt idx="14">
                  <c:v>10.653950999999999</c:v>
                </c:pt>
              </c:numCache>
            </c:numRef>
          </c:val>
        </c:ser>
        <c:ser>
          <c:idx val="1"/>
          <c:order val="1"/>
          <c:tx>
            <c:v>Investment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Arkusz1!$C$3:$C$17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Arkusz1!$E$3:$E$17</c:f>
              <c:numCache>
                <c:formatCode>#,##0.00</c:formatCode>
                <c:ptCount val="15"/>
                <c:pt idx="0">
                  <c:v>0.1</c:v>
                </c:pt>
                <c:pt idx="1">
                  <c:v>0.16</c:v>
                </c:pt>
                <c:pt idx="2">
                  <c:v>0.17</c:v>
                </c:pt>
                <c:pt idx="3">
                  <c:v>0.19</c:v>
                </c:pt>
                <c:pt idx="4">
                  <c:v>0.185</c:v>
                </c:pt>
                <c:pt idx="5">
                  <c:v>0.188</c:v>
                </c:pt>
                <c:pt idx="6">
                  <c:v>0.189</c:v>
                </c:pt>
                <c:pt idx="7">
                  <c:v>0.45</c:v>
                </c:pt>
                <c:pt idx="8">
                  <c:v>0.16500000000000001</c:v>
                </c:pt>
                <c:pt idx="9">
                  <c:v>0.8</c:v>
                </c:pt>
                <c:pt idx="10">
                  <c:v>4.3</c:v>
                </c:pt>
                <c:pt idx="11">
                  <c:v>1.6</c:v>
                </c:pt>
                <c:pt idx="12">
                  <c:v>1.85</c:v>
                </c:pt>
                <c:pt idx="13">
                  <c:v>1.9</c:v>
                </c:pt>
                <c:pt idx="14">
                  <c:v>1.76894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3648272"/>
        <c:axId val="284670176"/>
        <c:axId val="0"/>
      </c:bar3DChart>
      <c:catAx>
        <c:axId val="28364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84670176"/>
        <c:crosses val="autoZero"/>
        <c:auto val="1"/>
        <c:lblAlgn val="ctr"/>
        <c:lblOffset val="100"/>
        <c:noMultiLvlLbl val="0"/>
      </c:catAx>
      <c:valAx>
        <c:axId val="28467017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 baseline="0"/>
                  <a:t>Mln EUR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8364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invertIfNegative val="0"/>
          <c:cat>
            <c:strRef>
              <c:f>Arkusz1!$A$2:$A$8</c:f>
              <c:strCache>
                <c:ptCount val="7"/>
                <c:pt idx="0">
                  <c:v>Sweden</c:v>
                </c:pt>
                <c:pt idx="1">
                  <c:v>Norway</c:v>
                </c:pt>
                <c:pt idx="2">
                  <c:v>Poland</c:v>
                </c:pt>
                <c:pt idx="3">
                  <c:v>France</c:v>
                </c:pt>
                <c:pt idx="4">
                  <c:v>Great Britain</c:v>
                </c:pt>
                <c:pt idx="5">
                  <c:v>Finland</c:v>
                </c:pt>
                <c:pt idx="6">
                  <c:v>Other countries</c:v>
                </c:pt>
              </c:strCache>
            </c:strRef>
          </c:cat>
          <c:val>
            <c:numRef>
              <c:f>Arkusz1!$B$2:$B$8</c:f>
              <c:numCache>
                <c:formatCode>0%</c:formatCode>
                <c:ptCount val="7"/>
                <c:pt idx="0">
                  <c:v>0.37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0.1</c:v>
                </c:pt>
                <c:pt idx="4" formatCode="0.00%">
                  <c:v>3.5000000000000003E-2</c:v>
                </c:pt>
                <c:pt idx="5">
                  <c:v>0.03</c:v>
                </c:pt>
                <c:pt idx="6" formatCode="0.00%">
                  <c:v>7.4999999999999997E-2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5282704"/>
        <c:axId val="322480976"/>
      </c:barChart>
      <c:catAx>
        <c:axId val="22528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2480976"/>
        <c:crosses val="autoZero"/>
        <c:auto val="1"/>
        <c:lblAlgn val="ctr"/>
        <c:lblOffset val="100"/>
        <c:noMultiLvlLbl val="0"/>
      </c:catAx>
      <c:valAx>
        <c:axId val="3224809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25282704"/>
        <c:crosses val="autoZero"/>
        <c:crossBetween val="between"/>
      </c:valAx>
      <c:spPr>
        <a:noFill/>
        <a:ln w="25374">
          <a:noFill/>
        </a:ln>
      </c:spPr>
    </c:plotArea>
    <c:plotVisOnly val="1"/>
    <c:dispBlanksAs val="gap"/>
    <c:showDLblsOverMax val="0"/>
  </c:chart>
  <c:txPr>
    <a:bodyPr/>
    <a:lstStyle/>
    <a:p>
      <a:pPr>
        <a:defRPr sz="1600">
          <a:latin typeface="Century Gothic" panose="020B0502020202020204" pitchFamily="34" charset="0"/>
        </a:defRPr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41ABD-DCE5-4B49-84B2-B4D4743E0AC5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FB0CB-BF5A-4B0E-85ED-1F1D3504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73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Company</a:t>
            </a:r>
            <a:r>
              <a:rPr lang="pl-PL" baseline="0" dirty="0" smtClean="0"/>
              <a:t> was </a:t>
            </a:r>
            <a:r>
              <a:rPr lang="pl-PL" baseline="0" dirty="0" err="1" smtClean="0"/>
              <a:t>established</a:t>
            </a:r>
            <a:r>
              <a:rPr lang="pl-PL" baseline="0" dirty="0" smtClean="0"/>
              <a:t> in 1953 in </a:t>
            </a:r>
            <a:r>
              <a:rPr lang="pl-PL" baseline="0" dirty="0" err="1" smtClean="0"/>
              <a:t>Norway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nowadays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shares</a:t>
            </a:r>
            <a:r>
              <a:rPr lang="pl-PL" baseline="0" dirty="0" smtClean="0"/>
              <a:t> in </a:t>
            </a:r>
            <a:r>
              <a:rPr lang="pl-PL" baseline="0" dirty="0" err="1" smtClean="0"/>
              <a:t>company</a:t>
            </a:r>
            <a:r>
              <a:rPr lang="pl-PL" baseline="0" dirty="0" smtClean="0"/>
              <a:t> holding </a:t>
            </a:r>
            <a:r>
              <a:rPr lang="pl-PL" baseline="0" dirty="0" err="1" smtClean="0"/>
              <a:t>are</a:t>
            </a:r>
            <a:r>
              <a:rPr lang="pl-PL" baseline="0" dirty="0" smtClean="0"/>
              <a:t>… and the </a:t>
            </a:r>
            <a:r>
              <a:rPr lang="pl-PL" baseline="0" dirty="0" err="1" smtClean="0"/>
              <a:t>company</a:t>
            </a:r>
            <a:r>
              <a:rPr lang="pl-PL" baseline="0" dirty="0" smtClean="0"/>
              <a:t> </a:t>
            </a:r>
            <a:r>
              <a:rPr lang="pl-PL" baseline="0" dirty="0" err="1" smtClean="0"/>
              <a:t>is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representated</a:t>
            </a:r>
            <a:r>
              <a:rPr lang="pl-PL" baseline="0" dirty="0" smtClean="0"/>
              <a:t> by </a:t>
            </a:r>
            <a:r>
              <a:rPr lang="pl-PL" baseline="0" dirty="0" err="1" smtClean="0"/>
              <a:t>chairman</a:t>
            </a:r>
            <a:r>
              <a:rPr lang="pl-PL" baseline="0" dirty="0" smtClean="0"/>
              <a:t> of the </a:t>
            </a:r>
            <a:r>
              <a:rPr lang="pl-PL" baseline="0" dirty="0" err="1" smtClean="0"/>
              <a:t>board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mr</a:t>
            </a:r>
            <a:r>
              <a:rPr lang="pl-PL" baseline="0" dirty="0" smtClean="0"/>
              <a:t> Kordek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FB0CB-BF5A-4B0E-85ED-1F1D35044E2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47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5126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863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1133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Milling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Fanuc</a:t>
            </a:r>
            <a:r>
              <a:rPr lang="pl-PL" baseline="0" dirty="0" smtClean="0"/>
              <a:t> </a:t>
            </a:r>
            <a:r>
              <a:rPr lang="pl-PL" baseline="0" smtClean="0"/>
              <a:t>Robodrill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219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Milling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Fanuc</a:t>
            </a:r>
            <a:r>
              <a:rPr lang="pl-PL" baseline="0" dirty="0" smtClean="0"/>
              <a:t> </a:t>
            </a:r>
            <a:r>
              <a:rPr lang="pl-PL" baseline="0" smtClean="0"/>
              <a:t>Robodrill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49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11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168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668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85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 smtClean="0"/>
              <a:t>Thirteen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thousant</a:t>
            </a:r>
            <a:endParaRPr lang="pl-PL" baseline="0" dirty="0" smtClean="0"/>
          </a:p>
          <a:p>
            <a:r>
              <a:rPr lang="pl-PL" baseline="0" dirty="0" err="1" smtClean="0"/>
              <a:t>Fifteen</a:t>
            </a:r>
            <a:r>
              <a:rPr lang="pl-PL" baseline="0" dirty="0" smtClean="0"/>
              <a:t> </a:t>
            </a:r>
            <a:r>
              <a:rPr lang="pl-PL" baseline="0" dirty="0" err="1" smtClean="0"/>
              <a:t>thuosant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fivehundred</a:t>
            </a:r>
            <a:endParaRPr lang="pl-PL" baseline="0" dirty="0" smtClean="0"/>
          </a:p>
          <a:p>
            <a:r>
              <a:rPr lang="pl-PL" baseline="0" dirty="0" err="1" smtClean="0"/>
              <a:t>Twenty</a:t>
            </a:r>
            <a:r>
              <a:rPr lang="pl-PL" baseline="0" dirty="0" smtClean="0"/>
              <a:t> th five </a:t>
            </a:r>
            <a:r>
              <a:rPr lang="pl-PL" baseline="0" dirty="0" err="1" smtClean="0"/>
              <a:t>hundret</a:t>
            </a:r>
            <a:endParaRPr lang="pl-PL" baseline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FB0CB-BF5A-4B0E-85ED-1F1D35044E2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238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28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7062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06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723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062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23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5C432-FDD0-4731-BD78-4581222029BC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511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5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7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79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50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1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8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9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E1232-31F4-4C95-8D8A-E1C0A0EA767E}" type="datetimeFigureOut">
              <a:rPr lang="pl-PL" smtClean="0"/>
              <a:t>2017-04-20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0C348-8B76-48FD-87FE-AD256D3D41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75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26" Type="http://schemas.openxmlformats.org/officeDocument/2006/relationships/image" Target="../media/image28.emf"/><Relationship Id="rId3" Type="http://schemas.openxmlformats.org/officeDocument/2006/relationships/image" Target="../media/image5.emf"/><Relationship Id="rId21" Type="http://schemas.openxmlformats.org/officeDocument/2006/relationships/image" Target="../media/image23.emf"/><Relationship Id="rId34" Type="http://schemas.openxmlformats.org/officeDocument/2006/relationships/image" Target="../media/image36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5" Type="http://schemas.openxmlformats.org/officeDocument/2006/relationships/image" Target="../media/image27.emf"/><Relationship Id="rId33" Type="http://schemas.openxmlformats.org/officeDocument/2006/relationships/image" Target="../media/image35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29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24" Type="http://schemas.openxmlformats.org/officeDocument/2006/relationships/image" Target="../media/image26.emf"/><Relationship Id="rId32" Type="http://schemas.openxmlformats.org/officeDocument/2006/relationships/image" Target="../media/image34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28" Type="http://schemas.openxmlformats.org/officeDocument/2006/relationships/image" Target="../media/image30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31" Type="http://schemas.openxmlformats.org/officeDocument/2006/relationships/image" Target="../media/image33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Relationship Id="rId27" Type="http://schemas.openxmlformats.org/officeDocument/2006/relationships/image" Target="../media/image29.emf"/><Relationship Id="rId30" Type="http://schemas.openxmlformats.org/officeDocument/2006/relationships/image" Target="../media/image32.emf"/><Relationship Id="rId35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18" y="1652614"/>
            <a:ext cx="6518564" cy="355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67" y="1300766"/>
            <a:ext cx="6557875" cy="4371917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464198" y="5872737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Melting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furnances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858318" y="4951782"/>
            <a:ext cx="4104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High </a:t>
            </a:r>
            <a:r>
              <a:rPr lang="pl-PL" sz="2000" dirty="0" err="1">
                <a:latin typeface="Century Gothic" panose="020B0502020202020204" pitchFamily="34" charset="0"/>
              </a:rPr>
              <a:t>pressure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die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with </a:t>
            </a:r>
            <a:r>
              <a:rPr lang="pl-PL" sz="2000" dirty="0" err="1">
                <a:latin typeface="Century Gothic" panose="020B0502020202020204" pitchFamily="34" charset="0"/>
              </a:rPr>
              <a:t>robots</a:t>
            </a:r>
            <a:r>
              <a:rPr lang="pl-PL" sz="2000" dirty="0">
                <a:latin typeface="Century Gothic" panose="020B0502020202020204" pitchFamily="34" charset="0"/>
              </a:rPr>
              <a:t> and </a:t>
            </a:r>
            <a:r>
              <a:rPr lang="pl-PL" sz="2000" dirty="0" err="1">
                <a:latin typeface="Century Gothic" panose="020B0502020202020204" pitchFamily="34" charset="0"/>
              </a:rPr>
              <a:t>vacuum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>
                <a:latin typeface="Century Gothic" panose="020B0502020202020204" pitchFamily="34" charset="0"/>
              </a:rPr>
              <a:t>process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3" descr="C:\Users\user\Desktop\zdjecia\zdjecia\20140423_083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18" y="1916833"/>
            <a:ext cx="4104457" cy="27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prezentacjafoto\prezentacja\_MG_2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13" y="1916833"/>
            <a:ext cx="4081016" cy="28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6189451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Trimming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presses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7" name="Picture 3" descr="C:\Users\user\Desktop\prezentacjafoto\prezentacja\_MG_2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926872"/>
            <a:ext cx="4212470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user\Desktop\prezentacjafoto\prezentacja\_MG_2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916832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847528" y="5018375"/>
            <a:ext cx="860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Degassing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equipment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pl-PL" sz="2000" smtClean="0">
                <a:latin typeface="Century Gothic" panose="020B0502020202020204" pitchFamily="34" charset="0"/>
              </a:rPr>
              <a:t>Vacuum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density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testing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170771" y="5877272"/>
            <a:ext cx="5949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Vibratory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surface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finishing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C:\Users\user\Desktop\zdjecia\zdjecia\DSC08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1" y="1646872"/>
            <a:ext cx="5949565" cy="396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r>
              <a:rPr lang="pl-PL" dirty="0" smtClean="0">
                <a:latin typeface="Century Gothic" panose="020B0502020202020204" pitchFamily="34" charset="0"/>
              </a:rPr>
              <a:t> in </a:t>
            </a:r>
            <a:r>
              <a:rPr lang="pl-PL" dirty="0" err="1" smtClean="0">
                <a:latin typeface="Century Gothic" panose="020B0502020202020204" pitchFamily="34" charset="0"/>
              </a:rPr>
              <a:t>next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few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months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5838636"/>
            <a:ext cx="7765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Century Gothic" panose="020B0502020202020204" pitchFamily="34" charset="0"/>
              </a:rPr>
              <a:t>Two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new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die</a:t>
            </a:r>
            <a:r>
              <a:rPr lang="pl-PL" sz="2000" dirty="0" smtClean="0">
                <a:latin typeface="Century Gothic" panose="020B0502020202020204" pitchFamily="34" charset="0"/>
              </a:rPr>
              <a:t> casting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machines</a:t>
            </a:r>
            <a:r>
              <a:rPr lang="pl-PL" sz="2000" dirty="0" smtClean="0">
                <a:latin typeface="Century Gothic" panose="020B0502020202020204" pitchFamily="34" charset="0"/>
              </a:rPr>
              <a:t> 660 (5th) and 300 (6th)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27" y="1372025"/>
            <a:ext cx="5136102" cy="3852078"/>
          </a:xfrm>
          <a:prstGeom prst="rect">
            <a:avLst/>
          </a:prstGeom>
          <a:effectLst>
            <a:glow rad="12700">
              <a:schemeClr val="bg1">
                <a:alpha val="20000"/>
              </a:schemeClr>
            </a:glow>
            <a:softEdge rad="1016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521290"/>
            <a:ext cx="6114668" cy="366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06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53789" y="4951781"/>
            <a:ext cx="8432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General </a:t>
            </a:r>
            <a:r>
              <a:rPr lang="pl-PL" sz="2000" dirty="0" err="1">
                <a:latin typeface="Century Gothic" panose="020B0502020202020204" pitchFamily="34" charset="0"/>
              </a:rPr>
              <a:t>overview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C:\Users\user\Desktop\zdjecia\zdjecia\DSC08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89" y="1988841"/>
            <a:ext cx="4074495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zdjecia\zdjecia\DSC085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5" y="1988841"/>
            <a:ext cx="4074495" cy="271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High-precision </a:t>
            </a:r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(CNC)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2" y="1988841"/>
            <a:ext cx="4195504" cy="279700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56" y="1988840"/>
            <a:ext cx="4195504" cy="2797003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312024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Wire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 (CNC)</a:t>
            </a:r>
          </a:p>
        </p:txBody>
      </p:sp>
    </p:spTree>
    <p:extLst>
      <p:ext uri="{BB962C8B-B14F-4D97-AF65-F5344CB8AC3E}">
        <p14:creationId xmlns:p14="http://schemas.microsoft.com/office/powerpoint/2010/main" val="41464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Cutting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2" y="1988840"/>
            <a:ext cx="4195504" cy="27970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56" y="1988839"/>
            <a:ext cx="4195504" cy="279700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6312024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Precision </a:t>
            </a:r>
            <a:r>
              <a:rPr lang="pl-PL" sz="2000" dirty="0" err="1">
                <a:latin typeface="Century Gothic" panose="020B0502020202020204" pitchFamily="34" charset="0"/>
              </a:rPr>
              <a:t>surface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grinder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Tool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88" y="1690688"/>
            <a:ext cx="2241408" cy="33621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69" y="1690688"/>
            <a:ext cx="2241408" cy="336211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485216" y="5381054"/>
            <a:ext cx="497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Equipment</a:t>
            </a:r>
            <a:r>
              <a:rPr lang="pl-PL" sz="2000" dirty="0">
                <a:latin typeface="Century Gothic" panose="020B0502020202020204" pitchFamily="34" charset="0"/>
              </a:rPr>
              <a:t> for </a:t>
            </a:r>
            <a:r>
              <a:rPr lang="pl-PL" sz="2000" dirty="0" err="1">
                <a:latin typeface="Century Gothic" panose="020B0502020202020204" pitchFamily="34" charset="0"/>
              </a:rPr>
              <a:t>heat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treatment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41589" y="5460052"/>
            <a:ext cx="2629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Spotting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press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88" y="1211580"/>
            <a:ext cx="2629102" cy="39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Machining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708902" y="5347107"/>
            <a:ext cx="4842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4 Lathe</a:t>
            </a:r>
            <a:r>
              <a:rPr lang="pl-PL" sz="2000" dirty="0">
                <a:latin typeface="Century Gothic" panose="020B0502020202020204" pitchFamily="34" charset="0"/>
              </a:rPr>
              <a:t>,</a:t>
            </a:r>
            <a:r>
              <a:rPr lang="pl-PL" sz="2000" dirty="0" smtClean="0">
                <a:latin typeface="Century Gothic" panose="020B0502020202020204" pitchFamily="34" charset="0"/>
              </a:rPr>
              <a:t>10 </a:t>
            </a:r>
            <a:r>
              <a:rPr lang="pl-PL" sz="2000" dirty="0" err="1" smtClean="0">
                <a:latin typeface="Century Gothic" panose="020B0502020202020204" pitchFamily="34" charset="0"/>
              </a:rPr>
              <a:t>Milling</a:t>
            </a:r>
            <a:r>
              <a:rPr lang="pl-PL" sz="2000" dirty="0" smtClean="0">
                <a:latin typeface="Century Gothic" panose="020B0502020202020204" pitchFamily="34" charset="0"/>
              </a:rPr>
              <a:t> and 1 </a:t>
            </a:r>
            <a:r>
              <a:rPr lang="pl-PL" sz="2000" dirty="0" err="1" smtClean="0">
                <a:latin typeface="Century Gothic" panose="020B0502020202020204" pitchFamily="34" charset="0"/>
              </a:rPr>
              <a:t>washing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2" y="1553682"/>
            <a:ext cx="4782355" cy="358676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84" y="1553682"/>
            <a:ext cx="4782354" cy="35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39683" y="2923092"/>
            <a:ext cx="455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latin typeface="Century Gothic" panose="020B0502020202020204" pitchFamily="34" charset="0"/>
              </a:rPr>
              <a:t>About Norlys</a:t>
            </a:r>
            <a:endParaRPr lang="pl-PL" sz="3600" dirty="0">
              <a:latin typeface="Century Gothic" panose="020B0502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709618" y="971194"/>
            <a:ext cx="6136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Initial capital Norwegian 100%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8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797278"/>
              </p:ext>
            </p:extLst>
          </p:nvPr>
        </p:nvGraphicFramePr>
        <p:xfrm>
          <a:off x="3120691" y="1885769"/>
          <a:ext cx="9216452" cy="535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144560" y="1726154"/>
            <a:ext cx="5695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Shares in company holding:</a:t>
            </a:r>
            <a:endParaRPr lang="pl-PL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36315 -0.39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Graphic spid="8" grpId="0" uiExpand="1">
        <p:bldSub>
          <a:bldChart bld="category"/>
        </p:bldSub>
      </p:bldGraphic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Machining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Department</a:t>
            </a:r>
            <a:r>
              <a:rPr lang="pl-PL" dirty="0" smtClean="0">
                <a:latin typeface="Century Gothic" panose="020B0502020202020204" pitchFamily="34" charset="0"/>
              </a:rPr>
              <a:t> in </a:t>
            </a:r>
            <a:r>
              <a:rPr lang="pl-PL" dirty="0" err="1" smtClean="0">
                <a:latin typeface="Century Gothic" panose="020B0502020202020204" pitchFamily="34" charset="0"/>
              </a:rPr>
              <a:t>next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few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months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25528"/>
            <a:ext cx="2967294" cy="339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104" y="1785413"/>
            <a:ext cx="4127277" cy="353766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026322" y="5557919"/>
            <a:ext cx="484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Century Gothic" panose="020B0502020202020204" pitchFamily="34" charset="0"/>
              </a:rPr>
              <a:t>Anothet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Lathe</a:t>
            </a:r>
            <a:r>
              <a:rPr lang="pl-PL" sz="2000" dirty="0" smtClean="0">
                <a:latin typeface="Century Gothic" panose="020B0502020202020204" pitchFamily="34" charset="0"/>
              </a:rPr>
              <a:t> and </a:t>
            </a:r>
            <a:r>
              <a:rPr lang="pl-PL" sz="2000" dirty="0" err="1" smtClean="0">
                <a:latin typeface="Century Gothic" panose="020B0502020202020204" pitchFamily="34" charset="0"/>
              </a:rPr>
              <a:t>Milling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40" y="1690687"/>
            <a:ext cx="2241408" cy="336211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2287590" y="5085975"/>
            <a:ext cx="2446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Coordinate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measuring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machine</a:t>
            </a:r>
            <a:r>
              <a:rPr lang="pl-PL" sz="2000" dirty="0">
                <a:latin typeface="Century Gothic" panose="020B0502020202020204" pitchFamily="34" charset="0"/>
              </a:rPr>
              <a:t> (CNC)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458082" y="5393751"/>
            <a:ext cx="2446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Hardness</a:t>
            </a:r>
            <a:r>
              <a:rPr lang="pl-PL" sz="2000" dirty="0">
                <a:latin typeface="Century Gothic" panose="020B0502020202020204" pitchFamily="34" charset="0"/>
              </a:rPr>
              <a:t> tester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48" y="1690687"/>
            <a:ext cx="4649740" cy="33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960000" y="4951781"/>
            <a:ext cx="402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Measuring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microscope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33" y="1988840"/>
            <a:ext cx="4195503" cy="27970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988839"/>
            <a:ext cx="2304256" cy="2797002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7176120" y="4951782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Vacuum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br>
              <a:rPr lang="pl-PL" sz="2000" dirty="0">
                <a:latin typeface="Century Gothic" panose="020B0502020202020204" pitchFamily="34" charset="0"/>
              </a:rPr>
            </a:br>
            <a:r>
              <a:rPr lang="pl-PL" sz="2000" dirty="0" err="1">
                <a:latin typeface="Century Gothic" panose="020B0502020202020204" pitchFamily="34" charset="0"/>
              </a:rPr>
              <a:t>density-testing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equipment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107452" cy="348887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34747" y="5531397"/>
            <a:ext cx="511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entury Gothic" panose="020B0502020202020204" pitchFamily="34" charset="0"/>
              </a:rPr>
              <a:t>Spectrometer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28" y="1690688"/>
            <a:ext cx="5133062" cy="348887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657428" y="5531397"/>
            <a:ext cx="511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Machine for </a:t>
            </a:r>
            <a:r>
              <a:rPr lang="pl-PL" sz="2000" dirty="0" err="1" smtClean="0">
                <a:latin typeface="Century Gothic" panose="020B0502020202020204" pitchFamily="34" charset="0"/>
              </a:rPr>
              <a:t>measuring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r>
              <a:rPr lang="pl-PL" sz="2000" dirty="0" err="1" smtClean="0">
                <a:latin typeface="Century Gothic" panose="020B0502020202020204" pitchFamily="34" charset="0"/>
              </a:rPr>
              <a:t>contour</a:t>
            </a:r>
            <a:r>
              <a:rPr lang="pl-PL" sz="2000" dirty="0" smtClean="0">
                <a:latin typeface="Century Gothic" panose="020B0502020202020204" pitchFamily="34" charset="0"/>
              </a:rPr>
              <a:t> and </a:t>
            </a:r>
            <a:r>
              <a:rPr lang="pl-PL" sz="2000" dirty="0" err="1">
                <a:latin typeface="Century Gothic" panose="020B0502020202020204" pitchFamily="34" charset="0"/>
              </a:rPr>
              <a:t>r</a:t>
            </a:r>
            <a:r>
              <a:rPr lang="pl-PL" sz="2000" dirty="0" err="1" smtClean="0">
                <a:latin typeface="Century Gothic" panose="020B0502020202020204" pitchFamily="34" charset="0"/>
              </a:rPr>
              <a:t>oughness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Measuring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Laboratory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914228" y="5505639"/>
            <a:ext cx="511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Century Gothic" panose="020B0502020202020204" pitchFamily="34" charset="0"/>
              </a:rPr>
              <a:t>Xray</a:t>
            </a:r>
            <a:r>
              <a:rPr lang="pl-PL" sz="2000" dirty="0" smtClean="0">
                <a:latin typeface="Century Gothic" panose="020B0502020202020204" pitchFamily="34" charset="0"/>
              </a:rPr>
              <a:t> Machine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453" y="1555123"/>
            <a:ext cx="4735132" cy="35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3" y="0"/>
            <a:ext cx="12192000" cy="4676294"/>
          </a:xfrm>
          <a:prstGeom prst="rect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204738" y="5006232"/>
            <a:ext cx="2646878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At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present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–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April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2017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66852" y="5375564"/>
            <a:ext cx="30620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4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10 CNC </a:t>
            </a:r>
            <a:r>
              <a:rPr lang="pl-PL" dirty="0" err="1" smtClean="0">
                <a:latin typeface="Century Gothic" panose="020B0502020202020204" pitchFamily="34" charset="0"/>
              </a:rPr>
              <a:t>Milling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Centers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entury Gothic" panose="020B0502020202020204" pitchFamily="34" charset="0"/>
              </a:rPr>
              <a:t>4</a:t>
            </a:r>
            <a:r>
              <a:rPr lang="pl-PL" dirty="0" smtClean="0">
                <a:latin typeface="Century Gothic" panose="020B0502020202020204" pitchFamily="34" charset="0"/>
              </a:rPr>
              <a:t> CNC </a:t>
            </a:r>
            <a:r>
              <a:rPr lang="pl-PL" dirty="0" err="1" smtClean="0">
                <a:latin typeface="Century Gothic" panose="020B0502020202020204" pitchFamily="34" charset="0"/>
              </a:rPr>
              <a:t>Lathe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1 X-</a:t>
            </a:r>
            <a:r>
              <a:rPr lang="pl-PL" dirty="0">
                <a:latin typeface="Century Gothic" panose="020B0502020202020204" pitchFamily="34" charset="0"/>
              </a:rPr>
              <a:t>R</a:t>
            </a:r>
            <a:r>
              <a:rPr lang="pl-PL" dirty="0" smtClean="0">
                <a:latin typeface="Century Gothic" panose="020B0502020202020204" pitchFamily="34" charset="0"/>
              </a:rPr>
              <a:t>ay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1 </a:t>
            </a:r>
            <a:r>
              <a:rPr lang="pl-PL" dirty="0" err="1" smtClean="0">
                <a:latin typeface="Century Gothic" panose="020B0502020202020204" pitchFamily="34" charset="0"/>
              </a:rPr>
              <a:t>Washing</a:t>
            </a:r>
            <a:r>
              <a:rPr lang="pl-PL" dirty="0" smtClean="0">
                <a:latin typeface="Century Gothic" panose="020B0502020202020204" pitchFamily="34" charset="0"/>
              </a:rPr>
              <a:t>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4323996" y="5005126"/>
            <a:ext cx="2638864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Expect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to </a:t>
            </a:r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deliver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2017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3936662" y="5375564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entury Gothic" panose="020B0502020202020204" pitchFamily="34" charset="0"/>
              </a:rPr>
              <a:t>2</a:t>
            </a:r>
            <a:r>
              <a:rPr lang="pl-PL" dirty="0" smtClean="0">
                <a:latin typeface="Century Gothic" panose="020B0502020202020204" pitchFamily="34" charset="0"/>
              </a:rPr>
              <a:t>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entury Gothic" panose="020B0502020202020204" pitchFamily="34" charset="0"/>
              </a:rPr>
              <a:t>2</a:t>
            </a:r>
            <a:r>
              <a:rPr lang="pl-PL" dirty="0" smtClean="0">
                <a:latin typeface="Century Gothic" panose="020B0502020202020204" pitchFamily="34" charset="0"/>
              </a:rPr>
              <a:t> CNC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7659441" y="5006232"/>
            <a:ext cx="2282997" cy="36933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Planned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l-PL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2018-2020</a:t>
            </a:r>
            <a:endParaRPr lang="pl-PL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7473646" y="5374458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entury Gothic" panose="020B0502020202020204" pitchFamily="34" charset="0"/>
              </a:rPr>
              <a:t>2</a:t>
            </a:r>
            <a:r>
              <a:rPr lang="pl-PL" dirty="0" smtClean="0">
                <a:latin typeface="Century Gothic" panose="020B0502020202020204" pitchFamily="34" charset="0"/>
              </a:rPr>
              <a:t> casting </a:t>
            </a:r>
            <a:r>
              <a:rPr lang="pl-PL" dirty="0" err="1" smtClean="0">
                <a:latin typeface="Century Gothic" panose="020B0502020202020204" pitchFamily="34" charset="0"/>
              </a:rPr>
              <a:t>machines</a:t>
            </a:r>
            <a:endParaRPr lang="pl-PL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latin typeface="Century Gothic" panose="020B0502020202020204" pitchFamily="34" charset="0"/>
              </a:rPr>
              <a:t>7 CNC </a:t>
            </a:r>
            <a:r>
              <a:rPr lang="pl-PL" dirty="0" err="1" smtClean="0">
                <a:latin typeface="Century Gothic" panose="020B0502020202020204" pitchFamily="34" charset="0"/>
              </a:rPr>
              <a:t>machine</a:t>
            </a:r>
            <a:endParaRPr lang="pl-P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931" y="190500"/>
            <a:ext cx="358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NORLYS w Polsce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78986" y="1931640"/>
            <a:ext cx="6725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entury Gothic" panose="020B0502020202020204" pitchFamily="34" charset="0"/>
              </a:rPr>
              <a:t>1</a:t>
            </a:r>
            <a:r>
              <a:rPr lang="pl-PL" sz="2000" dirty="0" smtClean="0">
                <a:latin typeface="Century Gothic" panose="020B0502020202020204" pitchFamily="34" charset="0"/>
              </a:rPr>
              <a:t>5 500 m</a:t>
            </a:r>
            <a:r>
              <a:rPr lang="pl-PL" sz="2000" baseline="30000" dirty="0" smtClean="0">
                <a:latin typeface="Century Gothic" panose="020B0502020202020204" pitchFamily="34" charset="0"/>
              </a:rPr>
              <a:t>2</a:t>
            </a:r>
            <a:r>
              <a:rPr lang="pl-PL" sz="2000" dirty="0" smtClean="0">
                <a:latin typeface="Century Gothic" panose="020B0502020202020204" pitchFamily="34" charset="0"/>
              </a:rPr>
              <a:t> usable area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678986" y="2569917"/>
            <a:ext cx="54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20 500 m</a:t>
            </a:r>
            <a:r>
              <a:rPr lang="pl-PL" sz="2000" baseline="30000" dirty="0" smtClean="0">
                <a:latin typeface="Century Gothic" panose="020B0502020202020204" pitchFamily="34" charset="0"/>
              </a:rPr>
              <a:t>2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smtClean="0">
                <a:latin typeface="Century Gothic" panose="020B0502020202020204" pitchFamily="34" charset="0"/>
              </a:rPr>
              <a:t>buisness area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78986" y="3208194"/>
            <a:ext cx="54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280 employees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78986" y="4484748"/>
            <a:ext cx="341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21 departments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78986" y="3846471"/>
            <a:ext cx="462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55 administrative stuff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678986" y="5123027"/>
            <a:ext cx="4629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18 engineers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58931" y="190500"/>
            <a:ext cx="7353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Turnover of money and investement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12950"/>
              </p:ext>
            </p:extLst>
          </p:nvPr>
        </p:nvGraphicFramePr>
        <p:xfrm>
          <a:off x="1558344" y="1004552"/>
          <a:ext cx="8512935" cy="530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031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raz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0" y="1061025"/>
            <a:ext cx="4121066" cy="1158300"/>
          </a:xfrm>
          <a:prstGeom prst="rect">
            <a:avLst/>
          </a:prstGeom>
          <a:solidFill>
            <a:srgbClr val="FBB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58931" y="190500"/>
            <a:ext cx="4110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Distribution Network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49" y="172124"/>
            <a:ext cx="8302501" cy="6513751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48" y="172124"/>
            <a:ext cx="8302501" cy="6513751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47" y="172124"/>
            <a:ext cx="8302501" cy="6513751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645" y="172124"/>
            <a:ext cx="8302501" cy="6513751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1643" y="172122"/>
            <a:ext cx="8302501" cy="6513751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1643" y="172124"/>
            <a:ext cx="8302501" cy="6513751"/>
          </a:xfrm>
          <a:prstGeom prst="rect">
            <a:avLst/>
          </a:prstGeom>
        </p:spPr>
      </p:pic>
      <p:pic>
        <p:nvPicPr>
          <p:cNvPr id="29" name="Obraz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1643" y="172123"/>
            <a:ext cx="8302501" cy="6513751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158931" y="1061025"/>
            <a:ext cx="2393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Branch of NORLYS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158925" y="1430357"/>
            <a:ext cx="1288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Norway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447801" y="1430357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Sweden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2552701" y="1430357"/>
            <a:ext cx="969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Poland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44207" y="1782246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France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1149107" y="1782246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Italy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2119086" y="1782246"/>
            <a:ext cx="2001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latin typeface="Century Gothic" panose="020B0502020202020204" pitchFamily="34" charset="0"/>
              </a:rPr>
              <a:t>Great Britain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0" y="2361396"/>
            <a:ext cx="4121066" cy="2032804"/>
          </a:xfrm>
          <a:prstGeom prst="rect">
            <a:avLst/>
          </a:prstGeom>
          <a:solidFill>
            <a:srgbClr val="9FD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158931" y="2356653"/>
            <a:ext cx="268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Exclusive distribution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44" name="Obraz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643" y="172124"/>
            <a:ext cx="8302501" cy="6513751"/>
          </a:xfrm>
          <a:prstGeom prst="rect">
            <a:avLst/>
          </a:prstGeom>
        </p:spPr>
      </p:pic>
      <p:sp>
        <p:nvSpPr>
          <p:cNvPr id="45" name="pole tekstowe 44"/>
          <p:cNvSpPr txBox="1"/>
          <p:nvPr/>
        </p:nvSpPr>
        <p:spPr>
          <a:xfrm>
            <a:off x="179175" y="2725985"/>
            <a:ext cx="1084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Finland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46" name="Obraz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1637" y="172121"/>
            <a:ext cx="8302501" cy="6513751"/>
          </a:xfrm>
          <a:prstGeom prst="rect">
            <a:avLst/>
          </a:prstGeom>
        </p:spPr>
      </p:pic>
      <p:sp>
        <p:nvSpPr>
          <p:cNvPr id="47" name="pole tekstowe 46"/>
          <p:cNvSpPr txBox="1"/>
          <p:nvPr/>
        </p:nvSpPr>
        <p:spPr>
          <a:xfrm>
            <a:off x="1186299" y="2725985"/>
            <a:ext cx="794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Russia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1965615" y="2725985"/>
            <a:ext cx="1136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Lithuania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0" name="Obraz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1625" y="172118"/>
            <a:ext cx="8302501" cy="6513751"/>
          </a:xfrm>
          <a:prstGeom prst="rect">
            <a:avLst/>
          </a:prstGeom>
        </p:spPr>
      </p:pic>
      <p:sp>
        <p:nvSpPr>
          <p:cNvPr id="51" name="pole tekstowe 50"/>
          <p:cNvSpPr txBox="1"/>
          <p:nvPr/>
        </p:nvSpPr>
        <p:spPr>
          <a:xfrm>
            <a:off x="3079750" y="2739757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Ukraine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2" name="Obraz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1625" y="172118"/>
            <a:ext cx="8302501" cy="6513751"/>
          </a:xfrm>
          <a:prstGeom prst="rect">
            <a:avLst/>
          </a:prstGeom>
        </p:spPr>
      </p:pic>
      <p:pic>
        <p:nvPicPr>
          <p:cNvPr id="53" name="Obraz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1601" y="172118"/>
            <a:ext cx="8302501" cy="6513751"/>
          </a:xfrm>
          <a:prstGeom prst="rect">
            <a:avLst/>
          </a:prstGeom>
        </p:spPr>
      </p:pic>
      <p:sp>
        <p:nvSpPr>
          <p:cNvPr id="54" name="pole tekstowe 53"/>
          <p:cNvSpPr txBox="1"/>
          <p:nvPr/>
        </p:nvSpPr>
        <p:spPr>
          <a:xfrm>
            <a:off x="158925" y="3064539"/>
            <a:ext cx="1052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Hungary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1093902" y="3064539"/>
            <a:ext cx="93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Austria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56" name="Obraz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1601" y="172118"/>
            <a:ext cx="8302501" cy="6513751"/>
          </a:xfrm>
          <a:prstGeom prst="rect">
            <a:avLst/>
          </a:prstGeom>
        </p:spPr>
      </p:pic>
      <p:pic>
        <p:nvPicPr>
          <p:cNvPr id="57" name="Obraz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sp>
        <p:nvSpPr>
          <p:cNvPr id="58" name="pole tekstowe 57"/>
          <p:cNvSpPr txBox="1"/>
          <p:nvPr/>
        </p:nvSpPr>
        <p:spPr>
          <a:xfrm>
            <a:off x="1838128" y="3064539"/>
            <a:ext cx="1349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Switzerland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3132776" y="3064539"/>
            <a:ext cx="1031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Belgium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pic>
        <p:nvPicPr>
          <p:cNvPr id="61" name="Obraz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1601" y="172112"/>
            <a:ext cx="8302501" cy="6513751"/>
          </a:xfrm>
          <a:prstGeom prst="rect">
            <a:avLst/>
          </a:prstGeom>
        </p:spPr>
      </p:pic>
      <p:sp>
        <p:nvSpPr>
          <p:cNvPr id="62" name="pole tekstowe 61"/>
          <p:cNvSpPr txBox="1"/>
          <p:nvPr/>
        </p:nvSpPr>
        <p:spPr>
          <a:xfrm>
            <a:off x="179199" y="3375887"/>
            <a:ext cx="1442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Netherlands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3" name="Obraz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51553" y="172112"/>
            <a:ext cx="8302501" cy="6513751"/>
          </a:xfrm>
          <a:prstGeom prst="rect">
            <a:avLst/>
          </a:prstGeom>
        </p:spPr>
      </p:pic>
      <p:sp>
        <p:nvSpPr>
          <p:cNvPr id="64" name="pole tekstowe 63"/>
          <p:cNvSpPr txBox="1"/>
          <p:nvPr/>
        </p:nvSpPr>
        <p:spPr>
          <a:xfrm>
            <a:off x="1440488" y="3362115"/>
            <a:ext cx="1111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Denmark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5" name="Obraz 6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1553" y="172112"/>
            <a:ext cx="8302501" cy="6513751"/>
          </a:xfrm>
          <a:prstGeom prst="rect">
            <a:avLst/>
          </a:prstGeom>
        </p:spPr>
      </p:pic>
      <p:sp>
        <p:nvSpPr>
          <p:cNvPr id="66" name="pole tekstowe 65"/>
          <p:cNvSpPr txBox="1"/>
          <p:nvPr/>
        </p:nvSpPr>
        <p:spPr>
          <a:xfrm>
            <a:off x="2423799" y="3375887"/>
            <a:ext cx="112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Spain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67" name="pole tekstowe 66"/>
          <p:cNvSpPr txBox="1"/>
          <p:nvPr/>
        </p:nvSpPr>
        <p:spPr>
          <a:xfrm>
            <a:off x="3089185" y="3375887"/>
            <a:ext cx="1018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Greece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68" name="Obraz 6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51553" y="172124"/>
            <a:ext cx="8302501" cy="6513751"/>
          </a:xfrm>
          <a:prstGeom prst="rect">
            <a:avLst/>
          </a:prstGeom>
        </p:spPr>
      </p:pic>
      <p:pic>
        <p:nvPicPr>
          <p:cNvPr id="69" name="Obraz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52334" y="172112"/>
            <a:ext cx="8302501" cy="6513751"/>
          </a:xfrm>
          <a:prstGeom prst="rect">
            <a:avLst/>
          </a:prstGeom>
        </p:spPr>
      </p:pic>
      <p:sp>
        <p:nvSpPr>
          <p:cNvPr id="70" name="pole tekstowe 69"/>
          <p:cNvSpPr txBox="1"/>
          <p:nvPr/>
        </p:nvSpPr>
        <p:spPr>
          <a:xfrm>
            <a:off x="173663" y="3687235"/>
            <a:ext cx="127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Portugal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1" name="Obraz 7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2" name="pole tekstowe 71"/>
          <p:cNvSpPr txBox="1"/>
          <p:nvPr/>
        </p:nvSpPr>
        <p:spPr>
          <a:xfrm>
            <a:off x="1330586" y="3689664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Irleland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3" name="Obraz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4" name="pole tekstowe 73"/>
          <p:cNvSpPr txBox="1"/>
          <p:nvPr/>
        </p:nvSpPr>
        <p:spPr>
          <a:xfrm>
            <a:off x="2250136" y="3689353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Island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75" name="pole tekstowe 74"/>
          <p:cNvSpPr txBox="1"/>
          <p:nvPr/>
        </p:nvSpPr>
        <p:spPr>
          <a:xfrm>
            <a:off x="3202594" y="3687235"/>
            <a:ext cx="9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Cyprus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77" name="pole tekstowe 76"/>
          <p:cNvSpPr txBox="1"/>
          <p:nvPr/>
        </p:nvSpPr>
        <p:spPr>
          <a:xfrm>
            <a:off x="188839" y="4028049"/>
            <a:ext cx="814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Turkey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78" name="Obraz 7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0" name="Prostokąt 79"/>
          <p:cNvSpPr/>
          <p:nvPr/>
        </p:nvSpPr>
        <p:spPr>
          <a:xfrm>
            <a:off x="0" y="5734594"/>
            <a:ext cx="4121066" cy="593585"/>
          </a:xfrm>
          <a:prstGeom prst="rect">
            <a:avLst/>
          </a:prstGeom>
          <a:solidFill>
            <a:srgbClr val="FDF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81" name="Prostokąt 80"/>
          <p:cNvSpPr/>
          <p:nvPr/>
        </p:nvSpPr>
        <p:spPr>
          <a:xfrm>
            <a:off x="-11053" y="4536271"/>
            <a:ext cx="4121066" cy="1053069"/>
          </a:xfrm>
          <a:prstGeom prst="rect">
            <a:avLst/>
          </a:prstGeom>
          <a:solidFill>
            <a:srgbClr val="6FA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 w="28575">
                <a:noFill/>
              </a:ln>
            </a:endParaRPr>
          </a:p>
        </p:txBody>
      </p:sp>
      <p:sp>
        <p:nvSpPr>
          <p:cNvPr id="82" name="pole tekstowe 81"/>
          <p:cNvSpPr txBox="1"/>
          <p:nvPr/>
        </p:nvSpPr>
        <p:spPr>
          <a:xfrm>
            <a:off x="147878" y="4531528"/>
            <a:ext cx="29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Selective distribution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83" name="Obraz 8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4" name="pole tekstowe 83"/>
          <p:cNvSpPr txBox="1"/>
          <p:nvPr/>
        </p:nvSpPr>
        <p:spPr>
          <a:xfrm>
            <a:off x="147145" y="4900860"/>
            <a:ext cx="1200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Germany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5" name="Obraz 8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86" name="pole tekstowe 85"/>
          <p:cNvSpPr txBox="1"/>
          <p:nvPr/>
        </p:nvSpPr>
        <p:spPr>
          <a:xfrm>
            <a:off x="1211785" y="4894411"/>
            <a:ext cx="176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Czech Republic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7" name="Obraz 8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52391" y="172124"/>
            <a:ext cx="8302501" cy="6513751"/>
          </a:xfrm>
          <a:prstGeom prst="rect">
            <a:avLst/>
          </a:prstGeom>
        </p:spPr>
      </p:pic>
      <p:sp>
        <p:nvSpPr>
          <p:cNvPr id="88" name="pole tekstowe 87"/>
          <p:cNvSpPr txBox="1"/>
          <p:nvPr/>
        </p:nvSpPr>
        <p:spPr>
          <a:xfrm>
            <a:off x="2913103" y="4910048"/>
            <a:ext cx="1164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Slovakia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89" name="Obraz 8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0" name="pole tekstowe 89"/>
          <p:cNvSpPr txBox="1"/>
          <p:nvPr/>
        </p:nvSpPr>
        <p:spPr>
          <a:xfrm>
            <a:off x="141214" y="5198436"/>
            <a:ext cx="1114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Romania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1" name="Obraz 9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2" name="pole tekstowe 91"/>
          <p:cNvSpPr txBox="1"/>
          <p:nvPr/>
        </p:nvSpPr>
        <p:spPr>
          <a:xfrm>
            <a:off x="1155349" y="5198436"/>
            <a:ext cx="1114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Bulgaria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3" name="Obraz 9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50820" y="172124"/>
            <a:ext cx="8302501" cy="6513751"/>
          </a:xfrm>
          <a:prstGeom prst="rect">
            <a:avLst/>
          </a:prstGeom>
        </p:spPr>
      </p:pic>
      <p:sp>
        <p:nvSpPr>
          <p:cNvPr id="94" name="pole tekstowe 93"/>
          <p:cNvSpPr txBox="1"/>
          <p:nvPr/>
        </p:nvSpPr>
        <p:spPr>
          <a:xfrm>
            <a:off x="2114166" y="5198436"/>
            <a:ext cx="825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Latvia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sp>
        <p:nvSpPr>
          <p:cNvPr id="95" name="pole tekstowe 94"/>
          <p:cNvSpPr txBox="1"/>
          <p:nvPr/>
        </p:nvSpPr>
        <p:spPr>
          <a:xfrm>
            <a:off x="2913314" y="5198436"/>
            <a:ext cx="88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Century Gothic" panose="020B0502020202020204" pitchFamily="34" charset="0"/>
              </a:rPr>
              <a:t>Estonia</a:t>
            </a:r>
            <a:endParaRPr lang="pl-PL" sz="1600" dirty="0">
              <a:latin typeface="Century Gothic" panose="020B0502020202020204" pitchFamily="34" charset="0"/>
            </a:endParaRPr>
          </a:p>
        </p:txBody>
      </p:sp>
      <p:pic>
        <p:nvPicPr>
          <p:cNvPr id="96" name="Obraz 9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350078" y="172124"/>
            <a:ext cx="8302501" cy="6513751"/>
          </a:xfrm>
          <a:prstGeom prst="rect">
            <a:avLst/>
          </a:prstGeom>
        </p:spPr>
      </p:pic>
      <p:sp>
        <p:nvSpPr>
          <p:cNvPr id="97" name="pole tekstowe 96"/>
          <p:cNvSpPr txBox="1"/>
          <p:nvPr/>
        </p:nvSpPr>
        <p:spPr>
          <a:xfrm>
            <a:off x="173663" y="5841818"/>
            <a:ext cx="29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Century Gothic" panose="020B0502020202020204" pitchFamily="34" charset="0"/>
              </a:rPr>
              <a:t>Lack of representation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99" name="Obraz 9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395400" y="2653312"/>
            <a:ext cx="443925" cy="241950"/>
          </a:xfrm>
          <a:prstGeom prst="rect">
            <a:avLst/>
          </a:prstGeom>
        </p:spPr>
      </p:pic>
      <p:pic>
        <p:nvPicPr>
          <p:cNvPr id="100" name="Obraz 9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907800" y="2895262"/>
            <a:ext cx="443925" cy="241950"/>
          </a:xfrm>
          <a:prstGeom prst="rect">
            <a:avLst/>
          </a:prstGeom>
        </p:spPr>
      </p:pic>
      <p:pic>
        <p:nvPicPr>
          <p:cNvPr id="101" name="Obraz 10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52058" y="4152250"/>
            <a:ext cx="443925" cy="241950"/>
          </a:xfrm>
          <a:prstGeom prst="rect">
            <a:avLst/>
          </a:prstGeom>
        </p:spPr>
      </p:pic>
      <p:pic>
        <p:nvPicPr>
          <p:cNvPr id="102" name="Obraz 10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704483" y="4922012"/>
            <a:ext cx="443925" cy="241950"/>
          </a:xfrm>
          <a:prstGeom prst="rect">
            <a:avLst/>
          </a:prstGeom>
        </p:spPr>
      </p:pic>
      <p:pic>
        <p:nvPicPr>
          <p:cNvPr id="103" name="Obraz 10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351725" y="4197326"/>
            <a:ext cx="443925" cy="241950"/>
          </a:xfrm>
          <a:prstGeom prst="rect">
            <a:avLst/>
          </a:prstGeom>
        </p:spPr>
      </p:pic>
      <p:pic>
        <p:nvPicPr>
          <p:cNvPr id="104" name="Obraz 103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422608" y="5231991"/>
            <a:ext cx="443925" cy="241950"/>
          </a:xfrm>
          <a:prstGeom prst="rect">
            <a:avLst/>
          </a:prstGeom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9" y="3159154"/>
            <a:ext cx="5617275" cy="3169025"/>
          </a:xfrm>
          <a:prstGeom prst="round2DiagRect">
            <a:avLst>
              <a:gd name="adj1" fmla="val 16667"/>
              <a:gd name="adj2" fmla="val 0"/>
            </a:avLst>
          </a:prstGeom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4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0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000"/>
                            </p:stCondLst>
                            <p:childTnLst>
                              <p:par>
                                <p:cTn id="1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00"/>
                            </p:stCondLst>
                            <p:childTnLst>
                              <p:par>
                                <p:cTn id="2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0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3000"/>
                            </p:stCondLst>
                            <p:childTnLst>
                              <p:par>
                                <p:cTn id="3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6000"/>
                            </p:stCondLst>
                            <p:childTnLst>
                              <p:par>
                                <p:cTn id="3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000"/>
                            </p:stCondLst>
                            <p:childTnLst>
                              <p:par>
                                <p:cTn id="3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800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41" grpId="0" animBg="1"/>
      <p:bldP spid="43" grpId="0"/>
      <p:bldP spid="45" grpId="0"/>
      <p:bldP spid="47" grpId="0"/>
      <p:bldP spid="49" grpId="0"/>
      <p:bldP spid="51" grpId="0"/>
      <p:bldP spid="54" grpId="0"/>
      <p:bldP spid="55" grpId="0"/>
      <p:bldP spid="58" grpId="0"/>
      <p:bldP spid="59" grpId="0"/>
      <p:bldP spid="62" grpId="0"/>
      <p:bldP spid="64" grpId="0"/>
      <p:bldP spid="66" grpId="0"/>
      <p:bldP spid="67" grpId="0"/>
      <p:bldP spid="70" grpId="0"/>
      <p:bldP spid="72" grpId="0"/>
      <p:bldP spid="74" grpId="0"/>
      <p:bldP spid="75" grpId="0"/>
      <p:bldP spid="77" grpId="0"/>
      <p:bldP spid="80" grpId="0" animBg="1"/>
      <p:bldP spid="81" grpId="0" animBg="1"/>
      <p:bldP spid="82" grpId="0"/>
      <p:bldP spid="84" grpId="0"/>
      <p:bldP spid="86" grpId="0"/>
      <p:bldP spid="88" grpId="0"/>
      <p:bldP spid="90" grpId="0"/>
      <p:bldP spid="92" grpId="0"/>
      <p:bldP spid="94" grpId="0"/>
      <p:bldP spid="95" grpId="0"/>
      <p:bldP spid="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8931" y="190500"/>
            <a:ext cx="3422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Sales by country</a:t>
            </a:r>
            <a:endParaRPr lang="pl-PL" sz="3200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676557"/>
              </p:ext>
            </p:extLst>
          </p:nvPr>
        </p:nvGraphicFramePr>
        <p:xfrm>
          <a:off x="1628775" y="1298575"/>
          <a:ext cx="8709025" cy="518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upa 209"/>
          <p:cNvGrpSpPr/>
          <p:nvPr/>
        </p:nvGrpSpPr>
        <p:grpSpPr>
          <a:xfrm>
            <a:off x="628758" y="-4690925"/>
            <a:ext cx="10268872" cy="10877903"/>
            <a:chOff x="628758" y="-4690925"/>
            <a:chExt cx="10268872" cy="10877903"/>
          </a:xfrm>
        </p:grpSpPr>
        <p:cxnSp>
          <p:nvCxnSpPr>
            <p:cNvPr id="211" name="Łącznik prosty 210"/>
            <p:cNvCxnSpPr/>
            <p:nvPr/>
          </p:nvCxnSpPr>
          <p:spPr>
            <a:xfrm>
              <a:off x="10874892" y="-4690925"/>
              <a:ext cx="0" cy="506975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Elipsa 211"/>
            <p:cNvSpPr/>
            <p:nvPr/>
          </p:nvSpPr>
          <p:spPr>
            <a:xfrm rot="16200000">
              <a:off x="6704481" y="1004560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13" name="Łącznik prosty 212"/>
            <p:cNvCxnSpPr/>
            <p:nvPr/>
          </p:nvCxnSpPr>
          <p:spPr>
            <a:xfrm>
              <a:off x="6844351" y="367870"/>
              <a:ext cx="4053279" cy="815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Łącznik prosty 213"/>
            <p:cNvCxnSpPr/>
            <p:nvPr/>
          </p:nvCxnSpPr>
          <p:spPr>
            <a:xfrm>
              <a:off x="6872926" y="346439"/>
              <a:ext cx="0" cy="658121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Łącznik prosty 214"/>
            <p:cNvCxnSpPr/>
            <p:nvPr/>
          </p:nvCxnSpPr>
          <p:spPr>
            <a:xfrm>
              <a:off x="7042441" y="1184176"/>
              <a:ext cx="1084684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pole tekstowe 215"/>
            <p:cNvSpPr txBox="1"/>
            <p:nvPr/>
          </p:nvSpPr>
          <p:spPr>
            <a:xfrm>
              <a:off x="8128560" y="826460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2004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sp>
          <p:nvSpPr>
            <p:cNvPr id="217" name="pole tekstowe 216"/>
            <p:cNvSpPr txBox="1"/>
            <p:nvPr/>
          </p:nvSpPr>
          <p:spPr>
            <a:xfrm>
              <a:off x="3534813" y="795049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Ocynkownia ogniowa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18" name="Łącznik prosty 217"/>
            <p:cNvCxnSpPr/>
            <p:nvPr/>
          </p:nvCxnSpPr>
          <p:spPr>
            <a:xfrm>
              <a:off x="3689350" y="1180403"/>
              <a:ext cx="2989639" cy="3773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Elipsa 218"/>
            <p:cNvSpPr/>
            <p:nvPr/>
          </p:nvSpPr>
          <p:spPr>
            <a:xfrm>
              <a:off x="3522149" y="1103399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20" name="Łącznik prosty 219"/>
            <p:cNvCxnSpPr/>
            <p:nvPr/>
          </p:nvCxnSpPr>
          <p:spPr>
            <a:xfrm>
              <a:off x="6873997" y="1344453"/>
              <a:ext cx="5498" cy="655528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pole tekstowe 220"/>
            <p:cNvSpPr txBox="1"/>
            <p:nvPr/>
          </p:nvSpPr>
          <p:spPr>
            <a:xfrm>
              <a:off x="3880926" y="1785529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Warehouse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222" name="pole tekstowe 221"/>
            <p:cNvSpPr txBox="1"/>
            <p:nvPr/>
          </p:nvSpPr>
          <p:spPr>
            <a:xfrm>
              <a:off x="8127336" y="1815066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2006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23" name="Łącznik prosty 222"/>
            <p:cNvCxnSpPr>
              <a:stCxn id="236" idx="4"/>
              <a:endCxn id="222" idx="1"/>
            </p:cNvCxnSpPr>
            <p:nvPr/>
          </p:nvCxnSpPr>
          <p:spPr>
            <a:xfrm>
              <a:off x="7047939" y="2168425"/>
              <a:ext cx="1079397" cy="58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Łącznik prosty 233"/>
            <p:cNvCxnSpPr>
              <a:endCxn id="236" idx="0"/>
            </p:cNvCxnSpPr>
            <p:nvPr/>
          </p:nvCxnSpPr>
          <p:spPr>
            <a:xfrm>
              <a:off x="4213394" y="2168425"/>
              <a:ext cx="2497656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Elipsa 234"/>
            <p:cNvSpPr/>
            <p:nvPr/>
          </p:nvSpPr>
          <p:spPr>
            <a:xfrm>
              <a:off x="4043686" y="2084085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6" name="Elipsa 235"/>
            <p:cNvSpPr/>
            <p:nvPr/>
          </p:nvSpPr>
          <p:spPr>
            <a:xfrm rot="16200000">
              <a:off x="6711050" y="1999981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7" name="pole tekstowe 236"/>
            <p:cNvSpPr txBox="1"/>
            <p:nvPr/>
          </p:nvSpPr>
          <p:spPr>
            <a:xfrm>
              <a:off x="8127336" y="2841125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2009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38" name="Łącznik prosty 237"/>
            <p:cNvCxnSpPr>
              <a:stCxn id="242" idx="4"/>
              <a:endCxn id="237" idx="1"/>
            </p:cNvCxnSpPr>
            <p:nvPr/>
          </p:nvCxnSpPr>
          <p:spPr>
            <a:xfrm>
              <a:off x="7047939" y="3194484"/>
              <a:ext cx="1079397" cy="584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pole tekstowe 238"/>
            <p:cNvSpPr txBox="1"/>
            <p:nvPr/>
          </p:nvSpPr>
          <p:spPr>
            <a:xfrm>
              <a:off x="4015305" y="2819512"/>
              <a:ext cx="3203349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smtClean="0">
                  <a:latin typeface="Century Gothic" panose="020B0502020202020204" pitchFamily="34" charset="0"/>
                </a:rPr>
                <a:t>New Office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40" name="Łącznik prosty 239"/>
            <p:cNvCxnSpPr>
              <a:stCxn id="241" idx="6"/>
              <a:endCxn id="242" idx="0"/>
            </p:cNvCxnSpPr>
            <p:nvPr/>
          </p:nvCxnSpPr>
          <p:spPr>
            <a:xfrm>
              <a:off x="4583741" y="3194367"/>
              <a:ext cx="2127309" cy="117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Elipsa 240"/>
            <p:cNvSpPr/>
            <p:nvPr/>
          </p:nvSpPr>
          <p:spPr>
            <a:xfrm>
              <a:off x="4415296" y="3110144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2" name="Elipsa 241"/>
            <p:cNvSpPr/>
            <p:nvPr/>
          </p:nvSpPr>
          <p:spPr>
            <a:xfrm rot="16200000">
              <a:off x="6711050" y="3026040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43" name="Łącznik prosty 242"/>
            <p:cNvCxnSpPr>
              <a:endCxn id="241" idx="2"/>
            </p:cNvCxnSpPr>
            <p:nvPr/>
          </p:nvCxnSpPr>
          <p:spPr>
            <a:xfrm>
              <a:off x="2219197" y="3194367"/>
              <a:ext cx="2196099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4" name="Obraz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8" y="4070841"/>
              <a:ext cx="3197225" cy="2116137"/>
            </a:xfrm>
            <a:prstGeom prst="round2DiagRect">
              <a:avLst>
                <a:gd name="adj1" fmla="val 16667"/>
                <a:gd name="adj2" fmla="val 0"/>
              </a:avLst>
            </a:prstGeom>
            <a:ln w="285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5" name="Łącznik prosty 244"/>
            <p:cNvCxnSpPr/>
            <p:nvPr/>
          </p:nvCxnSpPr>
          <p:spPr>
            <a:xfrm flipV="1">
              <a:off x="2227371" y="3190295"/>
              <a:ext cx="0" cy="848305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Łącznik prosty 245"/>
            <p:cNvCxnSpPr/>
            <p:nvPr/>
          </p:nvCxnSpPr>
          <p:spPr>
            <a:xfrm>
              <a:off x="6879495" y="2336870"/>
              <a:ext cx="0" cy="68917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Łącznik prosty 150"/>
          <p:cNvCxnSpPr/>
          <p:nvPr/>
        </p:nvCxnSpPr>
        <p:spPr>
          <a:xfrm flipH="1">
            <a:off x="6873997" y="3384757"/>
            <a:ext cx="7937" cy="4394813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ole tekstowe 124"/>
          <p:cNvSpPr txBox="1"/>
          <p:nvPr/>
        </p:nvSpPr>
        <p:spPr>
          <a:xfrm>
            <a:off x="3880926" y="1786534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Warehouse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73" y="3942382"/>
            <a:ext cx="3771489" cy="247562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9" name="Grupa 248"/>
          <p:cNvGrpSpPr/>
          <p:nvPr/>
        </p:nvGrpSpPr>
        <p:grpSpPr>
          <a:xfrm>
            <a:off x="423187" y="95396"/>
            <a:ext cx="11638065" cy="11635167"/>
            <a:chOff x="423187" y="95396"/>
            <a:chExt cx="11638065" cy="11635167"/>
          </a:xfrm>
        </p:grpSpPr>
        <p:grpSp>
          <p:nvGrpSpPr>
            <p:cNvPr id="250" name="Grupa 249"/>
            <p:cNvGrpSpPr/>
            <p:nvPr/>
          </p:nvGrpSpPr>
          <p:grpSpPr>
            <a:xfrm>
              <a:off x="2743200" y="168421"/>
              <a:ext cx="9318052" cy="6249585"/>
              <a:chOff x="2743200" y="168421"/>
              <a:chExt cx="9318052" cy="6249585"/>
            </a:xfrm>
          </p:grpSpPr>
          <p:pic>
            <p:nvPicPr>
              <p:cNvPr id="26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0573" y="3942382"/>
                <a:ext cx="3771489" cy="2475624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28575" cap="sq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Obraz 26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47122" y="168421"/>
                <a:ext cx="1314130" cy="716232"/>
              </a:xfrm>
              <a:prstGeom prst="rect">
                <a:avLst/>
              </a:prstGeom>
            </p:spPr>
          </p:pic>
          <p:sp>
            <p:nvSpPr>
              <p:cNvPr id="270" name="Elipsa 269"/>
              <p:cNvSpPr/>
              <p:nvPr/>
            </p:nvSpPr>
            <p:spPr>
              <a:xfrm rot="16200000">
                <a:off x="4120696" y="1932694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1" name="pole tekstowe 270"/>
              <p:cNvSpPr txBox="1"/>
              <p:nvPr/>
            </p:nvSpPr>
            <p:spPr>
              <a:xfrm>
                <a:off x="3629344" y="908964"/>
                <a:ext cx="1319593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4000" dirty="0" smtClean="0">
                    <a:latin typeface="Century Gothic" panose="020B0502020202020204" pitchFamily="34" charset="0"/>
                  </a:rPr>
                  <a:t>1998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72" name="Łącznik prosty 271"/>
              <p:cNvCxnSpPr>
                <a:stCxn id="271" idx="2"/>
                <a:endCxn id="270" idx="6"/>
              </p:cNvCxnSpPr>
              <p:nvPr/>
            </p:nvCxnSpPr>
            <p:spPr>
              <a:xfrm>
                <a:off x="4289141" y="1616850"/>
                <a:ext cx="0" cy="31584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pole tekstowe 272"/>
              <p:cNvSpPr txBox="1"/>
              <p:nvPr/>
            </p:nvSpPr>
            <p:spPr>
              <a:xfrm rot="16200000">
                <a:off x="3451680" y="3496611"/>
                <a:ext cx="2066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Production Hall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74" name="Łącznik prosty 273"/>
              <p:cNvCxnSpPr>
                <a:stCxn id="270" idx="2"/>
                <a:endCxn id="275" idx="6"/>
              </p:cNvCxnSpPr>
              <p:nvPr/>
            </p:nvCxnSpPr>
            <p:spPr>
              <a:xfrm>
                <a:off x="4289141" y="2269583"/>
                <a:ext cx="8476" cy="2826389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Elipsa 274"/>
              <p:cNvSpPr/>
              <p:nvPr/>
            </p:nvSpPr>
            <p:spPr>
              <a:xfrm rot="16200000">
                <a:off x="4213394" y="5095972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76" name="Łącznik prosty 275"/>
              <p:cNvCxnSpPr/>
              <p:nvPr/>
            </p:nvCxnSpPr>
            <p:spPr>
              <a:xfrm>
                <a:off x="2743200" y="2084085"/>
                <a:ext cx="1371600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Łącznik prosty 276"/>
              <p:cNvCxnSpPr>
                <a:stCxn id="275" idx="4"/>
                <a:endCxn id="268" idx="2"/>
              </p:cNvCxnSpPr>
              <p:nvPr/>
            </p:nvCxnSpPr>
            <p:spPr>
              <a:xfrm>
                <a:off x="4381839" y="5180194"/>
                <a:ext cx="718734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Elipsa 277"/>
              <p:cNvSpPr/>
              <p:nvPr/>
            </p:nvSpPr>
            <p:spPr>
              <a:xfrm rot="16200000">
                <a:off x="6512782" y="1932694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79" name="Łącznik prosty 278"/>
              <p:cNvCxnSpPr>
                <a:stCxn id="270" idx="4"/>
                <a:endCxn id="278" idx="0"/>
              </p:cNvCxnSpPr>
              <p:nvPr/>
            </p:nvCxnSpPr>
            <p:spPr>
              <a:xfrm>
                <a:off x="4457585" y="2101138"/>
                <a:ext cx="2055197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Łącznik prosty 279"/>
              <p:cNvCxnSpPr>
                <a:stCxn id="281" idx="2"/>
                <a:endCxn id="278" idx="6"/>
              </p:cNvCxnSpPr>
              <p:nvPr/>
            </p:nvCxnSpPr>
            <p:spPr>
              <a:xfrm>
                <a:off x="6678990" y="1616850"/>
                <a:ext cx="2237" cy="31584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pole tekstowe 280"/>
              <p:cNvSpPr txBox="1"/>
              <p:nvPr/>
            </p:nvSpPr>
            <p:spPr>
              <a:xfrm>
                <a:off x="6019193" y="908964"/>
                <a:ext cx="1319593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4000" dirty="0" smtClean="0">
                    <a:latin typeface="Century Gothic" panose="020B0502020202020204" pitchFamily="34" charset="0"/>
                  </a:rPr>
                  <a:t>2002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82" name="Łącznik prosty 281"/>
              <p:cNvCxnSpPr>
                <a:stCxn id="278" idx="2"/>
                <a:endCxn id="284" idx="0"/>
              </p:cNvCxnSpPr>
              <p:nvPr/>
            </p:nvCxnSpPr>
            <p:spPr>
              <a:xfrm flipH="1">
                <a:off x="6678989" y="2269583"/>
                <a:ext cx="2238" cy="913264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pole tekstowe 282"/>
              <p:cNvSpPr txBox="1"/>
              <p:nvPr/>
            </p:nvSpPr>
            <p:spPr>
              <a:xfrm>
                <a:off x="6738162" y="2915472"/>
                <a:ext cx="25298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Powder Paint Shop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4" name="Elipsa 283"/>
              <p:cNvSpPr/>
              <p:nvPr/>
            </p:nvSpPr>
            <p:spPr>
              <a:xfrm>
                <a:off x="6594766" y="3182847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85" name="Łącznik prosty 284"/>
              <p:cNvCxnSpPr>
                <a:stCxn id="284" idx="6"/>
              </p:cNvCxnSpPr>
              <p:nvPr/>
            </p:nvCxnSpPr>
            <p:spPr>
              <a:xfrm>
                <a:off x="6763211" y="3267070"/>
                <a:ext cx="2617021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Elipsa 285"/>
              <p:cNvSpPr/>
              <p:nvPr/>
            </p:nvSpPr>
            <p:spPr>
              <a:xfrm>
                <a:off x="9390602" y="3190295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87" name="Łącznik prosty 286"/>
              <p:cNvCxnSpPr>
                <a:stCxn id="278" idx="4"/>
              </p:cNvCxnSpPr>
              <p:nvPr/>
            </p:nvCxnSpPr>
            <p:spPr>
              <a:xfrm>
                <a:off x="6849671" y="2101138"/>
                <a:ext cx="4053279" cy="815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upa 250"/>
            <p:cNvGrpSpPr/>
            <p:nvPr/>
          </p:nvGrpSpPr>
          <p:grpSpPr>
            <a:xfrm rot="16200000">
              <a:off x="-4140484" y="4659067"/>
              <a:ext cx="11635167" cy="2507826"/>
              <a:chOff x="0" y="998946"/>
              <a:chExt cx="11635167" cy="2507826"/>
            </a:xfrm>
          </p:grpSpPr>
          <p:sp>
            <p:nvSpPr>
              <p:cNvPr id="252" name="pole tekstowe 251"/>
              <p:cNvSpPr txBox="1"/>
              <p:nvPr/>
            </p:nvSpPr>
            <p:spPr>
              <a:xfrm>
                <a:off x="10315575" y="1578282"/>
                <a:ext cx="1319592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l-PL" sz="4000" dirty="0" smtClean="0">
                    <a:latin typeface="Century Gothic" panose="020B0502020202020204" pitchFamily="34" charset="0"/>
                  </a:rPr>
                  <a:t>1953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53" name="Łącznik prosty 252"/>
              <p:cNvCxnSpPr/>
              <p:nvPr/>
            </p:nvCxnSpPr>
            <p:spPr>
              <a:xfrm>
                <a:off x="0" y="1019175"/>
                <a:ext cx="9702800" cy="0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Łącznik prosty 253"/>
              <p:cNvCxnSpPr>
                <a:stCxn id="263" idx="2"/>
              </p:cNvCxnSpPr>
              <p:nvPr/>
            </p:nvCxnSpPr>
            <p:spPr>
              <a:xfrm flipV="1">
                <a:off x="9506574" y="1932225"/>
                <a:ext cx="93" cy="1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Łącznik prosty 254"/>
              <p:cNvCxnSpPr>
                <a:stCxn id="263" idx="6"/>
              </p:cNvCxnSpPr>
              <p:nvPr/>
            </p:nvCxnSpPr>
            <p:spPr>
              <a:xfrm>
                <a:off x="9843463" y="1932226"/>
                <a:ext cx="472112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pole tekstowe 255"/>
              <p:cNvSpPr txBox="1"/>
              <p:nvPr/>
            </p:nvSpPr>
            <p:spPr>
              <a:xfrm>
                <a:off x="5478945" y="2794965"/>
                <a:ext cx="36247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Year Established Polish Dep.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57" name="Łącznik prosty 256"/>
              <p:cNvCxnSpPr/>
              <p:nvPr/>
            </p:nvCxnSpPr>
            <p:spPr>
              <a:xfrm>
                <a:off x="7375447" y="1948552"/>
                <a:ext cx="2131127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Elipsa 257"/>
              <p:cNvSpPr/>
              <p:nvPr/>
            </p:nvSpPr>
            <p:spPr>
              <a:xfrm>
                <a:off x="7207002" y="1864330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59" name="Łącznik prosty 258"/>
              <p:cNvCxnSpPr/>
              <p:nvPr/>
            </p:nvCxnSpPr>
            <p:spPr>
              <a:xfrm>
                <a:off x="9675018" y="2109288"/>
                <a:ext cx="0" cy="879495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Łącznik prosty 259"/>
              <p:cNvCxnSpPr/>
              <p:nvPr/>
            </p:nvCxnSpPr>
            <p:spPr>
              <a:xfrm>
                <a:off x="5081294" y="3162029"/>
                <a:ext cx="4425280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pole tekstowe 260"/>
              <p:cNvSpPr txBox="1"/>
              <p:nvPr/>
            </p:nvSpPr>
            <p:spPr>
              <a:xfrm>
                <a:off x="10296085" y="2798886"/>
                <a:ext cx="1319592" cy="70788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l-PL" sz="4000" dirty="0" smtClean="0">
                    <a:latin typeface="Century Gothic" panose="020B0502020202020204" pitchFamily="34" charset="0"/>
                  </a:rPr>
                  <a:t>1993</a:t>
                </a:r>
                <a:endParaRPr lang="pl-PL" sz="40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62" name="Łącznik prosty 261"/>
              <p:cNvCxnSpPr>
                <a:endCxn id="261" idx="1"/>
              </p:cNvCxnSpPr>
              <p:nvPr/>
            </p:nvCxnSpPr>
            <p:spPr>
              <a:xfrm>
                <a:off x="9843462" y="3152829"/>
                <a:ext cx="452623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Elipsa 262"/>
              <p:cNvSpPr/>
              <p:nvPr/>
            </p:nvSpPr>
            <p:spPr>
              <a:xfrm>
                <a:off x="9506574" y="1763781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4" name="Elipsa 263"/>
              <p:cNvSpPr/>
              <p:nvPr/>
            </p:nvSpPr>
            <p:spPr>
              <a:xfrm>
                <a:off x="9506573" y="2984386"/>
                <a:ext cx="336889" cy="33688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5" name="Elipsa 264"/>
              <p:cNvSpPr/>
              <p:nvPr/>
            </p:nvSpPr>
            <p:spPr>
              <a:xfrm>
                <a:off x="4912848" y="3068607"/>
                <a:ext cx="168445" cy="16844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266" name="Łącznik prosty 265"/>
              <p:cNvCxnSpPr>
                <a:endCxn id="263" idx="0"/>
              </p:cNvCxnSpPr>
              <p:nvPr/>
            </p:nvCxnSpPr>
            <p:spPr>
              <a:xfrm>
                <a:off x="9675019" y="998946"/>
                <a:ext cx="0" cy="764835"/>
              </a:xfrm>
              <a:prstGeom prst="line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pole tekstowe 266"/>
              <p:cNvSpPr txBox="1"/>
              <p:nvPr/>
            </p:nvSpPr>
            <p:spPr>
              <a:xfrm>
                <a:off x="7324697" y="1571027"/>
                <a:ext cx="2230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dirty="0" smtClean="0">
                    <a:latin typeface="Century Gothic" panose="020B0502020202020204" pitchFamily="34" charset="0"/>
                  </a:rPr>
                  <a:t>Year established</a:t>
                </a:r>
                <a:endParaRPr lang="pl-PL" sz="2000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11" name="Elipsa 110"/>
          <p:cNvSpPr/>
          <p:nvPr/>
        </p:nvSpPr>
        <p:spPr>
          <a:xfrm rot="16200000">
            <a:off x="6512782" y="193269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9506574" y="1763781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/>
          <p:cNvSpPr txBox="1"/>
          <p:nvPr/>
        </p:nvSpPr>
        <p:spPr>
          <a:xfrm>
            <a:off x="10296085" y="279888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1993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grpSp>
        <p:nvGrpSpPr>
          <p:cNvPr id="90" name="Grupa 89"/>
          <p:cNvGrpSpPr/>
          <p:nvPr/>
        </p:nvGrpSpPr>
        <p:grpSpPr>
          <a:xfrm>
            <a:off x="0" y="998946"/>
            <a:ext cx="11635167" cy="2507826"/>
            <a:chOff x="0" y="998946"/>
            <a:chExt cx="11635167" cy="2507826"/>
          </a:xfrm>
        </p:grpSpPr>
        <p:sp>
          <p:nvSpPr>
            <p:cNvPr id="94" name="pole tekstowe 93"/>
            <p:cNvSpPr txBox="1"/>
            <p:nvPr/>
          </p:nvSpPr>
          <p:spPr>
            <a:xfrm>
              <a:off x="10315575" y="1578282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1953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91" name="Łącznik prosty 90"/>
            <p:cNvCxnSpPr/>
            <p:nvPr/>
          </p:nvCxnSpPr>
          <p:spPr>
            <a:xfrm>
              <a:off x="0" y="1019175"/>
              <a:ext cx="9702800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y 91"/>
            <p:cNvCxnSpPr>
              <a:stCxn id="102" idx="2"/>
            </p:cNvCxnSpPr>
            <p:nvPr/>
          </p:nvCxnSpPr>
          <p:spPr>
            <a:xfrm flipV="1">
              <a:off x="9506574" y="1932225"/>
              <a:ext cx="93" cy="1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Łącznik prosty 92"/>
            <p:cNvCxnSpPr>
              <a:stCxn id="102" idx="6"/>
            </p:cNvCxnSpPr>
            <p:nvPr/>
          </p:nvCxnSpPr>
          <p:spPr>
            <a:xfrm>
              <a:off x="9843463" y="1932226"/>
              <a:ext cx="472112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pole tekstowe 94"/>
            <p:cNvSpPr txBox="1"/>
            <p:nvPr/>
          </p:nvSpPr>
          <p:spPr>
            <a:xfrm>
              <a:off x="5138229" y="2794957"/>
              <a:ext cx="36247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>
                  <a:latin typeface="Century Gothic" panose="020B0502020202020204" pitchFamily="34" charset="0"/>
                </a:rPr>
                <a:t>Year Established Polish Dep.</a:t>
              </a:r>
            </a:p>
            <a:p>
              <a:endParaRPr lang="pl-PL" sz="2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96" name="Łącznik prosty 95"/>
            <p:cNvCxnSpPr/>
            <p:nvPr/>
          </p:nvCxnSpPr>
          <p:spPr>
            <a:xfrm>
              <a:off x="7375447" y="1948552"/>
              <a:ext cx="2131127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Elipsa 96"/>
            <p:cNvSpPr/>
            <p:nvPr/>
          </p:nvSpPr>
          <p:spPr>
            <a:xfrm>
              <a:off x="7207002" y="1864330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8" name="Łącznik prosty 97"/>
            <p:cNvCxnSpPr/>
            <p:nvPr/>
          </p:nvCxnSpPr>
          <p:spPr>
            <a:xfrm>
              <a:off x="9675018" y="2109288"/>
              <a:ext cx="0" cy="879495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y 98"/>
            <p:cNvCxnSpPr/>
            <p:nvPr/>
          </p:nvCxnSpPr>
          <p:spPr>
            <a:xfrm>
              <a:off x="5081294" y="3162029"/>
              <a:ext cx="4425280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pole tekstowe 99"/>
            <p:cNvSpPr txBox="1"/>
            <p:nvPr/>
          </p:nvSpPr>
          <p:spPr>
            <a:xfrm>
              <a:off x="10296085" y="2798886"/>
              <a:ext cx="1319592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4000" dirty="0" smtClean="0">
                  <a:latin typeface="Century Gothic" panose="020B0502020202020204" pitchFamily="34" charset="0"/>
                </a:rPr>
                <a:t>1993</a:t>
              </a:r>
              <a:endParaRPr lang="pl-PL" sz="4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01" name="Łącznik prosty 100"/>
            <p:cNvCxnSpPr>
              <a:endCxn id="100" idx="1"/>
            </p:cNvCxnSpPr>
            <p:nvPr/>
          </p:nvCxnSpPr>
          <p:spPr>
            <a:xfrm>
              <a:off x="9843462" y="3152829"/>
              <a:ext cx="452623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Elipsa 101"/>
            <p:cNvSpPr/>
            <p:nvPr/>
          </p:nvSpPr>
          <p:spPr>
            <a:xfrm>
              <a:off x="9506574" y="1763781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Elipsa 102"/>
            <p:cNvSpPr/>
            <p:nvPr/>
          </p:nvSpPr>
          <p:spPr>
            <a:xfrm>
              <a:off x="9506573" y="2984386"/>
              <a:ext cx="336889" cy="3368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Elipsa 103"/>
            <p:cNvSpPr/>
            <p:nvPr/>
          </p:nvSpPr>
          <p:spPr>
            <a:xfrm>
              <a:off x="4912848" y="3068607"/>
              <a:ext cx="168445" cy="16844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5" name="Łącznik prosty 104"/>
            <p:cNvCxnSpPr>
              <a:endCxn id="102" idx="0"/>
            </p:cNvCxnSpPr>
            <p:nvPr/>
          </p:nvCxnSpPr>
          <p:spPr>
            <a:xfrm>
              <a:off x="9675019" y="998946"/>
              <a:ext cx="0" cy="764835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pole tekstowe 105"/>
            <p:cNvSpPr txBox="1"/>
            <p:nvPr/>
          </p:nvSpPr>
          <p:spPr>
            <a:xfrm>
              <a:off x="7264650" y="1561400"/>
              <a:ext cx="2201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smtClean="0">
                  <a:latin typeface="Century Gothic" panose="020B0502020202020204" pitchFamily="34" charset="0"/>
                </a:rPr>
                <a:t>Year Established</a:t>
              </a:r>
              <a:endParaRPr lang="pl-PL" sz="20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4" name="Łącznik prosty 13"/>
          <p:cNvCxnSpPr/>
          <p:nvPr/>
        </p:nvCxnSpPr>
        <p:spPr>
          <a:xfrm>
            <a:off x="0" y="1019175"/>
            <a:ext cx="97028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>
            <a:stCxn id="11" idx="2"/>
          </p:cNvCxnSpPr>
          <p:nvPr/>
        </p:nvCxnSpPr>
        <p:spPr>
          <a:xfrm flipV="1">
            <a:off x="9506574" y="1932225"/>
            <a:ext cx="93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>
            <a:stCxn id="11" idx="6"/>
          </p:cNvCxnSpPr>
          <p:nvPr/>
        </p:nvCxnSpPr>
        <p:spPr>
          <a:xfrm>
            <a:off x="9843463" y="1932226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10315575" y="1578282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1953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122" y="168421"/>
            <a:ext cx="1314130" cy="716232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5136570" y="2797970"/>
            <a:ext cx="3624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Year Established Polish Dep.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32" name="Łącznik prosty 31"/>
          <p:cNvCxnSpPr/>
          <p:nvPr/>
        </p:nvCxnSpPr>
        <p:spPr>
          <a:xfrm>
            <a:off x="7375447" y="1948552"/>
            <a:ext cx="213112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/>
          <p:nvPr/>
        </p:nvSpPr>
        <p:spPr>
          <a:xfrm>
            <a:off x="7207002" y="1864330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6" name="Łącznik prosty 35"/>
          <p:cNvCxnSpPr/>
          <p:nvPr/>
        </p:nvCxnSpPr>
        <p:spPr>
          <a:xfrm>
            <a:off x="9675018" y="2109288"/>
            <a:ext cx="0" cy="87949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/>
          <p:cNvCxnSpPr/>
          <p:nvPr/>
        </p:nvCxnSpPr>
        <p:spPr>
          <a:xfrm>
            <a:off x="5081294" y="3162029"/>
            <a:ext cx="44252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/>
          <p:cNvCxnSpPr>
            <a:endCxn id="100" idx="1"/>
          </p:cNvCxnSpPr>
          <p:nvPr/>
        </p:nvCxnSpPr>
        <p:spPr>
          <a:xfrm>
            <a:off x="9843462" y="3152829"/>
            <a:ext cx="45262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a 28"/>
          <p:cNvSpPr/>
          <p:nvPr/>
        </p:nvSpPr>
        <p:spPr>
          <a:xfrm>
            <a:off x="9506573" y="2984386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47"/>
          <p:cNvSpPr/>
          <p:nvPr/>
        </p:nvSpPr>
        <p:spPr>
          <a:xfrm rot="16200000">
            <a:off x="4120696" y="193269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pole tekstowe 56"/>
          <p:cNvSpPr txBox="1"/>
          <p:nvPr/>
        </p:nvSpPr>
        <p:spPr>
          <a:xfrm>
            <a:off x="3738051" y="9124080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2014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58" name="Łącznik prosty 57"/>
          <p:cNvCxnSpPr>
            <a:stCxn id="60" idx="6"/>
            <a:endCxn id="57" idx="1"/>
          </p:cNvCxnSpPr>
          <p:nvPr/>
        </p:nvCxnSpPr>
        <p:spPr>
          <a:xfrm>
            <a:off x="802478" y="9478023"/>
            <a:ext cx="2935573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ipsa 58"/>
          <p:cNvSpPr/>
          <p:nvPr/>
        </p:nvSpPr>
        <p:spPr>
          <a:xfrm>
            <a:off x="4912848" y="306860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0" name="Elipsa 59"/>
          <p:cNvSpPr/>
          <p:nvPr/>
        </p:nvSpPr>
        <p:spPr>
          <a:xfrm>
            <a:off x="634033" y="9393800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6" name="Łącznik prosty 65"/>
          <p:cNvCxnSpPr/>
          <p:nvPr/>
        </p:nvCxnSpPr>
        <p:spPr>
          <a:xfrm>
            <a:off x="5064917" y="9478023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>
            <a:endCxn id="11" idx="0"/>
          </p:cNvCxnSpPr>
          <p:nvPr/>
        </p:nvCxnSpPr>
        <p:spPr>
          <a:xfrm>
            <a:off x="9675019" y="998946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3629344" y="908964"/>
            <a:ext cx="131959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000" dirty="0" smtClean="0">
                <a:latin typeface="Century Gothic" panose="020B0502020202020204" pitchFamily="34" charset="0"/>
              </a:rPr>
              <a:t>1998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37" name="Łącznik prosty 36"/>
          <p:cNvCxnSpPr>
            <a:stCxn id="35" idx="2"/>
            <a:endCxn id="48" idx="6"/>
          </p:cNvCxnSpPr>
          <p:nvPr/>
        </p:nvCxnSpPr>
        <p:spPr>
          <a:xfrm>
            <a:off x="4289141" y="1616850"/>
            <a:ext cx="0" cy="31584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/>
          <p:cNvSpPr txBox="1"/>
          <p:nvPr/>
        </p:nvSpPr>
        <p:spPr>
          <a:xfrm rot="16200000">
            <a:off x="3451678" y="3496611"/>
            <a:ext cx="206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Production Hall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40" name="Łącznik prosty 39"/>
          <p:cNvCxnSpPr>
            <a:stCxn id="48" idx="2"/>
            <a:endCxn id="41" idx="6"/>
          </p:cNvCxnSpPr>
          <p:nvPr/>
        </p:nvCxnSpPr>
        <p:spPr>
          <a:xfrm>
            <a:off x="4289141" y="2269583"/>
            <a:ext cx="8476" cy="2826389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a 40"/>
          <p:cNvSpPr/>
          <p:nvPr/>
        </p:nvSpPr>
        <p:spPr>
          <a:xfrm rot="16200000">
            <a:off x="4213394" y="5095972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7" name="Łącznik prosty 86"/>
          <p:cNvCxnSpPr/>
          <p:nvPr/>
        </p:nvCxnSpPr>
        <p:spPr>
          <a:xfrm>
            <a:off x="2743200" y="2084085"/>
            <a:ext cx="137160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pole tekstowe 87"/>
          <p:cNvSpPr txBox="1"/>
          <p:nvPr/>
        </p:nvSpPr>
        <p:spPr>
          <a:xfrm>
            <a:off x="7264650" y="1557676"/>
            <a:ext cx="220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Year Established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107" name="Łącznik prosty 106"/>
          <p:cNvCxnSpPr>
            <a:stCxn id="41" idx="4"/>
            <a:endCxn id="268" idx="2"/>
          </p:cNvCxnSpPr>
          <p:nvPr/>
        </p:nvCxnSpPr>
        <p:spPr>
          <a:xfrm>
            <a:off x="4381839" y="5180194"/>
            <a:ext cx="71873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Łącznik prosty 111"/>
          <p:cNvCxnSpPr>
            <a:stCxn id="48" idx="4"/>
            <a:endCxn id="111" idx="0"/>
          </p:cNvCxnSpPr>
          <p:nvPr/>
        </p:nvCxnSpPr>
        <p:spPr>
          <a:xfrm>
            <a:off x="4457585" y="2101138"/>
            <a:ext cx="2055197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Łącznik prosty 114"/>
          <p:cNvCxnSpPr>
            <a:stCxn id="117" idx="2"/>
            <a:endCxn id="111" idx="6"/>
          </p:cNvCxnSpPr>
          <p:nvPr/>
        </p:nvCxnSpPr>
        <p:spPr>
          <a:xfrm>
            <a:off x="6678990" y="1616850"/>
            <a:ext cx="2237" cy="31584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pole tekstowe 116"/>
          <p:cNvSpPr txBox="1"/>
          <p:nvPr/>
        </p:nvSpPr>
        <p:spPr>
          <a:xfrm>
            <a:off x="6019193" y="908964"/>
            <a:ext cx="1319593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4000" dirty="0" smtClean="0">
                <a:latin typeface="Century Gothic" panose="020B0502020202020204" pitchFamily="34" charset="0"/>
              </a:rPr>
              <a:t>2002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19" name="Łącznik prosty 118"/>
          <p:cNvCxnSpPr>
            <a:stCxn id="111" idx="2"/>
            <a:endCxn id="128" idx="0"/>
          </p:cNvCxnSpPr>
          <p:nvPr/>
        </p:nvCxnSpPr>
        <p:spPr>
          <a:xfrm flipH="1">
            <a:off x="6678989" y="2269583"/>
            <a:ext cx="2238" cy="91326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pole tekstowe 131"/>
          <p:cNvSpPr txBox="1"/>
          <p:nvPr/>
        </p:nvSpPr>
        <p:spPr>
          <a:xfrm>
            <a:off x="6741404" y="2915664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Century Gothic" panose="020B0502020202020204" pitchFamily="34" charset="0"/>
              </a:rPr>
              <a:t>Powder Paint Shop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sp>
        <p:nvSpPr>
          <p:cNvPr id="128" name="Elipsa 127"/>
          <p:cNvSpPr/>
          <p:nvPr/>
        </p:nvSpPr>
        <p:spPr>
          <a:xfrm>
            <a:off x="6594766" y="318284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7" name="Łącznik prosty 126"/>
          <p:cNvCxnSpPr>
            <a:stCxn id="128" idx="6"/>
          </p:cNvCxnSpPr>
          <p:nvPr/>
        </p:nvCxnSpPr>
        <p:spPr>
          <a:xfrm>
            <a:off x="6763211" y="3267070"/>
            <a:ext cx="2617021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Elipsa 134"/>
          <p:cNvSpPr/>
          <p:nvPr/>
        </p:nvSpPr>
        <p:spPr>
          <a:xfrm>
            <a:off x="9390602" y="319029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9" name="Łącznik prosty 138"/>
          <p:cNvCxnSpPr>
            <a:stCxn id="111" idx="4"/>
          </p:cNvCxnSpPr>
          <p:nvPr/>
        </p:nvCxnSpPr>
        <p:spPr>
          <a:xfrm>
            <a:off x="6849671" y="2101138"/>
            <a:ext cx="4053279" cy="81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Łącznik prosty 142"/>
          <p:cNvCxnSpPr/>
          <p:nvPr/>
        </p:nvCxnSpPr>
        <p:spPr>
          <a:xfrm>
            <a:off x="10875963" y="2084085"/>
            <a:ext cx="0" cy="50697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ipsa 144"/>
          <p:cNvSpPr/>
          <p:nvPr/>
        </p:nvSpPr>
        <p:spPr>
          <a:xfrm rot="16200000">
            <a:off x="6705552" y="7779570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6" name="Łącznik prosty 145"/>
          <p:cNvCxnSpPr/>
          <p:nvPr/>
        </p:nvCxnSpPr>
        <p:spPr>
          <a:xfrm>
            <a:off x="6845422" y="7142880"/>
            <a:ext cx="4053279" cy="815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Łącznik prosty 146"/>
          <p:cNvCxnSpPr>
            <a:endCxn id="145" idx="6"/>
          </p:cNvCxnSpPr>
          <p:nvPr/>
        </p:nvCxnSpPr>
        <p:spPr>
          <a:xfrm>
            <a:off x="6873997" y="7121449"/>
            <a:ext cx="0" cy="658121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7042441" y="1184176"/>
            <a:ext cx="1084684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" name="pole tekstowe 313"/>
          <p:cNvSpPr txBox="1"/>
          <p:nvPr/>
        </p:nvSpPr>
        <p:spPr>
          <a:xfrm>
            <a:off x="8128560" y="826460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3534813" y="795049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Galvanizing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315" name="Łącznik prosty 314"/>
          <p:cNvCxnSpPr/>
          <p:nvPr/>
        </p:nvCxnSpPr>
        <p:spPr>
          <a:xfrm>
            <a:off x="3689350" y="1180403"/>
            <a:ext cx="2989639" cy="377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" name="Elipsa 316"/>
          <p:cNvSpPr/>
          <p:nvPr/>
        </p:nvSpPr>
        <p:spPr>
          <a:xfrm>
            <a:off x="3522149" y="1103399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8" name="Łącznik prosty 317"/>
          <p:cNvCxnSpPr/>
          <p:nvPr/>
        </p:nvCxnSpPr>
        <p:spPr>
          <a:xfrm>
            <a:off x="443414" y="2109288"/>
            <a:ext cx="0" cy="962127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Łącznik prosty 109"/>
          <p:cNvCxnSpPr>
            <a:endCxn id="122" idx="6"/>
          </p:cNvCxnSpPr>
          <p:nvPr/>
        </p:nvCxnSpPr>
        <p:spPr>
          <a:xfrm>
            <a:off x="6873997" y="1344453"/>
            <a:ext cx="5498" cy="655528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pole tekstowe 113"/>
          <p:cNvSpPr txBox="1"/>
          <p:nvPr/>
        </p:nvSpPr>
        <p:spPr>
          <a:xfrm>
            <a:off x="8127336" y="181506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2006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16" name="Łącznik prosty 115"/>
          <p:cNvCxnSpPr>
            <a:stCxn id="122" idx="4"/>
            <a:endCxn id="114" idx="1"/>
          </p:cNvCxnSpPr>
          <p:nvPr/>
        </p:nvCxnSpPr>
        <p:spPr>
          <a:xfrm>
            <a:off x="7047939" y="2168425"/>
            <a:ext cx="1079397" cy="5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y 119"/>
          <p:cNvCxnSpPr/>
          <p:nvPr/>
        </p:nvCxnSpPr>
        <p:spPr>
          <a:xfrm>
            <a:off x="4213394" y="2168425"/>
            <a:ext cx="249765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ipsa 120"/>
          <p:cNvSpPr/>
          <p:nvPr/>
        </p:nvSpPr>
        <p:spPr>
          <a:xfrm>
            <a:off x="4043686" y="208408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2" name="Elipsa 121"/>
          <p:cNvSpPr/>
          <p:nvPr/>
        </p:nvSpPr>
        <p:spPr>
          <a:xfrm rot="16200000">
            <a:off x="6711050" y="1999981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3" name="pole tekstowe 122"/>
          <p:cNvSpPr txBox="1"/>
          <p:nvPr/>
        </p:nvSpPr>
        <p:spPr>
          <a:xfrm>
            <a:off x="8127336" y="2841125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2009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124" name="Łącznik prosty 123"/>
          <p:cNvCxnSpPr>
            <a:stCxn id="130" idx="4"/>
            <a:endCxn id="123" idx="1"/>
          </p:cNvCxnSpPr>
          <p:nvPr/>
        </p:nvCxnSpPr>
        <p:spPr>
          <a:xfrm>
            <a:off x="7047939" y="3194484"/>
            <a:ext cx="1079397" cy="5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pole tekstowe 132"/>
          <p:cNvSpPr txBox="1"/>
          <p:nvPr/>
        </p:nvSpPr>
        <p:spPr>
          <a:xfrm>
            <a:off x="4014063" y="2818787"/>
            <a:ext cx="320334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New Office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126" name="Łącznik prosty 125"/>
          <p:cNvCxnSpPr>
            <a:stCxn id="129" idx="6"/>
            <a:endCxn id="130" idx="0"/>
          </p:cNvCxnSpPr>
          <p:nvPr/>
        </p:nvCxnSpPr>
        <p:spPr>
          <a:xfrm>
            <a:off x="4583741" y="3194367"/>
            <a:ext cx="2127309" cy="117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ipsa 128"/>
          <p:cNvSpPr/>
          <p:nvPr/>
        </p:nvSpPr>
        <p:spPr>
          <a:xfrm>
            <a:off x="4415296" y="3110144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0" name="Elipsa 129"/>
          <p:cNvSpPr/>
          <p:nvPr/>
        </p:nvSpPr>
        <p:spPr>
          <a:xfrm rot="16200000">
            <a:off x="6711050" y="3026040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1" name="Łącznik prosty 130"/>
          <p:cNvCxnSpPr>
            <a:stCxn id="122" idx="2"/>
            <a:endCxn id="130" idx="6"/>
          </p:cNvCxnSpPr>
          <p:nvPr/>
        </p:nvCxnSpPr>
        <p:spPr>
          <a:xfrm>
            <a:off x="6879495" y="2336870"/>
            <a:ext cx="0" cy="68917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Łącznik prosty 133"/>
          <p:cNvCxnSpPr>
            <a:endCxn id="129" idx="2"/>
          </p:cNvCxnSpPr>
          <p:nvPr/>
        </p:nvCxnSpPr>
        <p:spPr>
          <a:xfrm>
            <a:off x="2219197" y="3194367"/>
            <a:ext cx="219609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8" y="4070841"/>
            <a:ext cx="3197225" cy="2116137"/>
          </a:xfrm>
          <a:prstGeom prst="round2DiagRect">
            <a:avLst>
              <a:gd name="adj1" fmla="val 16667"/>
              <a:gd name="adj2" fmla="val 0"/>
            </a:avLst>
          </a:prstGeom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Łącznik prosty 18"/>
          <p:cNvCxnSpPr/>
          <p:nvPr/>
        </p:nvCxnSpPr>
        <p:spPr>
          <a:xfrm flipV="1">
            <a:off x="2227371" y="3190295"/>
            <a:ext cx="0" cy="848305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Łącznik prosty 247"/>
          <p:cNvCxnSpPr/>
          <p:nvPr/>
        </p:nvCxnSpPr>
        <p:spPr>
          <a:xfrm>
            <a:off x="6852366" y="978528"/>
            <a:ext cx="2706681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Łącznik prosty 287"/>
          <p:cNvCxnSpPr/>
          <p:nvPr/>
        </p:nvCxnSpPr>
        <p:spPr>
          <a:xfrm>
            <a:off x="9533243" y="956429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Elipsa 288"/>
          <p:cNvSpPr/>
          <p:nvPr/>
        </p:nvSpPr>
        <p:spPr>
          <a:xfrm rot="16200000">
            <a:off x="9364798" y="1716482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0" name="pole tekstowe 289"/>
          <p:cNvSpPr txBox="1"/>
          <p:nvPr/>
        </p:nvSpPr>
        <p:spPr>
          <a:xfrm>
            <a:off x="6602416" y="1534592"/>
            <a:ext cx="2759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Foundry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cxnSp>
        <p:nvCxnSpPr>
          <p:cNvPr id="291" name="Łącznik prosty 290"/>
          <p:cNvCxnSpPr/>
          <p:nvPr/>
        </p:nvCxnSpPr>
        <p:spPr>
          <a:xfrm>
            <a:off x="7477125" y="3608865"/>
            <a:ext cx="2079162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Łącznik prosty 291"/>
          <p:cNvCxnSpPr/>
          <p:nvPr/>
        </p:nvCxnSpPr>
        <p:spPr>
          <a:xfrm>
            <a:off x="9695825" y="1883690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pole tekstowe 292"/>
          <p:cNvSpPr txBox="1"/>
          <p:nvPr/>
        </p:nvSpPr>
        <p:spPr>
          <a:xfrm>
            <a:off x="10167937" y="1529746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Century Gothic" panose="020B0502020202020204" pitchFamily="34" charset="0"/>
              </a:rPr>
              <a:t>2011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294" name="Elipsa 293"/>
          <p:cNvSpPr/>
          <p:nvPr/>
        </p:nvSpPr>
        <p:spPr>
          <a:xfrm>
            <a:off x="6271132" y="1799467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95" name="Łącznik prosty 294"/>
          <p:cNvCxnSpPr>
            <a:stCxn id="294" idx="6"/>
          </p:cNvCxnSpPr>
          <p:nvPr/>
        </p:nvCxnSpPr>
        <p:spPr>
          <a:xfrm>
            <a:off x="6439577" y="1883690"/>
            <a:ext cx="2928807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pole tekstowe 295"/>
          <p:cNvSpPr txBox="1"/>
          <p:nvPr/>
        </p:nvSpPr>
        <p:spPr>
          <a:xfrm>
            <a:off x="6683639" y="1837522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Tools Department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297" name="Obraz 2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62" y="316216"/>
            <a:ext cx="2965450" cy="197573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298" name="Łącznik prosty 297"/>
          <p:cNvCxnSpPr/>
          <p:nvPr/>
        </p:nvCxnSpPr>
        <p:spPr>
          <a:xfrm flipV="1">
            <a:off x="5507235" y="1883689"/>
            <a:ext cx="760891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Łącznik prosty 298"/>
          <p:cNvCxnSpPr/>
          <p:nvPr/>
        </p:nvCxnSpPr>
        <p:spPr>
          <a:xfrm flipH="1" flipV="1">
            <a:off x="5503008" y="1282700"/>
            <a:ext cx="1221" cy="614484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Łącznik prosty 299"/>
          <p:cNvCxnSpPr/>
          <p:nvPr/>
        </p:nvCxnSpPr>
        <p:spPr>
          <a:xfrm flipV="1">
            <a:off x="4475312" y="1296145"/>
            <a:ext cx="1027696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Łącznik prosty 300"/>
          <p:cNvCxnSpPr/>
          <p:nvPr/>
        </p:nvCxnSpPr>
        <p:spPr>
          <a:xfrm>
            <a:off x="9533242" y="2053371"/>
            <a:ext cx="0" cy="764835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Elipsa 301"/>
          <p:cNvSpPr/>
          <p:nvPr/>
        </p:nvSpPr>
        <p:spPr>
          <a:xfrm rot="16200000">
            <a:off x="9368040" y="2813424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03" name="Łącznik prosty 302"/>
          <p:cNvCxnSpPr/>
          <p:nvPr/>
        </p:nvCxnSpPr>
        <p:spPr>
          <a:xfrm>
            <a:off x="9695825" y="2971483"/>
            <a:ext cx="47211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pole tekstowe 303"/>
          <p:cNvSpPr txBox="1"/>
          <p:nvPr/>
        </p:nvSpPr>
        <p:spPr>
          <a:xfrm>
            <a:off x="10167937" y="2617539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2013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cxnSp>
        <p:nvCxnSpPr>
          <p:cNvPr id="305" name="Łącznik prosty 304"/>
          <p:cNvCxnSpPr/>
          <p:nvPr/>
        </p:nvCxnSpPr>
        <p:spPr>
          <a:xfrm>
            <a:off x="7903980" y="2971483"/>
            <a:ext cx="146081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Elipsa 305"/>
          <p:cNvSpPr/>
          <p:nvPr/>
        </p:nvSpPr>
        <p:spPr>
          <a:xfrm>
            <a:off x="7740046" y="2897645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7" name="pole tekstowe 306"/>
          <p:cNvSpPr txBox="1"/>
          <p:nvPr/>
        </p:nvSpPr>
        <p:spPr>
          <a:xfrm>
            <a:off x="7778947" y="2594805"/>
            <a:ext cx="1596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dirty="0" smtClean="0">
                <a:latin typeface="Century Gothic" panose="020B0502020202020204" pitchFamily="34" charset="0"/>
              </a:rPr>
              <a:t>Warehouse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08" name="Obraz 3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6" y="3637589"/>
            <a:ext cx="3951127" cy="26242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309" name="Łącznik prosty 308"/>
          <p:cNvCxnSpPr/>
          <p:nvPr/>
        </p:nvCxnSpPr>
        <p:spPr>
          <a:xfrm>
            <a:off x="2762250" y="2985390"/>
            <a:ext cx="497779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Łącznik prosty 309"/>
          <p:cNvCxnSpPr/>
          <p:nvPr/>
        </p:nvCxnSpPr>
        <p:spPr>
          <a:xfrm flipH="1" flipV="1">
            <a:off x="2760020" y="2972342"/>
            <a:ext cx="2230" cy="65572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Łącznik prosty 310"/>
          <p:cNvCxnSpPr/>
          <p:nvPr/>
        </p:nvCxnSpPr>
        <p:spPr>
          <a:xfrm>
            <a:off x="9533242" y="3150313"/>
            <a:ext cx="0" cy="487276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pole tekstowe 311"/>
          <p:cNvSpPr txBox="1"/>
          <p:nvPr/>
        </p:nvSpPr>
        <p:spPr>
          <a:xfrm>
            <a:off x="5376862" y="4021919"/>
            <a:ext cx="131959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2014</a:t>
            </a:r>
            <a:endParaRPr lang="pl-PL" sz="4000" dirty="0">
              <a:latin typeface="Century Gothic" panose="020B0502020202020204" pitchFamily="34" charset="0"/>
            </a:endParaRPr>
          </a:p>
        </p:txBody>
      </p:sp>
      <p:sp>
        <p:nvSpPr>
          <p:cNvPr id="313" name="Elipsa 312"/>
          <p:cNvSpPr/>
          <p:nvPr/>
        </p:nvSpPr>
        <p:spPr>
          <a:xfrm rot="16200000">
            <a:off x="7308680" y="4207417"/>
            <a:ext cx="336889" cy="33688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16" name="Łącznik prosty 315"/>
          <p:cNvCxnSpPr>
            <a:endCxn id="313" idx="6"/>
          </p:cNvCxnSpPr>
          <p:nvPr/>
        </p:nvCxnSpPr>
        <p:spPr>
          <a:xfrm>
            <a:off x="7477124" y="3580290"/>
            <a:ext cx="1" cy="627127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Łącznik prosty 318"/>
          <p:cNvCxnSpPr>
            <a:endCxn id="313" idx="0"/>
          </p:cNvCxnSpPr>
          <p:nvPr/>
        </p:nvCxnSpPr>
        <p:spPr>
          <a:xfrm>
            <a:off x="6696454" y="4375861"/>
            <a:ext cx="612226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Łącznik prosty 319"/>
          <p:cNvCxnSpPr/>
          <p:nvPr/>
        </p:nvCxnSpPr>
        <p:spPr>
          <a:xfrm>
            <a:off x="7645569" y="4385069"/>
            <a:ext cx="146081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Elipsa 320"/>
          <p:cNvSpPr/>
          <p:nvPr/>
        </p:nvSpPr>
        <p:spPr>
          <a:xfrm>
            <a:off x="9106387" y="4291638"/>
            <a:ext cx="168445" cy="1684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2" name="pole tekstowe 321"/>
          <p:cNvSpPr txBox="1"/>
          <p:nvPr/>
        </p:nvSpPr>
        <p:spPr>
          <a:xfrm>
            <a:off x="7971923" y="4009440"/>
            <a:ext cx="79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entury Gothic" panose="020B0502020202020204" pitchFamily="34" charset="0"/>
              </a:rPr>
              <a:t>CNC</a:t>
            </a:r>
            <a:endParaRPr lang="pl-PL" sz="2000" dirty="0">
              <a:latin typeface="Century Gothic" panose="020B0502020202020204" pitchFamily="34" charset="0"/>
            </a:endParaRPr>
          </a:p>
        </p:txBody>
      </p:sp>
      <p:pic>
        <p:nvPicPr>
          <p:cNvPr id="323" name="Obraz 3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806" y="4705807"/>
            <a:ext cx="2845605" cy="18970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/>
        </p:spPr>
      </p:pic>
      <p:cxnSp>
        <p:nvCxnSpPr>
          <p:cNvPr id="324" name="Łącznik prosty 323"/>
          <p:cNvCxnSpPr>
            <a:endCxn id="321" idx="4"/>
          </p:cNvCxnSpPr>
          <p:nvPr/>
        </p:nvCxnSpPr>
        <p:spPr>
          <a:xfrm flipH="1" flipV="1">
            <a:off x="9190610" y="4460083"/>
            <a:ext cx="4859" cy="232228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pole tekstowe 187"/>
          <p:cNvSpPr txBox="1"/>
          <p:nvPr/>
        </p:nvSpPr>
        <p:spPr>
          <a:xfrm>
            <a:off x="158931" y="190500"/>
            <a:ext cx="4663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NORLYS over the years</a:t>
            </a:r>
            <a:endParaRPr lang="pl-PL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"/>
                            </p:stCondLst>
                            <p:childTnLst>
                              <p:par>
                                <p:cTn id="1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4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3737 0.49908 " pathEditMode="relative" rAng="0" ptsTypes="AA">
                                      <p:cBhvr>
                                        <p:cTn id="116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2495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1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10"/>
                            </p:stCondLst>
                            <p:childTnLst>
                              <p:par>
                                <p:cTn id="12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6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1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1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26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1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4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76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70"/>
                            </p:stCondLst>
                            <p:childTnLst>
                              <p:par>
                                <p:cTn id="2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99283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65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2.70833E-6 -0.98982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91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4.16667E-6 -0.98843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21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4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-0.9868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352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-0.9882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21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2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770"/>
                            </p:stCondLst>
                            <p:childTnLst>
                              <p:par>
                                <p:cTn id="3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7" dur="2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1.875E-6 -0.56227 " pathEditMode="relative" rAng="0" ptsTypes="AA">
                                      <p:cBhvr>
                                        <p:cTn id="309" dur="1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125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7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"/>
                            </p:stCondLst>
                            <p:childTnLst>
                              <p:par>
                                <p:cTn id="3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"/>
                            </p:stCondLst>
                            <p:childTnLst>
                              <p:par>
                                <p:cTn id="3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50"/>
                            </p:stCondLst>
                            <p:childTnLst>
                              <p:par>
                                <p:cTn id="3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50"/>
                            </p:stCondLst>
                            <p:childTnLst>
                              <p:par>
                                <p:cTn id="3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1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00"/>
                            </p:stCondLst>
                            <p:childTnLst>
                              <p:par>
                                <p:cTn id="3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250"/>
                            </p:stCondLst>
                            <p:childTnLst>
                              <p:par>
                                <p:cTn id="3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500"/>
                            </p:stCondLst>
                            <p:childTnLst>
                              <p:par>
                                <p:cTn id="3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750"/>
                            </p:stCondLst>
                            <p:childTnLst>
                              <p:par>
                                <p:cTn id="3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1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"/>
                            </p:stCondLst>
                            <p:childTnLst>
                              <p:par>
                                <p:cTn id="4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5" dur="1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-0.98982 " pathEditMode="relative" rAng="0" ptsTypes="AA">
                                      <p:cBhvr>
                                        <p:cTn id="4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491"/>
                                    </p:animMotion>
                                  </p:childTnLst>
                                </p:cTn>
                              </p:par>
                              <p:par>
                                <p:cTn id="4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-0.98797 " pathEditMode="relative" rAng="0" ptsTypes="AA">
                                      <p:cBhvr>
                                        <p:cTn id="469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2020"/>
                            </p:stCondLst>
                            <p:childTnLst>
                              <p:par>
                                <p:cTn id="4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2520"/>
                            </p:stCondLst>
                            <p:childTnLst>
                              <p:par>
                                <p:cTn id="4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7" dur="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2770"/>
                            </p:stCondLst>
                            <p:childTnLst>
                              <p:par>
                                <p:cTn id="47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1" dur="2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3020"/>
                            </p:stCondLst>
                            <p:childTnLst>
                              <p:par>
                                <p:cTn id="4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5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25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3520"/>
                            </p:stCondLst>
                            <p:childTnLst>
                              <p:par>
                                <p:cTn id="4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1" dur="25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3770"/>
                            </p:stCondLst>
                            <p:childTnLst>
                              <p:par>
                                <p:cTn id="5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5" dur="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4020"/>
                            </p:stCondLst>
                            <p:childTnLst>
                              <p:par>
                                <p:cTn id="5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9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4270"/>
                            </p:stCondLst>
                            <p:childTnLst>
                              <p:par>
                                <p:cTn id="5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3" dur="2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4520"/>
                            </p:stCondLst>
                            <p:childTnLst>
                              <p:par>
                                <p:cTn id="5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7" dur="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2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250"/>
                            </p:stCondLst>
                            <p:childTnLst>
                              <p:par>
                                <p:cTn id="5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6" dur="2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00"/>
                            </p:stCondLst>
                            <p:childTnLst>
                              <p:par>
                                <p:cTn id="5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0" dur="2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3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6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750"/>
                            </p:stCondLst>
                            <p:childTnLst>
                              <p:par>
                                <p:cTn id="5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0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3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000"/>
                            </p:stCondLst>
                            <p:childTnLst>
                              <p:par>
                                <p:cTn id="5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7" dur="7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50"/>
                            </p:stCondLst>
                            <p:childTnLst>
                              <p:par>
                                <p:cTn id="5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1" dur="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0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250"/>
                            </p:stCondLst>
                            <p:childTnLst>
                              <p:par>
                                <p:cTn id="5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750"/>
                            </p:stCondLst>
                            <p:childTnLst>
                              <p:par>
                                <p:cTn id="5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8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2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250"/>
                            </p:stCondLst>
                            <p:childTnLst>
                              <p:par>
                                <p:cTn id="5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6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9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25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500"/>
                            </p:stCondLst>
                            <p:childTnLst>
                              <p:par>
                                <p:cTn id="5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6" dur="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9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50"/>
                            </p:stCondLst>
                            <p:childTnLst>
                              <p:par>
                                <p:cTn id="5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3" dur="25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2000"/>
                            </p:stCondLst>
                            <p:childTnLst>
                              <p:par>
                                <p:cTn id="5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7" dur="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5" grpId="1"/>
      <p:bldP spid="111" grpId="0" animBg="1"/>
      <p:bldP spid="111" grpId="1" animBg="1"/>
      <p:bldP spid="11" grpId="0" animBg="1"/>
      <p:bldP spid="11" grpId="1" animBg="1"/>
      <p:bldP spid="42" grpId="0" animBg="1"/>
      <p:bldP spid="42" grpId="1" animBg="1"/>
      <p:bldP spid="8" grpId="0" animBg="1"/>
      <p:bldP spid="8" grpId="1" animBg="1"/>
      <p:bldP spid="30" grpId="0"/>
      <p:bldP spid="30" grpId="1"/>
      <p:bldP spid="34" grpId="0" animBg="1"/>
      <p:bldP spid="34" grpId="1" animBg="1"/>
      <p:bldP spid="29" grpId="0" animBg="1"/>
      <p:bldP spid="29" grpId="1" animBg="1"/>
      <p:bldP spid="48" grpId="0" animBg="1"/>
      <p:bldP spid="48" grpId="1" animBg="1"/>
      <p:bldP spid="59" grpId="0" animBg="1"/>
      <p:bldP spid="59" grpId="1" animBg="1"/>
      <p:bldP spid="35" grpId="0" animBg="1"/>
      <p:bldP spid="35" grpId="1" animBg="1"/>
      <p:bldP spid="39" grpId="0"/>
      <p:bldP spid="39" grpId="1"/>
      <p:bldP spid="41" grpId="0" animBg="1"/>
      <p:bldP spid="41" grpId="1" animBg="1"/>
      <p:bldP spid="88" grpId="0"/>
      <p:bldP spid="88" grpId="1"/>
      <p:bldP spid="117" grpId="0" animBg="1"/>
      <p:bldP spid="117" grpId="1" animBg="1"/>
      <p:bldP spid="132" grpId="0"/>
      <p:bldP spid="132" grpId="1"/>
      <p:bldP spid="128" grpId="0" animBg="1"/>
      <p:bldP spid="128" grpId="1" animBg="1"/>
      <p:bldP spid="135" grpId="0" animBg="1"/>
      <p:bldP spid="135" grpId="1" animBg="1"/>
      <p:bldP spid="145" grpId="0" animBg="1"/>
      <p:bldP spid="145" grpId="1" animBg="1"/>
      <p:bldP spid="145" grpId="2" animBg="1"/>
      <p:bldP spid="314" grpId="0" animBg="1"/>
      <p:bldP spid="314" grpId="1" animBg="1"/>
      <p:bldP spid="61" grpId="0"/>
      <p:bldP spid="61" grpId="1"/>
      <p:bldP spid="317" grpId="0" animBg="1"/>
      <p:bldP spid="317" grpId="1" animBg="1"/>
      <p:bldP spid="114" grpId="0" animBg="1"/>
      <p:bldP spid="114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33" grpId="0"/>
      <p:bldP spid="133" grpId="1"/>
      <p:bldP spid="129" grpId="0" animBg="1"/>
      <p:bldP spid="129" grpId="1" animBg="1"/>
      <p:bldP spid="130" grpId="0" animBg="1"/>
      <p:bldP spid="130" grpId="1" animBg="1"/>
      <p:bldP spid="289" grpId="0" animBg="1"/>
      <p:bldP spid="290" grpId="0"/>
      <p:bldP spid="293" grpId="0" animBg="1"/>
      <p:bldP spid="294" grpId="0" animBg="1"/>
      <p:bldP spid="296" grpId="0"/>
      <p:bldP spid="302" grpId="0" animBg="1"/>
      <p:bldP spid="304" grpId="0" animBg="1"/>
      <p:bldP spid="306" grpId="0" animBg="1"/>
      <p:bldP spid="307" grpId="0"/>
      <p:bldP spid="312" grpId="0" animBg="1"/>
      <p:bldP spid="313" grpId="0" animBg="1"/>
      <p:bldP spid="321" grpId="0" animBg="1"/>
      <p:bldP spid="322" grpId="0"/>
      <p:bldP spid="1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47135" y="4945831"/>
            <a:ext cx="11590637" cy="566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Foundry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,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Tool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Department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and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Machining</a:t>
            </a:r>
            <a:r>
              <a:rPr lang="pl-PL" sz="4800" dirty="0">
                <a:latin typeface="Century Gothic" panose="020B0502020202020204" pitchFamily="34" charset="0"/>
                <a:ea typeface="+mj-ea"/>
                <a:cs typeface="Andalus" pitchFamily="18" charset="-78"/>
              </a:rPr>
              <a:t> </a:t>
            </a:r>
            <a:r>
              <a:rPr lang="pl-PL" sz="4800" dirty="0" err="1">
                <a:latin typeface="Century Gothic" panose="020B0502020202020204" pitchFamily="34" charset="0"/>
                <a:ea typeface="+mj-ea"/>
                <a:cs typeface="Andalus" pitchFamily="18" charset="-78"/>
              </a:rPr>
              <a:t>Department</a:t>
            </a:r>
            <a:endParaRPr lang="pl-PL" sz="4800" dirty="0">
              <a:latin typeface="Century Gothic" panose="020B0502020202020204" pitchFamily="34" charset="0"/>
              <a:ea typeface="+mj-ea"/>
              <a:cs typeface="Andalus" pitchFamily="18" charset="-7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667" y="812355"/>
            <a:ext cx="4692666" cy="25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1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latin typeface="Century Gothic" panose="020B0502020202020204" pitchFamily="34" charset="0"/>
              </a:rPr>
              <a:t>Foundry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5" y="1690689"/>
            <a:ext cx="5032423" cy="3435846"/>
          </a:xfrm>
        </p:spPr>
      </p:pic>
      <p:pic>
        <p:nvPicPr>
          <p:cNvPr id="6" name="Symbol zastępczy zawartości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017" y="1690688"/>
            <a:ext cx="4988383" cy="34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75520" y="525812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entury Gothic" panose="020B0502020202020204" pitchFamily="34" charset="0"/>
              </a:rPr>
              <a:t> Office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222331" y="5246678"/>
            <a:ext cx="424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>
                <a:latin typeface="Century Gothic" panose="020B0502020202020204" pitchFamily="34" charset="0"/>
              </a:rPr>
              <a:t>Four</a:t>
            </a:r>
            <a:r>
              <a:rPr lang="pl-PL" sz="2000" dirty="0" smtClean="0">
                <a:latin typeface="Century Gothic" panose="020B0502020202020204" pitchFamily="34" charset="0"/>
              </a:rPr>
              <a:t> high </a:t>
            </a:r>
            <a:r>
              <a:rPr lang="pl-PL" sz="2000" dirty="0" err="1">
                <a:latin typeface="Century Gothic" panose="020B0502020202020204" pitchFamily="34" charset="0"/>
              </a:rPr>
              <a:t>pressure</a:t>
            </a:r>
            <a:r>
              <a:rPr lang="pl-PL" sz="2000" dirty="0">
                <a:latin typeface="Century Gothic" panose="020B0502020202020204" pitchFamily="34" charset="0"/>
              </a:rPr>
              <a:t> </a:t>
            </a:r>
            <a:r>
              <a:rPr lang="pl-PL" sz="2000" dirty="0" err="1">
                <a:latin typeface="Century Gothic" panose="020B0502020202020204" pitchFamily="34" charset="0"/>
              </a:rPr>
              <a:t>die</a:t>
            </a:r>
            <a:r>
              <a:rPr lang="pl-PL" sz="2000" dirty="0">
                <a:latin typeface="Century Gothic" panose="020B0502020202020204" pitchFamily="34" charset="0"/>
              </a:rPr>
              <a:t> casting </a:t>
            </a:r>
            <a:r>
              <a:rPr lang="pl-PL" sz="2000" dirty="0" err="1" smtClean="0">
                <a:latin typeface="Century Gothic" panose="020B0502020202020204" pitchFamily="34" charset="0"/>
              </a:rPr>
              <a:t>machines</a:t>
            </a:r>
            <a:r>
              <a:rPr lang="pl-PL" sz="2000" dirty="0" smtClean="0">
                <a:latin typeface="Century Gothic" panose="020B0502020202020204" pitchFamily="34" charset="0"/>
              </a:rPr>
              <a:t> </a:t>
            </a:r>
            <a:endParaRPr lang="pl-PL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405</Words>
  <Application>Microsoft Office PowerPoint</Application>
  <PresentationFormat>Panoramiczny</PresentationFormat>
  <Paragraphs>168</Paragraphs>
  <Slides>25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Andalus</vt:lpstr>
      <vt:lpstr>Arial</vt:lpstr>
      <vt:lpstr>Calibri</vt:lpstr>
      <vt:lpstr>Calibri Light</vt:lpstr>
      <vt:lpstr>Century Gothic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Foundry</vt:lpstr>
      <vt:lpstr>Foundry</vt:lpstr>
      <vt:lpstr>Foundry</vt:lpstr>
      <vt:lpstr>Foundry</vt:lpstr>
      <vt:lpstr>Foundry</vt:lpstr>
      <vt:lpstr>Foundry in next few months</vt:lpstr>
      <vt:lpstr>Tool Department</vt:lpstr>
      <vt:lpstr>Tool Department</vt:lpstr>
      <vt:lpstr>Tool Department</vt:lpstr>
      <vt:lpstr>Tool Department</vt:lpstr>
      <vt:lpstr>Machining Department</vt:lpstr>
      <vt:lpstr>Machining Department in next few months</vt:lpstr>
      <vt:lpstr>Measuring Laboratory</vt:lpstr>
      <vt:lpstr>Measuring Laboratory</vt:lpstr>
      <vt:lpstr>Measuring Laboratory</vt:lpstr>
      <vt:lpstr>Measuring Laboratory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Mateusz</dc:creator>
  <cp:lastModifiedBy>Lukasz</cp:lastModifiedBy>
  <cp:revision>156</cp:revision>
  <dcterms:created xsi:type="dcterms:W3CDTF">2014-09-11T11:04:32Z</dcterms:created>
  <dcterms:modified xsi:type="dcterms:W3CDTF">2017-04-20T05:34:31Z</dcterms:modified>
</cp:coreProperties>
</file>